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257" r:id="rId4"/>
    <p:sldId id="259" r:id="rId5"/>
    <p:sldId id="260" r:id="rId6"/>
    <p:sldId id="263" r:id="rId7"/>
    <p:sldId id="274" r:id="rId8"/>
    <p:sldId id="265" r:id="rId9"/>
    <p:sldId id="266" r:id="rId10"/>
    <p:sldId id="267" r:id="rId11"/>
    <p:sldId id="275" r:id="rId12"/>
    <p:sldId id="276" r:id="rId13"/>
    <p:sldId id="268" r:id="rId14"/>
    <p:sldId id="270" r:id="rId15"/>
    <p:sldId id="264" r:id="rId16"/>
    <p:sldId id="272" r:id="rId17"/>
    <p:sldId id="279" r:id="rId18"/>
    <p:sldId id="280" r:id="rId19"/>
    <p:sldId id="273" r:id="rId20"/>
    <p:sldId id="269" r:id="rId21"/>
    <p:sldId id="271"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29"/>
    <p:restoredTop sz="56224"/>
  </p:normalViewPr>
  <p:slideViewPr>
    <p:cSldViewPr snapToGrid="0">
      <p:cViewPr varScale="1">
        <p:scale>
          <a:sx n="67" d="100"/>
          <a:sy n="67" d="100"/>
        </p:scale>
        <p:origin x="17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CA47E-8D9B-764C-B3EA-3CAFE3B92338}" type="datetimeFigureOut">
              <a:rPr kumimoji="1" lang="ja-JP" altLang="en-US" smtClean="0"/>
              <a:t>2025/9/8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90FC7-4D00-3948-8AD3-E965879CCDC3}" type="slidenum">
              <a:rPr kumimoji="1" lang="ja-JP" altLang="en-US" smtClean="0"/>
              <a:t>‹#›</a:t>
            </a:fld>
            <a:endParaRPr kumimoji="1" lang="ja-JP" altLang="en-US"/>
          </a:p>
        </p:txBody>
      </p:sp>
    </p:spTree>
    <p:extLst>
      <p:ext uri="{BB962C8B-B14F-4D97-AF65-F5344CB8AC3E}">
        <p14:creationId xmlns:p14="http://schemas.microsoft.com/office/powerpoint/2010/main" val="41054441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endParaRPr kumimoji="1" lang="ja-JP" altLang="en-US"/>
          </a:p>
        </p:txBody>
      </p:sp>
      <p:sp>
        <p:nvSpPr>
          <p:cNvPr id="4" name="スライド番号プレースホルダー 3"/>
          <p:cNvSpPr>
            <a:spLocks noGrp="1"/>
          </p:cNvSpPr>
          <p:nvPr>
            <p:ph type="sldNum" sz="quarter" idx="5"/>
          </p:nvPr>
        </p:nvSpPr>
        <p:spPr/>
        <p:txBody>
          <a:bodyPr/>
          <a:lstStyle/>
          <a:p>
            <a:fld id="{70090FC7-4D00-3948-8AD3-E965879CCDC3}" type="slidenum">
              <a:rPr kumimoji="1" lang="ja-JP" altLang="en-US" smtClean="0"/>
              <a:t>1</a:t>
            </a:fld>
            <a:endParaRPr kumimoji="1" lang="ja-JP" altLang="en-US"/>
          </a:p>
        </p:txBody>
      </p:sp>
    </p:spTree>
    <p:extLst>
      <p:ext uri="{BB962C8B-B14F-4D97-AF65-F5344CB8AC3E}">
        <p14:creationId xmlns:p14="http://schemas.microsoft.com/office/powerpoint/2010/main" val="152776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8F0A9-2E8E-0FEB-6130-A19285D90B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6059DF-7712-0AF4-8D1C-0866A5AD6E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0915AE-C95E-FF6F-2BAA-8DFDFCBACA65}"/>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そして、ここからが大切なポイントとなります。残念ながら、ハラスメントの申し立てが、起きてしまった時の対処についてお話しします。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成人がかかわる、ハラスメントの、いかなる申し立てについても通知を受けた場合、またはハラスメントを受けたと感じた場合は、以下のステップに従うこと。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１、身の安全がおびやかされていると感じる場合は、警察に相談する。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２、クラブ役員、（クラブ会長、または幹事）、地区リーダー、（地区ガバナー、または地区ガバナーエレクト）、あるいはゾーンのリーダー、（アールアイ理事）に通知する。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３、問題について、国際ロータリーのクラブ・地区支援室に報告する。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４、青少年がかかわるハラスメント、または虐待の申し立てはすべて、</a:t>
            </a:r>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時間以内に、国際ロータリーに報告しなければならない。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と定められています。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これは青少年を保護することを第一にしていますが、皆さんロータリアン、そしてクラブを守るためにも大事なポイントとなりますので、しっかり把握して下さい。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4531C412-B01E-E267-E28F-DBEBDA521E97}"/>
              </a:ext>
            </a:extLst>
          </p:cNvPr>
          <p:cNvSpPr>
            <a:spLocks noGrp="1"/>
          </p:cNvSpPr>
          <p:nvPr>
            <p:ph type="sldNum" sz="quarter" idx="5"/>
          </p:nvPr>
        </p:nvSpPr>
        <p:spPr/>
        <p:txBody>
          <a:bodyPr/>
          <a:lstStyle/>
          <a:p>
            <a:fld id="{70090FC7-4D00-3948-8AD3-E965879CCDC3}" type="slidenum">
              <a:rPr kumimoji="1" lang="ja-JP" altLang="en-US" smtClean="0"/>
              <a:t>10</a:t>
            </a:fld>
            <a:endParaRPr kumimoji="1" lang="ja-JP" altLang="en-US"/>
          </a:p>
        </p:txBody>
      </p:sp>
    </p:spTree>
    <p:extLst>
      <p:ext uri="{BB962C8B-B14F-4D97-AF65-F5344CB8AC3E}">
        <p14:creationId xmlns:p14="http://schemas.microsoft.com/office/powerpoint/2010/main" val="397306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85543-E40A-95FB-2B07-37A15471D3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9AF019-5CE0-9261-20E7-0FD11F61AF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DE51A2-98EA-F19B-A108-8CBA79797270}"/>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lang="ja-JP" altLang="en-US" sz="1200">
                <a:latin typeface="+mn-ea"/>
                <a:ea typeface="+mn-ea"/>
              </a:rPr>
              <a:t>ハラスメント事案が発生したときの対処</a:t>
            </a:r>
            <a:r>
              <a:rPr kumimoji="1" lang="ja-JP" altLang="en-US"/>
              <a:t>さらに詳しく説明致します。</a:t>
            </a:r>
            <a:endParaRPr kumimoji="1" lang="en-US" altLang="ja-JP" dirty="0"/>
          </a:p>
          <a:p>
            <a:endParaRPr kumimoji="1" lang="en-US" altLang="ja-JP" dirty="0"/>
          </a:p>
          <a:p>
            <a:r>
              <a:rPr kumimoji="1" lang="ja-JP" altLang="en-US"/>
              <a:t>未成人と成人とでは対象や一部の対処が変わってきます。それを分けて説明致します。</a:t>
            </a:r>
            <a:endParaRPr kumimoji="1" lang="en-US" altLang="ja-JP" dirty="0"/>
          </a:p>
          <a:p>
            <a:endParaRPr kumimoji="1" lang="en-US" altLang="ja-JP" dirty="0"/>
          </a:p>
          <a:p>
            <a:r>
              <a:rPr lang="ja-JP" altLang="en-US" sz="1200"/>
              <a:t>未成人の対象は</a:t>
            </a:r>
            <a:r>
              <a:rPr kumimoji="1" lang="ja-JP" altLang="ja-JP" sz="1200" kern="1200">
                <a:solidFill>
                  <a:schemeClr val="tx1"/>
                </a:solidFill>
                <a:effectLst/>
                <a:latin typeface="+mn-lt"/>
                <a:ea typeface="+mn-ea"/>
                <a:cs typeface="+mn-cs"/>
              </a:rPr>
              <a:t>インターアクター・青少年交換留学生</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未成人の</a:t>
            </a:r>
            <a:r>
              <a:rPr kumimoji="1" lang="ja-JP" altLang="en-US" sz="1200" kern="1200">
                <a:solidFill>
                  <a:schemeClr val="tx1"/>
                </a:solidFill>
                <a:effectLst/>
                <a:latin typeface="+mn-lt"/>
                <a:ea typeface="+mn-ea"/>
                <a:cs typeface="+mn-cs"/>
              </a:rPr>
              <a:t>ライラ</a:t>
            </a:r>
            <a:r>
              <a:rPr kumimoji="1" lang="ja-JP" altLang="ja-JP" sz="1200" kern="1200">
                <a:solidFill>
                  <a:schemeClr val="tx1"/>
                </a:solidFill>
                <a:effectLst/>
                <a:latin typeface="+mn-lt"/>
                <a:ea typeface="+mn-ea"/>
                <a:cs typeface="+mn-cs"/>
              </a:rPr>
              <a:t>受講生</a:t>
            </a:r>
            <a:r>
              <a:rPr kumimoji="1" lang="ja-JP" altLang="en-US" sz="1200" kern="1200">
                <a:solidFill>
                  <a:schemeClr val="tx1"/>
                </a:solidFill>
                <a:effectLst/>
                <a:latin typeface="+mn-lt"/>
                <a:ea typeface="+mn-ea"/>
                <a:cs typeface="+mn-cs"/>
              </a:rPr>
              <a:t>の青少年プログラム参加者</a:t>
            </a:r>
            <a:r>
              <a:rPr kumimoji="1" lang="ja-JP" altLang="ja-JP" sz="1200" kern="1200">
                <a:solidFill>
                  <a:schemeClr val="tx1"/>
                </a:solidFill>
                <a:effectLst/>
                <a:latin typeface="+mn-lt"/>
                <a:ea typeface="+mn-ea"/>
                <a:cs typeface="+mn-cs"/>
              </a:rPr>
              <a:t>となります。</a:t>
            </a:r>
            <a:r>
              <a:rPr kumimoji="1" lang="ja-JP" altLang="en-US" sz="1200" kern="1200">
                <a:solidFill>
                  <a:schemeClr val="tx1"/>
                </a:solidFill>
                <a:effectLst/>
                <a:latin typeface="+mn-lt"/>
                <a:ea typeface="+mn-ea"/>
                <a:cs typeface="+mn-cs"/>
              </a:rPr>
              <a:t>またロータリーの</a:t>
            </a:r>
            <a:r>
              <a:rPr kumimoji="1" lang="ja-JP" altLang="ja-JP" sz="1200" kern="1200">
                <a:solidFill>
                  <a:schemeClr val="tx1"/>
                </a:solidFill>
                <a:effectLst/>
                <a:latin typeface="+mn-lt"/>
                <a:ea typeface="+mn-ea"/>
                <a:cs typeface="+mn-cs"/>
              </a:rPr>
              <a:t>事業</a:t>
            </a:r>
            <a:r>
              <a:rPr kumimoji="1" lang="ja-JP" altLang="en-US" sz="1200" kern="1200">
                <a:solidFill>
                  <a:schemeClr val="tx1"/>
                </a:solidFill>
                <a:effectLst/>
                <a:latin typeface="+mn-lt"/>
                <a:ea typeface="+mn-ea"/>
                <a:cs typeface="+mn-cs"/>
              </a:rPr>
              <a:t>に関わる全ての未成人もここに含まれます。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成人の対象は</a:t>
            </a:r>
            <a:r>
              <a:rPr kumimoji="1" lang="ja-JP" altLang="ja-JP" sz="1200" kern="1200">
                <a:solidFill>
                  <a:schemeClr val="tx1"/>
                </a:solidFill>
                <a:effectLst/>
                <a:latin typeface="+mn-lt"/>
                <a:ea typeface="+mn-ea"/>
                <a:cs typeface="+mn-cs"/>
              </a:rPr>
              <a:t>成人の</a:t>
            </a:r>
            <a:r>
              <a:rPr kumimoji="1" lang="en-US" altLang="ja-JP" sz="1200" kern="1200" dirty="0">
                <a:solidFill>
                  <a:schemeClr val="tx1"/>
                </a:solidFill>
                <a:effectLst/>
                <a:latin typeface="+mn-lt"/>
                <a:ea typeface="+mn-ea"/>
                <a:cs typeface="+mn-cs"/>
              </a:rPr>
              <a:t>RYLA</a:t>
            </a:r>
            <a:r>
              <a:rPr kumimoji="1" lang="ja-JP" altLang="ja-JP" sz="1200" kern="1200">
                <a:solidFill>
                  <a:schemeClr val="tx1"/>
                </a:solidFill>
                <a:effectLst/>
                <a:latin typeface="+mn-lt"/>
                <a:ea typeface="+mn-ea"/>
                <a:cs typeface="+mn-cs"/>
              </a:rPr>
              <a:t>受講生・米山奨学生・ローターアクター・学友・</a:t>
            </a:r>
            <a:r>
              <a:rPr kumimoji="1" lang="ja-JP" altLang="en-US" sz="1200" kern="1200">
                <a:solidFill>
                  <a:schemeClr val="tx1"/>
                </a:solidFill>
                <a:effectLst/>
                <a:latin typeface="+mn-lt"/>
                <a:ea typeface="+mn-ea"/>
                <a:cs typeface="+mn-cs"/>
              </a:rPr>
              <a:t>財団奨学生・</a:t>
            </a:r>
            <a:r>
              <a:rPr kumimoji="1" lang="ja-JP" altLang="ja-JP" sz="1200" kern="1200">
                <a:solidFill>
                  <a:schemeClr val="tx1"/>
                </a:solidFill>
                <a:effectLst/>
                <a:latin typeface="+mn-lt"/>
                <a:ea typeface="+mn-ea"/>
                <a:cs typeface="+mn-cs"/>
              </a:rPr>
              <a:t>ロータリアン・成人の一般ボランティア</a:t>
            </a:r>
            <a:r>
              <a:rPr kumimoji="1" lang="ja-JP" altLang="en-US" sz="1200" kern="1200">
                <a:solidFill>
                  <a:schemeClr val="tx1"/>
                </a:solidFill>
                <a:effectLst/>
                <a:latin typeface="+mn-lt"/>
                <a:ea typeface="+mn-ea"/>
                <a:cs typeface="+mn-cs"/>
              </a:rPr>
              <a:t>など、ロータリーの事業に関わる全ての成人となります。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対処</a:t>
            </a:r>
            <a:r>
              <a:rPr kumimoji="1" lang="en-US" altLang="ja-JP" sz="1200" kern="1200" dirty="0">
                <a:solidFill>
                  <a:schemeClr val="tx1"/>
                </a:solidFill>
                <a:effectLst/>
                <a:latin typeface="+mn-lt"/>
                <a:ea typeface="+mn-ea"/>
                <a:cs typeface="+mn-cs"/>
              </a:rPr>
              <a:t>1</a:t>
            </a:r>
            <a:r>
              <a:rPr kumimoji="1" lang="ja-JP" altLang="en-US" sz="1200" kern="1200">
                <a:solidFill>
                  <a:schemeClr val="tx1"/>
                </a:solidFill>
                <a:effectLst/>
                <a:latin typeface="+mn-lt"/>
                <a:ea typeface="+mn-ea"/>
                <a:cs typeface="+mn-cs"/>
              </a:rPr>
              <a:t>は未成人、成人ともに共通で、「</a:t>
            </a:r>
            <a:r>
              <a:rPr lang="ja-JP" altLang="en-US" sz="1200">
                <a:solidFill>
                  <a:schemeClr val="tx1"/>
                </a:solidFill>
              </a:rPr>
              <a:t>身の安全が脅かされていると感じる場合は、警察に相談する」</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algn="l"/>
            <a:r>
              <a:rPr kumimoji="1" lang="ja-JP" altLang="en-US" sz="1200" kern="1200">
                <a:solidFill>
                  <a:schemeClr val="tx1"/>
                </a:solidFill>
                <a:effectLst/>
                <a:latin typeface="+mn-lt"/>
                <a:ea typeface="+mn-ea"/>
                <a:cs typeface="+mn-cs"/>
              </a:rPr>
              <a:t>対処</a:t>
            </a:r>
            <a:r>
              <a:rPr kumimoji="1" lang="en-US" altLang="ja-JP" sz="1200" kern="1200" dirty="0">
                <a:solidFill>
                  <a:schemeClr val="tx1"/>
                </a:solidFill>
                <a:effectLst/>
                <a:latin typeface="+mn-lt"/>
                <a:ea typeface="+mn-ea"/>
                <a:cs typeface="+mn-cs"/>
              </a:rPr>
              <a:t>2</a:t>
            </a:r>
            <a:r>
              <a:rPr kumimoji="1" lang="ja-JP" altLang="en-US" sz="1200" kern="1200">
                <a:solidFill>
                  <a:schemeClr val="tx1"/>
                </a:solidFill>
                <a:effectLst/>
                <a:latin typeface="+mn-lt"/>
                <a:ea typeface="+mn-ea"/>
                <a:cs typeface="+mn-cs"/>
              </a:rPr>
              <a:t>も未成人、成人ともに共通で、「</a:t>
            </a:r>
            <a:r>
              <a:rPr lang="ja-JP" altLang="en-US" sz="1200">
                <a:solidFill>
                  <a:schemeClr val="tx1"/>
                </a:solidFill>
              </a:rPr>
              <a:t>クラブ役員（クラブ会長または幹事）、地区リーダー（地区ガバナーまたは地区ガバナーエレクト）、あるいはゾーンのリーダー（</a:t>
            </a:r>
            <a:r>
              <a:rPr lang="en-US" altLang="ja-JP" sz="1200" dirty="0">
                <a:solidFill>
                  <a:schemeClr val="tx1"/>
                </a:solidFill>
              </a:rPr>
              <a:t>RI</a:t>
            </a:r>
            <a:r>
              <a:rPr lang="ja-JP" altLang="en-US" sz="1200">
                <a:solidFill>
                  <a:schemeClr val="tx1"/>
                </a:solidFill>
              </a:rPr>
              <a:t>理事）に通知する</a:t>
            </a:r>
            <a:endParaRPr lang="en-US" altLang="ja-JP" sz="1200" dirty="0">
              <a:solidFill>
                <a:schemeClr val="tx1"/>
              </a:solidFill>
            </a:endParaRPr>
          </a:p>
          <a:p>
            <a:pPr algn="l"/>
            <a:endParaRPr lang="en-US" altLang="ja-JP" sz="1200" dirty="0">
              <a:solidFill>
                <a:schemeClr val="tx1"/>
              </a:solidFill>
            </a:endParaRPr>
          </a:p>
          <a:p>
            <a:r>
              <a:rPr kumimoji="1" lang="ja-JP" altLang="ja-JP" sz="1200" kern="1200">
                <a:solidFill>
                  <a:schemeClr val="tx1"/>
                </a:solidFill>
                <a:effectLst/>
                <a:latin typeface="+mn-lt"/>
                <a:ea typeface="+mn-ea"/>
                <a:cs typeface="+mn-cs"/>
              </a:rPr>
              <a:t>そして大きく変わるのが対処</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まず、未成人の場合</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青少年がかかわるハラスメントまたは虐待の申し立ては</a:t>
            </a:r>
            <a:r>
              <a:rPr kumimoji="1" lang="ja-JP" altLang="ja-JP" sz="1200" b="1" kern="1200">
                <a:solidFill>
                  <a:schemeClr val="tx1"/>
                </a:solidFill>
                <a:effectLst/>
                <a:latin typeface="+mn-lt"/>
                <a:ea typeface="+mn-ea"/>
                <a:cs typeface="+mn-cs"/>
              </a:rPr>
              <a:t>すべて、</a:t>
            </a:r>
            <a:r>
              <a:rPr kumimoji="1" lang="en-US" altLang="ja-JP" sz="1200" b="1" kern="1200" dirty="0">
                <a:solidFill>
                  <a:schemeClr val="tx1"/>
                </a:solidFill>
                <a:effectLst/>
                <a:latin typeface="+mn-lt"/>
                <a:ea typeface="+mn-ea"/>
                <a:cs typeface="+mn-cs"/>
              </a:rPr>
              <a:t>72</a:t>
            </a:r>
            <a:r>
              <a:rPr kumimoji="1" lang="ja-JP" altLang="ja-JP" sz="1200" b="1" kern="1200">
                <a:solidFill>
                  <a:schemeClr val="tx1"/>
                </a:solidFill>
                <a:effectLst/>
                <a:latin typeface="+mn-lt"/>
                <a:ea typeface="+mn-ea"/>
                <a:cs typeface="+mn-cs"/>
              </a:rPr>
              <a:t>時間以内に国際ロータリーに報告しなければならない。</a:t>
            </a:r>
            <a:r>
              <a:rPr kumimoji="1" lang="en-US" altLang="ja-JP" sz="1200" b="1" kern="1200" dirty="0">
                <a:solidFill>
                  <a:schemeClr val="tx1"/>
                </a:solidFill>
                <a:effectLst/>
                <a:latin typeface="+mn-lt"/>
                <a:ea typeface="+mn-ea"/>
                <a:cs typeface="+mn-cs"/>
              </a:rPr>
              <a:t> </a:t>
            </a:r>
            <a:r>
              <a:rPr kumimoji="1" lang="ja-JP" altLang="en-US" sz="1200" b="1"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これは通称</a:t>
            </a:r>
            <a:r>
              <a:rPr kumimoji="1" lang="en-US" altLang="ja-JP" sz="1200" kern="1200" dirty="0">
                <a:solidFill>
                  <a:schemeClr val="tx1"/>
                </a:solidFill>
                <a:effectLst/>
                <a:latin typeface="+mn-lt"/>
                <a:ea typeface="+mn-ea"/>
                <a:cs typeface="+mn-cs"/>
              </a:rPr>
              <a:t>72</a:t>
            </a:r>
            <a:r>
              <a:rPr kumimoji="1" lang="ja-JP" altLang="ja-JP" sz="1200" kern="1200">
                <a:solidFill>
                  <a:schemeClr val="tx1"/>
                </a:solidFill>
                <a:effectLst/>
                <a:latin typeface="+mn-lt"/>
                <a:ea typeface="+mn-ea"/>
                <a:cs typeface="+mn-cs"/>
              </a:rPr>
              <a:t>時間ルールと呼ばれています。</a:t>
            </a:r>
            <a:r>
              <a:rPr lang="ja-JP" altLang="ja-JP">
                <a:effectLst/>
              </a:rPr>
              <a:t> </a:t>
            </a:r>
            <a:endParaRPr lang="en-US" altLang="ja-JP" dirty="0">
              <a:effectLst/>
            </a:endParaRPr>
          </a:p>
          <a:p>
            <a:endParaRPr lang="en-US" altLang="ja-JP" sz="1200" dirty="0">
              <a:solidFill>
                <a:schemeClr val="tx1"/>
              </a:solidFill>
              <a:effectLst/>
            </a:endParaRPr>
          </a:p>
          <a:p>
            <a:r>
              <a:rPr kumimoji="1" lang="ja-JP" altLang="ja-JP" sz="1200" kern="1200">
                <a:solidFill>
                  <a:schemeClr val="tx1"/>
                </a:solidFill>
                <a:effectLst/>
                <a:latin typeface="+mn-lt"/>
                <a:ea typeface="+mn-ea"/>
                <a:cs typeface="+mn-cs"/>
              </a:rPr>
              <a:t>次に成人の場合</a:t>
            </a:r>
            <a:r>
              <a:rPr kumimoji="1" lang="ja-JP" altLang="en-US"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問題について国際ロータリーのクラブ・地区支援室に報告</a:t>
            </a:r>
            <a:r>
              <a:rPr kumimoji="1" lang="ja-JP" altLang="en-US" sz="1200" kern="1200">
                <a:solidFill>
                  <a:schemeClr val="tx1"/>
                </a:solidFill>
                <a:effectLst/>
                <a:latin typeface="+mn-lt"/>
                <a:ea typeface="+mn-ea"/>
                <a:cs typeface="+mn-cs"/>
              </a:rPr>
              <a:t>する」</a:t>
            </a:r>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成人のロータリーファミリーからハラスメントの申し立ては、まずはクラブでしっかり対処、調査を行います。それがハラスメントや虐待であるとの判断は最終的には警察などの法執行機関委ねますが、そのような判断が下された場合は地区を通して</a:t>
            </a:r>
            <a:r>
              <a:rPr kumimoji="1" lang="en-US" altLang="ja-JP" sz="1200" kern="1200" dirty="0">
                <a:solidFill>
                  <a:schemeClr val="tx1"/>
                </a:solidFill>
                <a:effectLst/>
                <a:latin typeface="+mn-lt"/>
                <a:ea typeface="+mn-ea"/>
                <a:cs typeface="+mn-cs"/>
              </a:rPr>
              <a:t>RI</a:t>
            </a:r>
            <a:r>
              <a:rPr kumimoji="1" lang="ja-JP" altLang="ja-JP" sz="1200" kern="1200">
                <a:solidFill>
                  <a:schemeClr val="tx1"/>
                </a:solidFill>
                <a:effectLst/>
                <a:latin typeface="+mn-lt"/>
                <a:ea typeface="+mn-ea"/>
                <a:cs typeface="+mn-cs"/>
              </a:rPr>
              <a:t>に報告します。逆にクラブの聞き取り調査で等で十分に判断できるような場合や申し立てが取り下げられた場合は</a:t>
            </a:r>
            <a:r>
              <a:rPr kumimoji="1" lang="en-US" altLang="ja-JP" sz="1200" kern="1200" dirty="0">
                <a:solidFill>
                  <a:schemeClr val="tx1"/>
                </a:solidFill>
                <a:effectLst/>
                <a:latin typeface="+mn-lt"/>
                <a:ea typeface="+mn-ea"/>
                <a:cs typeface="+mn-cs"/>
              </a:rPr>
              <a:t>RI</a:t>
            </a:r>
            <a:r>
              <a:rPr kumimoji="1" lang="ja-JP" altLang="ja-JP" sz="1200" kern="1200">
                <a:solidFill>
                  <a:schemeClr val="tx1"/>
                </a:solidFill>
                <a:effectLst/>
                <a:latin typeface="+mn-lt"/>
                <a:ea typeface="+mn-ea"/>
                <a:cs typeface="+mn-cs"/>
              </a:rPr>
              <a:t>に報告の必要がありません。</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整理します。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未成人の参加者から申し立ての場合、情報の整理は必要ですが、調査するよりも先に「申し立てがあった」という事実を</a:t>
            </a:r>
            <a:r>
              <a:rPr kumimoji="1" lang="en-US" altLang="ja-JP" sz="1200" kern="1200" dirty="0">
                <a:solidFill>
                  <a:schemeClr val="tx1"/>
                </a:solidFill>
                <a:effectLst/>
                <a:latin typeface="+mn-lt"/>
                <a:ea typeface="+mn-ea"/>
                <a:cs typeface="+mn-cs"/>
              </a:rPr>
              <a:t>72</a:t>
            </a:r>
            <a:r>
              <a:rPr kumimoji="1" lang="ja-JP" altLang="ja-JP" sz="1200" kern="1200">
                <a:solidFill>
                  <a:schemeClr val="tx1"/>
                </a:solidFill>
                <a:effectLst/>
                <a:latin typeface="+mn-lt"/>
                <a:ea typeface="+mn-ea"/>
                <a:cs typeface="+mn-cs"/>
              </a:rPr>
              <a:t>時間以内に</a:t>
            </a:r>
            <a:r>
              <a:rPr kumimoji="1" lang="en-US" altLang="ja-JP" sz="1200" kern="1200" dirty="0">
                <a:solidFill>
                  <a:schemeClr val="tx1"/>
                </a:solidFill>
                <a:effectLst/>
                <a:latin typeface="+mn-lt"/>
                <a:ea typeface="+mn-ea"/>
                <a:cs typeface="+mn-cs"/>
              </a:rPr>
              <a:t>RI</a:t>
            </a:r>
            <a:r>
              <a:rPr kumimoji="1" lang="ja-JP" altLang="ja-JP" sz="1200" kern="1200">
                <a:solidFill>
                  <a:schemeClr val="tx1"/>
                </a:solidFill>
                <a:effectLst/>
                <a:latin typeface="+mn-lt"/>
                <a:ea typeface="+mn-ea"/>
                <a:cs typeface="+mn-cs"/>
              </a:rPr>
              <a:t>に報告する義務があります。</a:t>
            </a:r>
          </a:p>
          <a:p>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成人の参加者からの申し立ての場合、まずはクラブでしっかり調査をして、事件性（ハラスメントや虐待と認定された場合）があると判断された場合、その事実を</a:t>
            </a:r>
            <a:r>
              <a:rPr kumimoji="1" lang="en-US" altLang="ja-JP" sz="1200" kern="1200" dirty="0">
                <a:solidFill>
                  <a:schemeClr val="tx1"/>
                </a:solidFill>
                <a:effectLst/>
                <a:latin typeface="+mn-lt"/>
                <a:ea typeface="+mn-ea"/>
                <a:cs typeface="+mn-cs"/>
              </a:rPr>
              <a:t>RI</a:t>
            </a:r>
            <a:r>
              <a:rPr kumimoji="1" lang="ja-JP" altLang="ja-JP" sz="1200" kern="1200">
                <a:solidFill>
                  <a:schemeClr val="tx1"/>
                </a:solidFill>
                <a:effectLst/>
                <a:latin typeface="+mn-lt"/>
                <a:ea typeface="+mn-ea"/>
                <a:cs typeface="+mn-cs"/>
              </a:rPr>
              <a:t>に報告します。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共に</a:t>
            </a:r>
            <a:r>
              <a:rPr kumimoji="1" lang="en-US" altLang="ja-JP" sz="1200" kern="1200" dirty="0">
                <a:solidFill>
                  <a:schemeClr val="tx1"/>
                </a:solidFill>
                <a:effectLst/>
                <a:latin typeface="+mn-lt"/>
                <a:ea typeface="+mn-ea"/>
                <a:cs typeface="+mn-cs"/>
              </a:rPr>
              <a:t>RI</a:t>
            </a:r>
            <a:r>
              <a:rPr kumimoji="1" lang="ja-JP" altLang="ja-JP" sz="1200" kern="1200">
                <a:solidFill>
                  <a:schemeClr val="tx1"/>
                </a:solidFill>
                <a:effectLst/>
                <a:latin typeface="+mn-lt"/>
                <a:ea typeface="+mn-ea"/>
                <a:cs typeface="+mn-cs"/>
              </a:rPr>
              <a:t>への報告は地区ガバナーを通してしますので、まずは地区委員会に相談、報告をしていただければ良いと思います。</a:t>
            </a:r>
          </a:p>
          <a:p>
            <a:endParaRPr kumimoji="1" lang="ja-JP" altLang="ja-JP" sz="1200" kern="1200">
              <a:solidFill>
                <a:schemeClr val="tx1"/>
              </a:solidFill>
              <a:effectLst/>
              <a:latin typeface="+mn-lt"/>
              <a:ea typeface="+mn-ea"/>
              <a:cs typeface="+mn-cs"/>
            </a:endParaRPr>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F4757E39-669B-6EE7-0375-1FCEE445A5B8}"/>
              </a:ext>
            </a:extLst>
          </p:cNvPr>
          <p:cNvSpPr>
            <a:spLocks noGrp="1"/>
          </p:cNvSpPr>
          <p:nvPr>
            <p:ph type="sldNum" sz="quarter" idx="5"/>
          </p:nvPr>
        </p:nvSpPr>
        <p:spPr/>
        <p:txBody>
          <a:bodyPr/>
          <a:lstStyle/>
          <a:p>
            <a:fld id="{70090FC7-4D00-3948-8AD3-E965879CCDC3}" type="slidenum">
              <a:rPr kumimoji="1" lang="ja-JP" altLang="en-US" smtClean="0"/>
              <a:t>11</a:t>
            </a:fld>
            <a:endParaRPr kumimoji="1" lang="ja-JP" altLang="en-US"/>
          </a:p>
        </p:txBody>
      </p:sp>
    </p:spTree>
    <p:extLst>
      <p:ext uri="{BB962C8B-B14F-4D97-AF65-F5344CB8AC3E}">
        <p14:creationId xmlns:p14="http://schemas.microsoft.com/office/powerpoint/2010/main" val="59594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3E34F-51AE-A810-4069-DB44B2886C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97743B-7766-6966-7DF7-7ED97B933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59EDA8-82D0-0EE3-E3D8-CD43EDA3981A}"/>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en-US" sz="1200" kern="1200">
                <a:solidFill>
                  <a:schemeClr val="tx1"/>
                </a:solidFill>
                <a:effectLst/>
                <a:latin typeface="+mn-lt"/>
                <a:ea typeface="+mn-ea"/>
                <a:cs typeface="+mn-cs"/>
              </a:rPr>
              <a:t>そして、大きく変わるのが、対処</a:t>
            </a:r>
            <a:r>
              <a:rPr kumimoji="1" lang="en-US" altLang="ja-JP" sz="1200" kern="1200" dirty="0">
                <a:solidFill>
                  <a:schemeClr val="tx1"/>
                </a:solidFill>
                <a:effectLst/>
                <a:latin typeface="+mn-lt"/>
                <a:ea typeface="+mn-ea"/>
                <a:cs typeface="+mn-cs"/>
              </a:rPr>
              <a:t>3</a:t>
            </a:r>
            <a:r>
              <a:rPr kumimoji="1" lang="ja-JP" altLang="en-US" sz="1200" kern="1200">
                <a:solidFill>
                  <a:schemeClr val="tx1"/>
                </a:solidFill>
                <a:effectLst/>
                <a:latin typeface="+mn-lt"/>
                <a:ea typeface="+mn-ea"/>
                <a:cs typeface="+mn-cs"/>
              </a:rPr>
              <a:t>になります。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まず、みせいじんの場合、「青少年がかかわるハラスメント、または虐待の申し立ては、すべて、</a:t>
            </a:r>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時間以内に、国際ロータリーに報告しなければならない。」となっています。</a:t>
            </a:r>
          </a:p>
          <a:p>
            <a:r>
              <a:rPr kumimoji="1" lang="ja-JP" altLang="en-US" sz="1200" kern="1200">
                <a:solidFill>
                  <a:schemeClr val="tx1"/>
                </a:solidFill>
                <a:effectLst/>
                <a:latin typeface="+mn-lt"/>
                <a:ea typeface="+mn-ea"/>
                <a:cs typeface="+mn-cs"/>
              </a:rPr>
              <a:t>これは、通称</a:t>
            </a:r>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時間ルールと呼ばれています。 </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次に成人の場合、「問題について国際ロータリーのクラブ、地区支援室に報告する」となっています。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成人のロータリーファミリーからの、ハラスメントの申し立ては、まずは、クラブでしっかり対処、そして調査を行います。それがハラスメントや、虐待であるとの判断は最終的には、警察などの法執行機関にゆだねますが、そのような判断が下された場合は、地区を通してアールアイに報告します。逆にクラブの聞き取り調査などで、十分に判断できるような場合や、申し立てが取り下げられた場合は、アールアイに報告の必要がありません。</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整理します。</a:t>
            </a:r>
          </a:p>
          <a:p>
            <a:r>
              <a:rPr kumimoji="1" lang="ja-JP" altLang="en-US" sz="1200" kern="1200">
                <a:solidFill>
                  <a:schemeClr val="tx1"/>
                </a:solidFill>
                <a:effectLst/>
                <a:latin typeface="+mn-lt"/>
                <a:ea typeface="+mn-ea"/>
                <a:cs typeface="+mn-cs"/>
              </a:rPr>
              <a:t>みせいじんの参加者からの申し立ての場合、情報の整理は必要ですが、調査するよりも先に、「申し立てがあった」、という事実を</a:t>
            </a:r>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時間以内に、アールアイに報告する義務があります。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成人の参加者からの申し立ての場合、まずはクラブでしっかり調査をして、事件性、（ハラスメントや虐待と認定された場合）、があると判断された場合、その事実をアールアイに報告します。</a:t>
            </a:r>
          </a:p>
          <a:p>
            <a:r>
              <a:rPr kumimoji="1" lang="ja-JP" altLang="en-US" sz="1200" kern="1200">
                <a:solidFill>
                  <a:schemeClr val="tx1"/>
                </a:solidFill>
                <a:effectLst/>
                <a:latin typeface="+mn-lt"/>
                <a:ea typeface="+mn-ea"/>
                <a:cs typeface="+mn-cs"/>
              </a:rPr>
              <a:t> </a:t>
            </a:r>
          </a:p>
          <a:p>
            <a:r>
              <a:rPr kumimoji="1" lang="ja-JP" altLang="en-US" sz="1200" kern="1200">
                <a:solidFill>
                  <a:schemeClr val="tx1"/>
                </a:solidFill>
                <a:effectLst/>
                <a:latin typeface="+mn-lt"/>
                <a:ea typeface="+mn-ea"/>
                <a:cs typeface="+mn-cs"/>
              </a:rPr>
              <a:t>共にアールアイへの報告は地区ガバナーを通して行います。まずは地区委員会に相談、報告をしていただければ良いと思います。</a:t>
            </a:r>
          </a:p>
          <a:p>
            <a:endParaRPr kumimoji="1" lang="ja-JP" altLang="ja-JP" sz="1200" kern="1200">
              <a:solidFill>
                <a:schemeClr val="tx1"/>
              </a:solidFill>
              <a:effectLst/>
              <a:latin typeface="+mn-lt"/>
              <a:ea typeface="+mn-ea"/>
              <a:cs typeface="+mn-cs"/>
            </a:endParaRPr>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E0CCBCE2-028F-AEA9-4331-3BF01116A8F3}"/>
              </a:ext>
            </a:extLst>
          </p:cNvPr>
          <p:cNvSpPr>
            <a:spLocks noGrp="1"/>
          </p:cNvSpPr>
          <p:nvPr>
            <p:ph type="sldNum" sz="quarter" idx="5"/>
          </p:nvPr>
        </p:nvSpPr>
        <p:spPr/>
        <p:txBody>
          <a:bodyPr/>
          <a:lstStyle/>
          <a:p>
            <a:fld id="{70090FC7-4D00-3948-8AD3-E965879CCDC3}" type="slidenum">
              <a:rPr kumimoji="1" lang="ja-JP" altLang="en-US" smtClean="0"/>
              <a:t>12</a:t>
            </a:fld>
            <a:endParaRPr kumimoji="1" lang="ja-JP" altLang="en-US"/>
          </a:p>
        </p:txBody>
      </p:sp>
    </p:spTree>
    <p:extLst>
      <p:ext uri="{BB962C8B-B14F-4D97-AF65-F5344CB8AC3E}">
        <p14:creationId xmlns:p14="http://schemas.microsoft.com/office/powerpoint/2010/main" val="64594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424B-0FFB-5984-CF58-12C1B5CE3A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91A15D-0D16-0F16-6197-A349EB191E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1ACF4C-8D9A-4C4E-41F8-52F7E8380D04}"/>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lang="ja-JP" altLang="en-US" sz="1200">
                <a:latin typeface="+mn-ea"/>
                <a:ea typeface="+mn-ea"/>
              </a:rPr>
              <a:t>ハラスメント事案が発生したときの対処をひとつの画面にまとめてみました。</a:t>
            </a:r>
            <a:endParaRPr lang="en-US" altLang="ja-JP" sz="1200" dirty="0">
              <a:latin typeface="+mn-ea"/>
              <a:ea typeface="+mn-ea"/>
            </a:endParaRPr>
          </a:p>
          <a:p>
            <a:endParaRPr kumimoji="1" lang="ja-JP" altLang="ja-JP" sz="1200" kern="1200">
              <a:solidFill>
                <a:schemeClr val="tx1"/>
              </a:solidFill>
              <a:effectLst/>
              <a:latin typeface="+mn-lt"/>
              <a:ea typeface="+mn-ea"/>
              <a:cs typeface="+mn-cs"/>
            </a:endParaRPr>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9E66A6BB-A7F9-4745-C734-22E7FC3DB4C5}"/>
              </a:ext>
            </a:extLst>
          </p:cNvPr>
          <p:cNvSpPr>
            <a:spLocks noGrp="1"/>
          </p:cNvSpPr>
          <p:nvPr>
            <p:ph type="sldNum" sz="quarter" idx="5"/>
          </p:nvPr>
        </p:nvSpPr>
        <p:spPr/>
        <p:txBody>
          <a:bodyPr/>
          <a:lstStyle/>
          <a:p>
            <a:fld id="{70090FC7-4D00-3948-8AD3-E965879CCDC3}" type="slidenum">
              <a:rPr kumimoji="1" lang="ja-JP" altLang="en-US" smtClean="0"/>
              <a:t>13</a:t>
            </a:fld>
            <a:endParaRPr kumimoji="1" lang="ja-JP" altLang="en-US"/>
          </a:p>
        </p:txBody>
      </p:sp>
    </p:spTree>
    <p:extLst>
      <p:ext uri="{BB962C8B-B14F-4D97-AF65-F5344CB8AC3E}">
        <p14:creationId xmlns:p14="http://schemas.microsoft.com/office/powerpoint/2010/main" val="164174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272C5-EF3B-6838-8AF9-BDC3E7BCB1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8BCD3F-AE9D-581F-8250-230DD12491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C4A667-4E8A-19F5-7078-3D518B66E14E}"/>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時間ルールについて説明致します。</a:t>
            </a:r>
            <a:r>
              <a:rPr kumimoji="1" lang="ja-JP" altLang="ja-JP" sz="1200" kern="1200">
                <a:solidFill>
                  <a:schemeClr val="tx1"/>
                </a:solidFill>
                <a:effectLst/>
                <a:latin typeface="+mn-lt"/>
                <a:ea typeface="+mn-ea"/>
                <a:cs typeface="+mn-cs"/>
              </a:rPr>
              <a:t>　</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みせいじん</a:t>
            </a:r>
            <a:r>
              <a:rPr kumimoji="1" lang="ja-JP" altLang="ja-JP" sz="1200" kern="1200">
                <a:solidFill>
                  <a:schemeClr val="tx1"/>
                </a:solidFill>
                <a:effectLst/>
                <a:latin typeface="+mn-lt"/>
                <a:ea typeface="+mn-ea"/>
                <a:cs typeface="+mn-cs"/>
              </a:rPr>
              <a:t>が</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かかわるハラスメント</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または虐待の申し立てに対しては、いかなる場合でも</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（真偽の程がどうであれ、事件性のあるなしに関わらず）</a:t>
            </a:r>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まずは</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ハラスメントまたは虐待の申し立てがあったという事実を</a:t>
            </a:r>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時間以内に</a:t>
            </a:r>
            <a:r>
              <a:rPr kumimoji="1" lang="ja-JP" altLang="ja-JP" sz="1200" kern="1200">
                <a:solidFill>
                  <a:schemeClr val="tx1"/>
                </a:solidFill>
                <a:effectLst/>
                <a:latin typeface="+mn-lt"/>
                <a:ea typeface="+mn-ea"/>
                <a:cs typeface="+mn-cs"/>
              </a:rPr>
              <a:t>国際ロータリーに報告しなければなりません。</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72</a:t>
            </a:r>
            <a:r>
              <a:rPr kumimoji="1" lang="ja-JP" altLang="en-US" sz="1200" kern="1200">
                <a:solidFill>
                  <a:schemeClr val="tx1"/>
                </a:solidFill>
                <a:effectLst/>
                <a:latin typeface="+mn-lt"/>
                <a:ea typeface="+mn-ea"/>
                <a:cs typeface="+mn-cs"/>
              </a:rPr>
              <a:t>時間ルールを知らずに報告を怠ると、「意図的な隠蔽」や、「クラブが、正常に機能していない」、と見なされ、最悪の場合はクラブ資格の剥奪にも、繋がりかねませんので、注意して下さい。</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しかし、報告の</a:t>
            </a:r>
            <a:r>
              <a:rPr kumimoji="1" lang="ja-JP" altLang="ja-JP" sz="1200" kern="1200">
                <a:solidFill>
                  <a:schemeClr val="tx1"/>
                </a:solidFill>
                <a:effectLst/>
                <a:latin typeface="+mn-lt"/>
                <a:ea typeface="+mn-ea"/>
                <a:cs typeface="+mn-cs"/>
              </a:rPr>
              <a:t>後、その申し立てが取り下げられたり、</a:t>
            </a:r>
            <a:r>
              <a:rPr kumimoji="1" lang="ja-JP" altLang="en-US" sz="1200" kern="1200">
                <a:solidFill>
                  <a:schemeClr val="tx1"/>
                </a:solidFill>
                <a:effectLst/>
                <a:latin typeface="+mn-lt"/>
                <a:ea typeface="+mn-ea"/>
                <a:cs typeface="+mn-cs"/>
              </a:rPr>
              <a:t>調査の結果、</a:t>
            </a:r>
            <a:r>
              <a:rPr kumimoji="1" lang="ja-JP" altLang="ja-JP" sz="1200" kern="1200">
                <a:solidFill>
                  <a:schemeClr val="tx1"/>
                </a:solidFill>
                <a:effectLst/>
                <a:latin typeface="+mn-lt"/>
                <a:ea typeface="+mn-ea"/>
                <a:cs typeface="+mn-cs"/>
              </a:rPr>
              <a:t>誤解によるもので問題がない場合は、その報告も</a:t>
            </a:r>
            <a:r>
              <a:rPr kumimoji="1" lang="ja-JP" altLang="en-US" sz="1200" kern="1200">
                <a:solidFill>
                  <a:schemeClr val="tx1"/>
                </a:solidFill>
                <a:effectLst/>
                <a:latin typeface="+mn-lt"/>
                <a:ea typeface="+mn-ea"/>
                <a:cs typeface="+mn-cs"/>
              </a:rPr>
              <a:t>アールアイにされます</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適切に対処すれば問題ないので、ご安心下さい。</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72</a:t>
            </a:r>
            <a:r>
              <a:rPr kumimoji="1" lang="ja-JP" altLang="ja-JP" sz="1200" kern="1200">
                <a:solidFill>
                  <a:schemeClr val="tx1"/>
                </a:solidFill>
                <a:effectLst/>
                <a:latin typeface="+mn-lt"/>
                <a:ea typeface="+mn-ea"/>
                <a:cs typeface="+mn-cs"/>
              </a:rPr>
              <a:t>時間ルールの趣旨とは異なりますが、青少年交換学生などの受け入れをしている</a:t>
            </a:r>
            <a:r>
              <a:rPr kumimoji="1" lang="ja-JP" altLang="en-US" sz="1200" kern="1200">
                <a:solidFill>
                  <a:schemeClr val="tx1"/>
                </a:solidFill>
                <a:effectLst/>
                <a:latin typeface="+mn-lt"/>
                <a:ea typeface="+mn-ea"/>
                <a:cs typeface="+mn-cs"/>
              </a:rPr>
              <a:t>際</a:t>
            </a:r>
            <a:r>
              <a:rPr kumimoji="1" lang="ja-JP" altLang="ja-JP" sz="1200" kern="1200">
                <a:solidFill>
                  <a:schemeClr val="tx1"/>
                </a:solidFill>
                <a:effectLst/>
                <a:latin typeface="+mn-lt"/>
                <a:ea typeface="+mn-ea"/>
                <a:cs typeface="+mn-cs"/>
              </a:rPr>
              <a:t>に</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地区内で自然災害や</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感染症などが起こった場合は</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学生の安否を</a:t>
            </a:r>
            <a:r>
              <a:rPr kumimoji="1" lang="ja-JP" altLang="en-US" sz="1200" kern="1200">
                <a:solidFill>
                  <a:schemeClr val="tx1"/>
                </a:solidFill>
                <a:effectLst/>
                <a:latin typeface="+mn-lt"/>
                <a:ea typeface="+mn-ea"/>
                <a:cs typeface="+mn-cs"/>
              </a:rPr>
              <a:t>アールアイ</a:t>
            </a:r>
            <a:r>
              <a:rPr kumimoji="1" lang="ja-JP" altLang="ja-JP" sz="1200" kern="1200">
                <a:solidFill>
                  <a:schemeClr val="tx1"/>
                </a:solidFill>
                <a:effectLst/>
                <a:latin typeface="+mn-lt"/>
                <a:ea typeface="+mn-ea"/>
                <a:cs typeface="+mn-cs"/>
              </a:rPr>
              <a:t>に報告する必要があります。</a:t>
            </a: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BA7377FB-7B55-3896-BA8E-E6C1E1F04E95}"/>
              </a:ext>
            </a:extLst>
          </p:cNvPr>
          <p:cNvSpPr>
            <a:spLocks noGrp="1"/>
          </p:cNvSpPr>
          <p:nvPr>
            <p:ph type="sldNum" sz="quarter" idx="5"/>
          </p:nvPr>
        </p:nvSpPr>
        <p:spPr/>
        <p:txBody>
          <a:bodyPr/>
          <a:lstStyle/>
          <a:p>
            <a:fld id="{70090FC7-4D00-3948-8AD3-E965879CCDC3}" type="slidenum">
              <a:rPr kumimoji="1" lang="ja-JP" altLang="en-US" smtClean="0"/>
              <a:t>14</a:t>
            </a:fld>
            <a:endParaRPr kumimoji="1" lang="ja-JP" altLang="en-US"/>
          </a:p>
        </p:txBody>
      </p:sp>
    </p:spTree>
    <p:extLst>
      <p:ext uri="{BB962C8B-B14F-4D97-AF65-F5344CB8AC3E}">
        <p14:creationId xmlns:p14="http://schemas.microsoft.com/office/powerpoint/2010/main" val="4078078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2E56-878D-AE73-70D6-ADBF15B05E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968587-59A3-12AC-3B80-54243257DD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C4EA6C-50F8-63D1-394F-DEFCA31CA414}"/>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en-US"/>
              <a:t>次に、ボランティア申込書について説明致します。</a:t>
            </a:r>
          </a:p>
          <a:p>
            <a:r>
              <a:rPr kumimoji="1" lang="ja-JP" altLang="en-US"/>
              <a:t>こちらが、ボランティア申込書の雛形です。</a:t>
            </a:r>
          </a:p>
          <a:p>
            <a:endParaRPr kumimoji="1" lang="ja-JP" altLang="en-US"/>
          </a:p>
          <a:p>
            <a:r>
              <a:rPr kumimoji="1" lang="ja-JP" altLang="en-US"/>
              <a:t>もともと「ボランティア申込書」とは、青少年交換において、虐待やハラスメントなどの事件が起きたことを受け、アールアイが青少年交換に携わる、全てのボランティアに、「無犯罪証明書」の提出を義務づけるようになりました。</a:t>
            </a:r>
          </a:p>
          <a:p>
            <a:endParaRPr kumimoji="1" lang="ja-JP" altLang="en-US"/>
          </a:p>
          <a:p>
            <a:r>
              <a:rPr kumimoji="1" lang="ja-JP" altLang="en-US"/>
              <a:t>しかし、日本では、そのようなシステムが存在しません。そこでライジェムがアールアイと綿密なやりとりを行い、「無犯罪証明書」に変わる「青少年ボランティア申込書」を作成しました。これはアールアイの承認を得た正式な書類です。 </a:t>
            </a:r>
          </a:p>
          <a:p>
            <a:endParaRPr kumimoji="1" lang="ja-JP" altLang="en-US"/>
          </a:p>
          <a:p>
            <a:r>
              <a:rPr kumimoji="1" lang="ja-JP" altLang="en-US"/>
              <a:t>そして、その書類の提出義務が青少年交換から青少年プログラム、そして青少年に携わる全てのロータリアン、ローターアクター、一般ボランティアに広がりました。この書類はクラブの事務局で保管します。有効期間は５年間です。</a:t>
            </a:r>
          </a:p>
          <a:p>
            <a:endParaRPr kumimoji="1" lang="ja-JP" altLang="en-US"/>
          </a:p>
          <a:p>
            <a:r>
              <a:rPr kumimoji="1" lang="ja-JP" altLang="en-US"/>
              <a:t>「青少年ボランティア申込書」は、青少年に対するハラスメント事案が発生した時に、アールアイに提出を求められる可能性がある書類です。</a:t>
            </a:r>
          </a:p>
          <a:p>
            <a:endParaRPr kumimoji="1" lang="ja-JP" altLang="en-US"/>
          </a:p>
          <a:p>
            <a:r>
              <a:rPr kumimoji="1" lang="ja-JP" altLang="en-US"/>
              <a:t>この書類に不備（あるいは未提出）がある場合、アールアイは、そのクラブを機能不全と見なす可能性があります。そうなった場合はクラブの資格剥奪、あるいは地区全体（ガバナー）の責任となります。そして最悪の場合は、当地区の青少年交換の認定取り消しに繋がる可能性もあります。もちろん、これは最悪のシナリオですが、危機管理というのは、起こりうる最悪の事態に備えるものです。 </a:t>
            </a:r>
          </a:p>
          <a:p>
            <a:endParaRPr kumimoji="1" lang="ja-JP" altLang="en-US"/>
          </a:p>
          <a:p>
            <a:r>
              <a:rPr kumimoji="1" lang="ja-JP" altLang="en-US"/>
              <a:t>「青少年ボランティア申込書」を提出しないことに対する罰則はありませんが、地区としては提出を強く推奨します。「青少年ボランティア申込書」は青少年を守るためだけでなく、ロータリアンを、そしてロータリークラブを守るための書類であると、クラブで共有して下さい。</a:t>
            </a:r>
          </a:p>
          <a:p>
            <a:endParaRPr kumimoji="1" lang="ja-JP" altLang="en-US"/>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8116DABC-FFB0-3A6E-1172-45BEFD517CCD}"/>
              </a:ext>
            </a:extLst>
          </p:cNvPr>
          <p:cNvSpPr>
            <a:spLocks noGrp="1"/>
          </p:cNvSpPr>
          <p:nvPr>
            <p:ph type="sldNum" sz="quarter" idx="5"/>
          </p:nvPr>
        </p:nvSpPr>
        <p:spPr/>
        <p:txBody>
          <a:bodyPr/>
          <a:lstStyle/>
          <a:p>
            <a:fld id="{70090FC7-4D00-3948-8AD3-E965879CCDC3}" type="slidenum">
              <a:rPr kumimoji="1" lang="ja-JP" altLang="en-US" smtClean="0"/>
              <a:t>15</a:t>
            </a:fld>
            <a:endParaRPr kumimoji="1" lang="ja-JP" altLang="en-US"/>
          </a:p>
        </p:txBody>
      </p:sp>
    </p:spTree>
    <p:extLst>
      <p:ext uri="{BB962C8B-B14F-4D97-AF65-F5344CB8AC3E}">
        <p14:creationId xmlns:p14="http://schemas.microsoft.com/office/powerpoint/2010/main" val="3725640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380F-63CB-5A54-24F9-988D2DBEED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D842E4-169E-A4AE-FEDD-DB902AC7DA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2FEC24-7E61-C78A-2127-5DCE8760D8A2}"/>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en-US" sz="1200" kern="1200">
                <a:solidFill>
                  <a:schemeClr val="tx1"/>
                </a:solidFill>
                <a:effectLst/>
                <a:latin typeface="+mn-lt"/>
                <a:ea typeface="+mn-ea"/>
                <a:cs typeface="+mn-cs"/>
              </a:rPr>
              <a:t>次に、ライジェムについて簡単に触れておきたいと思います。 </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まず、ライジェムとは何なのか？</a:t>
            </a:r>
          </a:p>
          <a:p>
            <a:r>
              <a:rPr kumimoji="1" lang="ja-JP" altLang="en-US" sz="1200" kern="1200">
                <a:solidFill>
                  <a:schemeClr val="tx1"/>
                </a:solidFill>
                <a:effectLst/>
                <a:latin typeface="+mn-lt"/>
                <a:ea typeface="+mn-ea"/>
                <a:cs typeface="+mn-cs"/>
              </a:rPr>
              <a:t>ライジェムとは、一般社団法人国際ロータリー、日本青少年交換多地区合同機構、英語で言うと、アールアイ・ジャパン・ユース・エクスチェンジ・マルチ・ディストリクト・オーガニゼーションで、その頭文字を集めて、ライジェムと称します。</a:t>
            </a:r>
            <a:endParaRPr kumimoji="1" lang="en-US" altLang="ja-JP" sz="1200" kern="1200" dirty="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ADCC46E3-53B1-8BD0-BDE9-23A0FDF26396}"/>
              </a:ext>
            </a:extLst>
          </p:cNvPr>
          <p:cNvSpPr>
            <a:spLocks noGrp="1"/>
          </p:cNvSpPr>
          <p:nvPr>
            <p:ph type="sldNum" sz="quarter" idx="5"/>
          </p:nvPr>
        </p:nvSpPr>
        <p:spPr/>
        <p:txBody>
          <a:bodyPr/>
          <a:lstStyle/>
          <a:p>
            <a:fld id="{70090FC7-4D00-3948-8AD3-E965879CCDC3}" type="slidenum">
              <a:rPr kumimoji="1" lang="ja-JP" altLang="en-US" smtClean="0"/>
              <a:t>16</a:t>
            </a:fld>
            <a:endParaRPr kumimoji="1" lang="ja-JP" altLang="en-US"/>
          </a:p>
        </p:txBody>
      </p:sp>
    </p:spTree>
    <p:extLst>
      <p:ext uri="{BB962C8B-B14F-4D97-AF65-F5344CB8AC3E}">
        <p14:creationId xmlns:p14="http://schemas.microsoft.com/office/powerpoint/2010/main" val="268123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35F7-7EB1-F34E-C891-3F8C4B43F7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811232-488D-9CA4-260D-DC28984FE1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A20577-DD46-8D15-E91E-4F95B0D4F4CE}"/>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sz="1200" kern="1200" dirty="0">
              <a:solidFill>
                <a:srgbClr val="000000"/>
              </a:solidFill>
              <a:effectLst/>
              <a:latin typeface="+mn-ea"/>
              <a:ea typeface="+mn-ea"/>
              <a:cs typeface="+mn-cs"/>
            </a:endParaRPr>
          </a:p>
          <a:p>
            <a:r>
              <a:rPr kumimoji="1" lang="ja-JP" altLang="en-US" sz="1200" kern="1200">
                <a:solidFill>
                  <a:srgbClr val="000000"/>
                </a:solidFill>
                <a:effectLst/>
                <a:latin typeface="+mn-ea"/>
                <a:ea typeface="+mn-ea"/>
                <a:cs typeface="+mn-cs"/>
              </a:rPr>
              <a:t>次に、ライジェムとは何のための組織なのでしょうか？</a:t>
            </a:r>
          </a:p>
          <a:p>
            <a:endParaRPr kumimoji="1" lang="ja-JP" altLang="en-US" sz="1200" kern="1200">
              <a:solidFill>
                <a:srgbClr val="000000"/>
              </a:solidFill>
              <a:effectLst/>
              <a:latin typeface="+mn-ea"/>
              <a:ea typeface="+mn-ea"/>
              <a:cs typeface="+mn-cs"/>
            </a:endParaRPr>
          </a:p>
          <a:p>
            <a:r>
              <a:rPr kumimoji="1" lang="ja-JP" altLang="en-US" sz="1200" kern="1200">
                <a:solidFill>
                  <a:srgbClr val="000000"/>
                </a:solidFill>
                <a:effectLst/>
                <a:latin typeface="+mn-ea"/>
                <a:ea typeface="+mn-ea"/>
                <a:cs typeface="+mn-cs"/>
              </a:rPr>
              <a:t>元々は、ロータリーの青少年交換プログラムを支援する組織として設置されたジェイ、ワイ、イー、シー、</a:t>
            </a:r>
            <a:r>
              <a:rPr kumimoji="1" lang="en-US" altLang="ja-JP" sz="1200" kern="1200" dirty="0">
                <a:solidFill>
                  <a:srgbClr val="000000"/>
                </a:solidFill>
                <a:effectLst/>
                <a:latin typeface="+mn-ea"/>
                <a:ea typeface="+mn-ea"/>
                <a:cs typeface="+mn-cs"/>
              </a:rPr>
              <a:t>(</a:t>
            </a:r>
            <a:r>
              <a:rPr kumimoji="1" lang="ja-JP" altLang="en-US" sz="1200" kern="1200">
                <a:solidFill>
                  <a:srgbClr val="000000"/>
                </a:solidFill>
                <a:effectLst/>
                <a:latin typeface="+mn-ea"/>
                <a:ea typeface="+mn-ea"/>
                <a:cs typeface="+mn-cs"/>
              </a:rPr>
              <a:t>日本青少年交換委員会</a:t>
            </a:r>
            <a:r>
              <a:rPr kumimoji="1" lang="en-US" altLang="ja-JP" sz="1200" kern="1200" dirty="0">
                <a:solidFill>
                  <a:srgbClr val="000000"/>
                </a:solidFill>
                <a:effectLst/>
                <a:latin typeface="+mn-ea"/>
                <a:ea typeface="+mn-ea"/>
                <a:cs typeface="+mn-cs"/>
              </a:rPr>
              <a:t>)</a:t>
            </a:r>
            <a:r>
              <a:rPr kumimoji="1" lang="ja-JP" altLang="en-US" sz="1200" kern="1200">
                <a:solidFill>
                  <a:srgbClr val="000000"/>
                </a:solidFill>
                <a:effectLst/>
                <a:latin typeface="+mn-ea"/>
                <a:ea typeface="+mn-ea"/>
                <a:cs typeface="+mn-cs"/>
              </a:rPr>
              <a:t>というものが、</a:t>
            </a:r>
            <a:r>
              <a:rPr kumimoji="1" lang="en-US" altLang="ja-JP" sz="1200" kern="1200" dirty="0">
                <a:solidFill>
                  <a:srgbClr val="000000"/>
                </a:solidFill>
                <a:effectLst/>
                <a:latin typeface="+mn-ea"/>
                <a:ea typeface="+mn-ea"/>
                <a:cs typeface="+mn-cs"/>
              </a:rPr>
              <a:t>2005</a:t>
            </a:r>
            <a:r>
              <a:rPr kumimoji="1" lang="ja-JP" altLang="en-US" sz="1200" kern="1200">
                <a:solidFill>
                  <a:srgbClr val="000000"/>
                </a:solidFill>
                <a:effectLst/>
                <a:latin typeface="+mn-ea"/>
                <a:ea typeface="+mn-ea"/>
                <a:cs typeface="+mn-cs"/>
              </a:rPr>
              <a:t>年アールアイより、青少年交換プログラムに参加する地区は法人化、賠償責任保険加入、危機管理委員会設置の</a:t>
            </a:r>
            <a:r>
              <a:rPr kumimoji="1" lang="en-US" altLang="ja-JP" sz="1200" kern="1200" dirty="0">
                <a:solidFill>
                  <a:srgbClr val="000000"/>
                </a:solidFill>
                <a:effectLst/>
                <a:latin typeface="+mn-ea"/>
                <a:ea typeface="+mn-ea"/>
                <a:cs typeface="+mn-cs"/>
              </a:rPr>
              <a:t>3</a:t>
            </a:r>
            <a:r>
              <a:rPr kumimoji="1" lang="ja-JP" altLang="en-US" sz="1200" kern="1200">
                <a:solidFill>
                  <a:srgbClr val="000000"/>
                </a:solidFill>
                <a:effectLst/>
                <a:latin typeface="+mn-ea"/>
                <a:ea typeface="+mn-ea"/>
                <a:cs typeface="+mn-cs"/>
              </a:rPr>
              <a:t>条件を満たさなければならないと通達がありました。そして日本のロータリーは</a:t>
            </a:r>
            <a:r>
              <a:rPr kumimoji="1" lang="en-US" altLang="ja-JP" sz="1200" kern="1200" dirty="0">
                <a:solidFill>
                  <a:srgbClr val="000000"/>
                </a:solidFill>
                <a:effectLst/>
                <a:latin typeface="+mn-ea"/>
                <a:ea typeface="+mn-ea"/>
                <a:cs typeface="+mn-cs"/>
              </a:rPr>
              <a:t>34</a:t>
            </a:r>
            <a:r>
              <a:rPr kumimoji="1" lang="ja-JP" altLang="en-US" sz="1200" kern="1200">
                <a:solidFill>
                  <a:srgbClr val="000000"/>
                </a:solidFill>
                <a:effectLst/>
                <a:latin typeface="+mn-ea"/>
                <a:ea typeface="+mn-ea"/>
                <a:cs typeface="+mn-cs"/>
              </a:rPr>
              <a:t>地区ガバナーの賛同と地区内クラブの了承を得て、た地区合同組織たいとして法人化することとなりました。そして現在のライジェムに至っています。</a:t>
            </a:r>
          </a:p>
          <a:p>
            <a:endParaRPr kumimoji="1" lang="ja-JP" altLang="en-US" sz="1200" kern="1200">
              <a:solidFill>
                <a:srgbClr val="000000"/>
              </a:solidFill>
              <a:effectLst/>
              <a:latin typeface="+mn-ea"/>
              <a:ea typeface="+mn-ea"/>
              <a:cs typeface="+mn-cs"/>
            </a:endParaRPr>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4213AFFF-2B33-D080-2956-3002AA352600}"/>
              </a:ext>
            </a:extLst>
          </p:cNvPr>
          <p:cNvSpPr>
            <a:spLocks noGrp="1"/>
          </p:cNvSpPr>
          <p:nvPr>
            <p:ph type="sldNum" sz="quarter" idx="5"/>
          </p:nvPr>
        </p:nvSpPr>
        <p:spPr/>
        <p:txBody>
          <a:bodyPr/>
          <a:lstStyle/>
          <a:p>
            <a:fld id="{70090FC7-4D00-3948-8AD3-E965879CCDC3}" type="slidenum">
              <a:rPr kumimoji="1" lang="ja-JP" altLang="en-US" smtClean="0"/>
              <a:t>17</a:t>
            </a:fld>
            <a:endParaRPr kumimoji="1" lang="ja-JP" altLang="en-US"/>
          </a:p>
        </p:txBody>
      </p:sp>
    </p:spTree>
    <p:extLst>
      <p:ext uri="{BB962C8B-B14F-4D97-AF65-F5344CB8AC3E}">
        <p14:creationId xmlns:p14="http://schemas.microsoft.com/office/powerpoint/2010/main" val="205592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05BE2-F8A9-9F91-0B21-146CC965D3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F4F141-063E-4CC3-D97F-E4011157CB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BC6F06-E89E-40B8-66B5-96843451B213}"/>
              </a:ext>
            </a:extLst>
          </p:cNvPr>
          <p:cNvSpPr>
            <a:spLocks noGrp="1"/>
          </p:cNvSpPr>
          <p:nvPr>
            <p:ph type="body" idx="1"/>
          </p:nvPr>
        </p:nvSpPr>
        <p:spPr/>
        <p:txBody>
          <a:bodyPr/>
          <a:lstStyle/>
          <a:p>
            <a:pPr rtl="0"/>
            <a:r>
              <a:rPr lang="ja-JP" altLang="en-US"/>
              <a:t>＜ナレーション＞</a:t>
            </a:r>
            <a:endParaRPr lang="en-US" altLang="ja-JP" dirty="0"/>
          </a:p>
          <a:p>
            <a:pPr fontAlgn="base"/>
            <a:endParaRPr lang="ja-JP" altLang="en-US" sz="1200">
              <a:solidFill>
                <a:srgbClr val="000000"/>
              </a:solidFill>
              <a:latin typeface="+mn-ea"/>
            </a:endParaRPr>
          </a:p>
          <a:p>
            <a:r>
              <a:rPr kumimoji="1" lang="ja-JP" altLang="en-US" sz="1200" kern="1200">
                <a:solidFill>
                  <a:schemeClr val="tx1"/>
                </a:solidFill>
                <a:effectLst/>
                <a:latin typeface="+mn-lt"/>
                <a:ea typeface="+mn-ea"/>
                <a:cs typeface="+mn-cs"/>
              </a:rPr>
              <a:t>そして、ライジェムの目的は何でしょうか？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rgbClr val="000000"/>
                </a:solidFill>
                <a:latin typeface="+mn-ea"/>
              </a:rPr>
              <a:t>この法人は、ロータリーの奉仕の理念に基づき、青少年奉仕とロータリー青少年交換プログラムを通じて、国際理解及び国際交流の向上と平和に貢献することを目的とする。</a:t>
            </a:r>
            <a:endParaRPr lang="en-US" altLang="ja-JP" sz="1200" dirty="0">
              <a:solidFill>
                <a:srgbClr val="000000"/>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rgbClr val="000000"/>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rgbClr val="000000"/>
                </a:solidFill>
                <a:effectLst/>
                <a:latin typeface="+mn-ea"/>
                <a:ea typeface="+mn-ea"/>
                <a:cs typeface="+mn-cs"/>
              </a:rPr>
              <a:t>となっています。</a:t>
            </a:r>
            <a:endParaRPr kumimoji="1" lang="en-US" altLang="ja-JP" sz="1200" kern="1200" dirty="0">
              <a:solidFill>
                <a:srgbClr val="000000"/>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rgbClr val="000000"/>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rgbClr val="000000"/>
                </a:solidFill>
                <a:effectLst/>
                <a:latin typeface="+mn-ea"/>
                <a:ea typeface="+mn-ea"/>
                <a:cs typeface="+mn-cs"/>
              </a:rPr>
              <a:t>以上ライジェムについて簡単に説明致しました。</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F9CFCEDA-25CA-48A8-1443-46F99B76C62E}"/>
              </a:ext>
            </a:extLst>
          </p:cNvPr>
          <p:cNvSpPr>
            <a:spLocks noGrp="1"/>
          </p:cNvSpPr>
          <p:nvPr>
            <p:ph type="sldNum" sz="quarter" idx="5"/>
          </p:nvPr>
        </p:nvSpPr>
        <p:spPr/>
        <p:txBody>
          <a:bodyPr/>
          <a:lstStyle/>
          <a:p>
            <a:fld id="{70090FC7-4D00-3948-8AD3-E965879CCDC3}" type="slidenum">
              <a:rPr kumimoji="1" lang="ja-JP" altLang="en-US" smtClean="0"/>
              <a:t>18</a:t>
            </a:fld>
            <a:endParaRPr kumimoji="1" lang="ja-JP" altLang="en-US"/>
          </a:p>
        </p:txBody>
      </p:sp>
    </p:spTree>
    <p:extLst>
      <p:ext uri="{BB962C8B-B14F-4D97-AF65-F5344CB8AC3E}">
        <p14:creationId xmlns:p14="http://schemas.microsoft.com/office/powerpoint/2010/main" val="3511561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7E564-CDDC-F57D-7076-9DEED33AE2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5913F7-C060-417D-8F20-744163D397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E17898-817E-435A-AC3E-EB98BB555C97}"/>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ここで、ライジェムが契約者となって日本の各地区単位で加入している保険について触れておきます。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保険の対象は？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インターアクター、ローターアクター、ライラ参加者、クラブ青少年奉仕事業参加者、財団奨学生、米山奨学生に対しその活動により生じた賠償事故、（１事故１億円、期間中１億円）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被保険者は？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ガバナー、クラブ会長、インターアクト委員、ローターアクト委員、青少年奉仕委員、研修委員など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保険が支払われる場合は？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ロータリー被保険者が訴えられ、裁判になり、裁判で過失が確定し、裁判に負けた場合のみ支払われます。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具体的に言いますと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保険の対象者である青少年などが、ロータリーのプログラムや事業に参加中に事故やハラスメントなどの被害に遭います。その被害に対しての責任賠償を、公的機関に訴えたとします。そして裁判でプログラムや事業の主催者、すなわちロータリーの地区やクラブに過失があると裁定され、賠償責任が負わされる場合のみ、保険が下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逆に下りない例を言いますと、クラブの清掃事業で、参加者がゴミ拾いをしている時にうっかり溝に落ちて怪我をしました。しかし主催者側のクラブには明確な過失は認められませんでした。このような場合、参加者の治療費はライジェム保険では下りませ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従って、クラブで行う事業において怪我や熱中症などのリスクがある場合には、クラブで独自に傷害保険などを準備する必要があります。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以上、ライジェムの賠償保険について説明致しました。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&lt;NEXT</a:t>
            </a:r>
            <a:r>
              <a:rPr kumimoji="1" lang="ja-JP" altLang="en-US" sz="1200" kern="1200">
                <a:solidFill>
                  <a:schemeClr val="tx1"/>
                </a:solidFill>
                <a:effectLst/>
                <a:latin typeface="+mn-lt"/>
                <a:ea typeface="+mn-ea"/>
                <a:cs typeface="+mn-cs"/>
              </a:rPr>
              <a:t>自動</a:t>
            </a:r>
            <a:r>
              <a:rPr kumimoji="1" lang="en-US" altLang="ja-JP" sz="1200" kern="1200" dirty="0">
                <a:solidFill>
                  <a:schemeClr val="tx1"/>
                </a:solidFill>
                <a:effectLst/>
                <a:latin typeface="+mn-lt"/>
                <a:ea typeface="+mn-ea"/>
                <a:cs typeface="+mn-cs"/>
              </a:rPr>
              <a:t>&gt;</a:t>
            </a:r>
            <a:endParaRPr kumimoji="1" lang="ja-JP" altLang="en-US"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27C3422B-2E6E-8DE3-502B-0FF850DFD668}"/>
              </a:ext>
            </a:extLst>
          </p:cNvPr>
          <p:cNvSpPr>
            <a:spLocks noGrp="1"/>
          </p:cNvSpPr>
          <p:nvPr>
            <p:ph type="sldNum" sz="quarter" idx="5"/>
          </p:nvPr>
        </p:nvSpPr>
        <p:spPr/>
        <p:txBody>
          <a:bodyPr/>
          <a:lstStyle/>
          <a:p>
            <a:fld id="{70090FC7-4D00-3948-8AD3-E965879CCDC3}" type="slidenum">
              <a:rPr kumimoji="1" lang="ja-JP" altLang="en-US" smtClean="0"/>
              <a:t>19</a:t>
            </a:fld>
            <a:endParaRPr kumimoji="1" lang="ja-JP" altLang="en-US"/>
          </a:p>
        </p:txBody>
      </p:sp>
    </p:spTree>
    <p:extLst>
      <p:ext uri="{BB962C8B-B14F-4D97-AF65-F5344CB8AC3E}">
        <p14:creationId xmlns:p14="http://schemas.microsoft.com/office/powerpoint/2010/main" val="239398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a:t>＜ナレーション＞</a:t>
            </a:r>
            <a:endParaRPr lang="en-US" altLang="ja-JP" dirty="0"/>
          </a:p>
          <a:p>
            <a:pPr rtl="0"/>
            <a:endParaRPr lang="en-US" altLang="ja-JP" dirty="0"/>
          </a:p>
          <a:p>
            <a:pPr rtl="0"/>
            <a:r>
              <a:rPr lang="ja-JP" altLang="en-US"/>
              <a:t>皆さん、こんにちは。国際ロータリー第</a:t>
            </a:r>
            <a:r>
              <a:rPr lang="en-US" altLang="ja-JP" dirty="0"/>
              <a:t>2650</a:t>
            </a:r>
            <a:r>
              <a:rPr lang="ja-JP" altLang="en-US"/>
              <a:t>地区・地区青少年奉仕委員会です。</a:t>
            </a:r>
            <a:endParaRPr lang="en-US" altLang="ja-JP" dirty="0"/>
          </a:p>
          <a:p>
            <a:pPr rtl="0"/>
            <a:endParaRPr lang="en-US" altLang="ja-JP" dirty="0"/>
          </a:p>
          <a:p>
            <a:pPr rtl="0"/>
            <a:r>
              <a:rPr lang="ja-JP" altLang="en-US"/>
              <a:t>本日はクラブにおける</a:t>
            </a:r>
            <a:r>
              <a:rPr lang="ja-JP" altLang="ja-JP" sz="1200">
                <a:latin typeface="MS PGothic" panose="020B0600070205080204" pitchFamily="34" charset="-128"/>
                <a:ea typeface="MS PGothic" panose="020B0600070205080204" pitchFamily="34" charset="-128"/>
              </a:rPr>
              <a:t>青少年の保護と危機管理</a:t>
            </a:r>
            <a:r>
              <a:rPr lang="ja-JP" altLang="en-US" sz="1200">
                <a:latin typeface="MS PGothic" panose="020B0600070205080204" pitchFamily="34" charset="-128"/>
                <a:ea typeface="MS PGothic" panose="020B0600070205080204" pitchFamily="34" charset="-128"/>
              </a:rPr>
              <a:t>について説明させていただきます。</a:t>
            </a:r>
            <a:endParaRPr lang="en-US" altLang="ja-JP" sz="1200" dirty="0">
              <a:latin typeface="MS PGothic" panose="020B0600070205080204" pitchFamily="34" charset="-128"/>
              <a:ea typeface="MS PGothic" panose="020B0600070205080204" pitchFamily="34" charset="-128"/>
            </a:endParaRPr>
          </a:p>
          <a:p>
            <a:pPr rtl="0"/>
            <a:endParaRPr lang="en-US" altLang="ja-JP" sz="1200" dirty="0">
              <a:latin typeface="MS PGothic" panose="020B0600070205080204" pitchFamily="34" charset="-128"/>
              <a:ea typeface="MS PGothic" panose="020B0600070205080204" pitchFamily="34" charset="-128"/>
            </a:endParaRPr>
          </a:p>
          <a:p>
            <a:r>
              <a:rPr kumimoji="1" lang="ja-JP" altLang="en-US"/>
              <a:t>わたくしは、青少年奉仕委員会専属のナレーター、「ななみ」と申します。</a:t>
            </a:r>
            <a:endParaRPr kumimoji="1" lang="en-US" altLang="ja-JP" dirty="0"/>
          </a:p>
          <a:p>
            <a:r>
              <a:rPr kumimoji="1" lang="ja-JP" altLang="en-US"/>
              <a:t>多少、イントネーションに不安がありますが、どうぞよろしくお願いします。</a:t>
            </a:r>
            <a:endParaRPr kumimoji="1" lang="en-US" altLang="ja-JP" dirty="0"/>
          </a:p>
          <a:p>
            <a:endParaRPr kumimoji="1" lang="en-US" altLang="ja-JP" dirty="0"/>
          </a:p>
          <a:p>
            <a:r>
              <a:rPr kumimoji="1" lang="en-US" altLang="ja-JP" dirty="0"/>
              <a:t>&lt;NEXT</a:t>
            </a:r>
            <a:r>
              <a:rPr kumimoji="1" lang="ja-JP" altLang="en-US"/>
              <a:t>自動</a:t>
            </a:r>
            <a:r>
              <a:rPr kumimoji="1" lang="en-US" altLang="ja-JP" dirty="0"/>
              <a:t>&gt;</a:t>
            </a:r>
          </a:p>
          <a:p>
            <a:endParaRPr kumimoji="1" lang="ja-JP" altLang="en-US"/>
          </a:p>
        </p:txBody>
      </p:sp>
      <p:sp>
        <p:nvSpPr>
          <p:cNvPr id="4" name="スライド番号プレースホルダー 3"/>
          <p:cNvSpPr>
            <a:spLocks noGrp="1"/>
          </p:cNvSpPr>
          <p:nvPr>
            <p:ph type="sldNum" sz="quarter" idx="5"/>
          </p:nvPr>
        </p:nvSpPr>
        <p:spPr/>
        <p:txBody>
          <a:bodyPr/>
          <a:lstStyle/>
          <a:p>
            <a:fld id="{70090FC7-4D00-3948-8AD3-E965879CCDC3}" type="slidenum">
              <a:rPr kumimoji="1" lang="ja-JP" altLang="en-US" smtClean="0"/>
              <a:t>2</a:t>
            </a:fld>
            <a:endParaRPr kumimoji="1" lang="ja-JP" altLang="en-US"/>
          </a:p>
        </p:txBody>
      </p:sp>
    </p:spTree>
    <p:extLst>
      <p:ext uri="{BB962C8B-B14F-4D97-AF65-F5344CB8AC3E}">
        <p14:creationId xmlns:p14="http://schemas.microsoft.com/office/powerpoint/2010/main" val="45571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C4B6-9042-2FB4-590B-B1DF9D97F9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0A8621-10F2-89C7-5351-029E9CBADA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2A1F17-BE23-5AF0-E99A-A939C07095D8}"/>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ja-JP" sz="1200" kern="1200">
                <a:solidFill>
                  <a:schemeClr val="tx1"/>
                </a:solidFill>
                <a:effectLst/>
                <a:latin typeface="+mn-lt"/>
                <a:ea typeface="+mn-ea"/>
                <a:cs typeface="+mn-cs"/>
              </a:rPr>
              <a:t>青少年奉仕に関する資料</a:t>
            </a:r>
            <a:r>
              <a:rPr kumimoji="1" lang="ja-JP" altLang="en-US" sz="1200" kern="1200">
                <a:solidFill>
                  <a:schemeClr val="tx1"/>
                </a:solidFill>
                <a:effectLst/>
                <a:latin typeface="+mn-lt"/>
                <a:ea typeface="+mn-ea"/>
                <a:cs typeface="+mn-cs"/>
              </a:rPr>
              <a:t>を紹介します。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つめが</a:t>
            </a:r>
            <a:r>
              <a:rPr kumimoji="1" lang="ja-JP" altLang="en-US" sz="1200" kern="1200">
                <a:solidFill>
                  <a:schemeClr val="tx1"/>
                </a:solidFill>
                <a:effectLst/>
                <a:latin typeface="+mn-lt"/>
                <a:ea typeface="+mn-ea"/>
                <a:cs typeface="+mn-cs"/>
              </a:rPr>
              <a:t>アールアイ</a:t>
            </a:r>
            <a:r>
              <a:rPr kumimoji="1" lang="ja-JP" altLang="ja-JP" sz="1200" kern="1200">
                <a:solidFill>
                  <a:schemeClr val="tx1"/>
                </a:solidFill>
                <a:effectLst/>
                <a:latin typeface="+mn-lt"/>
                <a:ea typeface="+mn-ea"/>
                <a:cs typeface="+mn-cs"/>
              </a:rPr>
              <a:t>資料青少年保護の手引きです。</a:t>
            </a:r>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これは</a:t>
            </a:r>
            <a:r>
              <a:rPr kumimoji="1" lang="ja-JP" altLang="en-US" sz="1200" kern="1200">
                <a:solidFill>
                  <a:schemeClr val="tx1"/>
                </a:solidFill>
                <a:effectLst/>
                <a:latin typeface="+mn-lt"/>
                <a:ea typeface="+mn-ea"/>
                <a:cs typeface="+mn-cs"/>
              </a:rPr>
              <a:t>アールアイ</a:t>
            </a:r>
            <a:r>
              <a:rPr kumimoji="1" lang="ja-JP" altLang="ja-JP" sz="1200" kern="1200">
                <a:solidFill>
                  <a:schemeClr val="tx1"/>
                </a:solidFill>
                <a:effectLst/>
                <a:latin typeface="+mn-lt"/>
                <a:ea typeface="+mn-ea"/>
                <a:cs typeface="+mn-cs"/>
              </a:rPr>
              <a:t>が作成した</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世界基準の青少年保護に関する資料です。</a:t>
            </a:r>
            <a:r>
              <a:rPr kumimoji="1" lang="ja-JP" altLang="en-US" sz="1200" kern="1200">
                <a:solidFill>
                  <a:schemeClr val="tx1"/>
                </a:solidFill>
                <a:effectLst/>
                <a:latin typeface="+mn-lt"/>
                <a:ea typeface="+mn-ea"/>
                <a:cs typeface="+mn-cs"/>
              </a:rPr>
              <a:t>私たち２６５０地区も</a:t>
            </a:r>
            <a:r>
              <a:rPr kumimoji="1" lang="ja-JP" altLang="ja-JP" sz="1200" kern="1200">
                <a:solidFill>
                  <a:schemeClr val="tx1"/>
                </a:solidFill>
                <a:effectLst/>
                <a:latin typeface="+mn-lt"/>
                <a:ea typeface="+mn-ea"/>
                <a:cs typeface="+mn-cs"/>
              </a:rPr>
              <a:t>この青少年保護の手引きをマニュアルとしております。</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次に</a:t>
            </a:r>
            <a:r>
              <a:rPr kumimoji="1" lang="ja-JP" altLang="ja-JP" sz="1200" kern="1200">
                <a:solidFill>
                  <a:schemeClr val="tx1"/>
                </a:solidFill>
                <a:effectLst/>
                <a:latin typeface="+mn-lt"/>
                <a:ea typeface="+mn-ea"/>
                <a:cs typeface="+mn-cs"/>
              </a:rPr>
              <a:t>当</a:t>
            </a:r>
            <a:r>
              <a:rPr kumimoji="1" lang="en-US" altLang="ja-JP" sz="1200" kern="1200" dirty="0">
                <a:solidFill>
                  <a:schemeClr val="tx1"/>
                </a:solidFill>
                <a:effectLst/>
                <a:latin typeface="+mn-lt"/>
                <a:ea typeface="+mn-ea"/>
                <a:cs typeface="+mn-cs"/>
              </a:rPr>
              <a:t>2650</a:t>
            </a:r>
            <a:r>
              <a:rPr kumimoji="1" lang="ja-JP" altLang="ja-JP" sz="1200" kern="1200">
                <a:solidFill>
                  <a:schemeClr val="tx1"/>
                </a:solidFill>
                <a:effectLst/>
                <a:latin typeface="+mn-lt"/>
                <a:ea typeface="+mn-ea"/>
                <a:cs typeface="+mn-cs"/>
              </a:rPr>
              <a:t>地区で作成した地区危機管理ハンドブック、ハラスメントに対する地区危機管理ハンドブックがあります。これは青少年の保護だけでなく、成人に対するハラスメントや様々な危機に関するマニュアルとなっています。</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つの資料には今日の内容を含め、全て</a:t>
            </a:r>
            <a:r>
              <a:rPr kumimoji="1" lang="ja-JP" altLang="en-US" sz="1200" kern="1200">
                <a:solidFill>
                  <a:schemeClr val="tx1"/>
                </a:solidFill>
                <a:effectLst/>
                <a:latin typeface="+mn-lt"/>
                <a:ea typeface="+mn-ea"/>
                <a:cs typeface="+mn-cs"/>
              </a:rPr>
              <a:t>が</a:t>
            </a:r>
            <a:r>
              <a:rPr kumimoji="1" lang="ja-JP" altLang="ja-JP" sz="1200" kern="1200">
                <a:solidFill>
                  <a:schemeClr val="tx1"/>
                </a:solidFill>
                <a:effectLst/>
                <a:latin typeface="+mn-lt"/>
                <a:ea typeface="+mn-ea"/>
                <a:cs typeface="+mn-cs"/>
              </a:rPr>
              <a:t>記載されているのでぜひ目を通して下さい。</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この資料は</a:t>
            </a:r>
            <a:r>
              <a:rPr kumimoji="1" lang="en-US" altLang="ja-JP" sz="1200" kern="1200" dirty="0">
                <a:solidFill>
                  <a:schemeClr val="tx1"/>
                </a:solidFill>
                <a:effectLst/>
                <a:latin typeface="+mn-lt"/>
                <a:ea typeface="+mn-ea"/>
                <a:cs typeface="+mn-cs"/>
              </a:rPr>
              <a:t>2650</a:t>
            </a:r>
            <a:r>
              <a:rPr kumimoji="1" lang="ja-JP" altLang="ja-JP" sz="1200" kern="1200">
                <a:solidFill>
                  <a:schemeClr val="tx1"/>
                </a:solidFill>
                <a:effectLst/>
                <a:latin typeface="+mn-lt"/>
                <a:ea typeface="+mn-ea"/>
                <a:cs typeface="+mn-cs"/>
              </a:rPr>
              <a:t>地区のホームページでダウンロードできます。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以上、</a:t>
            </a:r>
            <a:r>
              <a:rPr kumimoji="1" lang="ja-JP" altLang="ja-JP" sz="1200" kern="1200">
                <a:solidFill>
                  <a:schemeClr val="tx1"/>
                </a:solidFill>
                <a:effectLst/>
                <a:latin typeface="+mn-lt"/>
                <a:ea typeface="+mn-ea"/>
                <a:cs typeface="+mn-cs"/>
              </a:rPr>
              <a:t>青少年奉仕に関する資料</a:t>
            </a:r>
            <a:r>
              <a:rPr kumimoji="1" lang="ja-JP" altLang="en-US" sz="1200" kern="1200">
                <a:solidFill>
                  <a:schemeClr val="tx1"/>
                </a:solidFill>
                <a:effectLst/>
                <a:latin typeface="+mn-lt"/>
                <a:ea typeface="+mn-ea"/>
                <a:cs typeface="+mn-cs"/>
              </a:rPr>
              <a:t>を紹介致しました。</a:t>
            </a:r>
            <a:endParaRPr kumimoji="1" lang="ja-JP" altLang="ja-JP" sz="1200" kern="120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9829877D-F713-1793-DD23-46EDED5FB5E2}"/>
              </a:ext>
            </a:extLst>
          </p:cNvPr>
          <p:cNvSpPr>
            <a:spLocks noGrp="1"/>
          </p:cNvSpPr>
          <p:nvPr>
            <p:ph type="sldNum" sz="quarter" idx="5"/>
          </p:nvPr>
        </p:nvSpPr>
        <p:spPr/>
        <p:txBody>
          <a:bodyPr/>
          <a:lstStyle/>
          <a:p>
            <a:fld id="{70090FC7-4D00-3948-8AD3-E965879CCDC3}" type="slidenum">
              <a:rPr kumimoji="1" lang="ja-JP" altLang="en-US" smtClean="0"/>
              <a:t>20</a:t>
            </a:fld>
            <a:endParaRPr kumimoji="1" lang="ja-JP" altLang="en-US"/>
          </a:p>
        </p:txBody>
      </p:sp>
    </p:spTree>
    <p:extLst>
      <p:ext uri="{BB962C8B-B14F-4D97-AF65-F5344CB8AC3E}">
        <p14:creationId xmlns:p14="http://schemas.microsoft.com/office/powerpoint/2010/main" val="2387294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55BF6-9FE3-C292-87B5-48E6F25220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08FC63-FD5B-50ED-6F27-B3ACD5581E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F62C17-3AB8-2CB7-19EF-B25C249B58C9}"/>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最後にロータリアンの行動規範を紹介します。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時間の都合上、画面での紹介だけとなりますが、ご了承下さい。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ロータリアンの行動規範は時代に応じて常に変化しますので、ロータリー章典などで確認するようにして下さい。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以上、これにて、クラブにおける青少年の保護と危機管理の説明を終わります。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ご清聴ありがとうございました。</a:t>
            </a:r>
          </a:p>
          <a:p>
            <a:pPr algn="l">
              <a:lnSpc>
                <a:spcPct val="110000"/>
              </a:lnSpc>
            </a:pPr>
            <a:endParaRPr lang="ja-JP" altLang="en-US">
              <a:latin typeface="Hiragino Kaku Gothic Pro W3" panose="020B0300000000000000" pitchFamily="34" charset="-128"/>
              <a:ea typeface="Hiragino Kaku Gothic Pro W3" panose="020B0300000000000000" pitchFamily="34" charset="-128"/>
            </a:endParaRPr>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A7FDFB5B-183B-3DBC-1C62-F27C63AE9FEB}"/>
              </a:ext>
            </a:extLst>
          </p:cNvPr>
          <p:cNvSpPr>
            <a:spLocks noGrp="1"/>
          </p:cNvSpPr>
          <p:nvPr>
            <p:ph type="sldNum" sz="quarter" idx="5"/>
          </p:nvPr>
        </p:nvSpPr>
        <p:spPr/>
        <p:txBody>
          <a:bodyPr/>
          <a:lstStyle/>
          <a:p>
            <a:fld id="{70090FC7-4D00-3948-8AD3-E965879CCDC3}" type="slidenum">
              <a:rPr kumimoji="1" lang="ja-JP" altLang="en-US" smtClean="0"/>
              <a:t>21</a:t>
            </a:fld>
            <a:endParaRPr kumimoji="1" lang="ja-JP" altLang="en-US"/>
          </a:p>
        </p:txBody>
      </p:sp>
    </p:spTree>
    <p:extLst>
      <p:ext uri="{BB962C8B-B14F-4D97-AF65-F5344CB8AC3E}">
        <p14:creationId xmlns:p14="http://schemas.microsoft.com/office/powerpoint/2010/main" val="180137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kern="1200" dirty="0">
                <a:solidFill>
                  <a:schemeClr val="tx1"/>
                </a:solidFill>
                <a:effectLst/>
                <a:latin typeface="Meiryo UI" panose="020B0604030504040204" pitchFamily="50" charset="-128"/>
                <a:ea typeface="Meiryo UI" panose="020B0604030504040204" pitchFamily="50" charset="-128"/>
                <a:cs typeface="+mn-cs"/>
              </a:rPr>
              <a:t>&lt;</a:t>
            </a:r>
            <a:r>
              <a:rPr lang="ja-JP" altLang="en-US" sz="1200" kern="1200">
                <a:solidFill>
                  <a:schemeClr val="tx1"/>
                </a:solidFill>
                <a:effectLst/>
                <a:latin typeface="Meiryo UI" panose="020B0604030504040204" pitchFamily="50" charset="-128"/>
                <a:ea typeface="Meiryo UI" panose="020B0604030504040204" pitchFamily="50" charset="-128"/>
                <a:cs typeface="+mn-cs"/>
              </a:rPr>
              <a:t>ナレーション＞</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まず、</a:t>
            </a:r>
            <a:r>
              <a:rPr lang="ja-JP" altLang="ja-JP" sz="1200" kern="1200">
                <a:solidFill>
                  <a:schemeClr val="tx1"/>
                </a:solidFill>
                <a:effectLst/>
                <a:latin typeface="Meiryo UI" panose="020B0604030504040204" pitchFamily="50" charset="-128"/>
                <a:ea typeface="Meiryo UI" panose="020B0604030504040204" pitchFamily="50" charset="-128"/>
                <a:cs typeface="+mn-cs"/>
              </a:rPr>
              <a:t>青少年奉仕における青少年の保護の基本中の基本と</a:t>
            </a:r>
            <a:r>
              <a:rPr lang="ja-JP" altLang="en-US" sz="1200" kern="1200">
                <a:solidFill>
                  <a:schemeClr val="tx1"/>
                </a:solidFill>
                <a:effectLst/>
                <a:latin typeface="Meiryo UI" panose="020B0604030504040204" pitchFamily="50" charset="-128"/>
                <a:ea typeface="Meiryo UI" panose="020B0604030504040204" pitchFamily="50" charset="-128"/>
                <a:cs typeface="+mn-cs"/>
              </a:rPr>
              <a:t>なる</a:t>
            </a:r>
            <a:r>
              <a:rPr lang="ja-JP" altLang="ja-JP" sz="1200" kern="1200">
                <a:solidFill>
                  <a:schemeClr val="tx1"/>
                </a:solidFill>
                <a:effectLst/>
                <a:latin typeface="Meiryo UI" panose="020B0604030504040204" pitchFamily="50" charset="-128"/>
                <a:ea typeface="Meiryo UI" panose="020B0604030504040204" pitchFamily="50" charset="-128"/>
                <a:cs typeface="+mn-cs"/>
              </a:rPr>
              <a:t>「青少年と接する際の行動規範に関する声明」</a:t>
            </a:r>
            <a:r>
              <a:rPr lang="ja-JP" altLang="en-US" sz="1200" kern="1200">
                <a:solidFill>
                  <a:schemeClr val="tx1"/>
                </a:solidFill>
                <a:effectLst/>
                <a:latin typeface="Meiryo UI" panose="020B0604030504040204" pitchFamily="50" charset="-128"/>
                <a:ea typeface="Meiryo UI" panose="020B0604030504040204" pitchFamily="50" charset="-128"/>
                <a:cs typeface="+mn-cs"/>
              </a:rPr>
              <a:t>について述べさせて頂きます。</a:t>
            </a: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a:solidFill>
                  <a:schemeClr val="tx1"/>
                </a:solidFill>
                <a:effectLst/>
                <a:latin typeface="Meiryo UI" panose="020B0604030504040204" pitchFamily="50" charset="-128"/>
                <a:ea typeface="Meiryo UI" panose="020B0604030504040204" pitchFamily="50" charset="-128"/>
                <a:cs typeface="+mn-cs"/>
              </a:rPr>
              <a:t>国際ロータリーは、ロータリーの活動に参加するすべての青少年のために安全な環境をつくり、これを維持するよう努める。</a:t>
            </a: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en-US" altLang="ja-JP" dirty="0"/>
              <a:t>&lt;NEXT</a:t>
            </a:r>
            <a:r>
              <a:rPr kumimoji="1" lang="ja-JP" altLang="en-US"/>
              <a:t>自動</a:t>
            </a:r>
            <a:r>
              <a:rPr kumimoji="1" lang="en-US" altLang="ja-JP" dirty="0"/>
              <a:t>&gt;</a:t>
            </a:r>
          </a:p>
        </p:txBody>
      </p:sp>
      <p:sp>
        <p:nvSpPr>
          <p:cNvPr id="4" name="スライド番号プレースホルダー 3"/>
          <p:cNvSpPr>
            <a:spLocks noGrp="1"/>
          </p:cNvSpPr>
          <p:nvPr>
            <p:ph type="sldNum" sz="quarter" idx="5"/>
          </p:nvPr>
        </p:nvSpPr>
        <p:spPr/>
        <p:txBody>
          <a:bodyPr/>
          <a:lstStyle/>
          <a:p>
            <a:fld id="{70090FC7-4D00-3948-8AD3-E965879CCDC3}" type="slidenum">
              <a:rPr kumimoji="1" lang="ja-JP" altLang="en-US" smtClean="0"/>
              <a:t>3</a:t>
            </a:fld>
            <a:endParaRPr kumimoji="1" lang="ja-JP" altLang="en-US"/>
          </a:p>
        </p:txBody>
      </p:sp>
    </p:spTree>
    <p:extLst>
      <p:ext uri="{BB962C8B-B14F-4D97-AF65-F5344CB8AC3E}">
        <p14:creationId xmlns:p14="http://schemas.microsoft.com/office/powerpoint/2010/main" val="306658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9451-DCE4-738A-8F0D-37D27834AB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D4CDFB-030F-8B28-B1A2-4FF05B603E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A841A0-CE62-2D0C-7D55-37930518C2F4}"/>
              </a:ext>
            </a:extLst>
          </p:cNvPr>
          <p:cNvSpPr>
            <a:spLocks noGrp="1"/>
          </p:cNvSpPr>
          <p:nvPr>
            <p:ph type="body" idx="1"/>
          </p:nvPr>
        </p:nvSpPr>
        <p:spPr/>
        <p:txBody>
          <a:bodyPr/>
          <a:lstStyle/>
          <a:p>
            <a:r>
              <a:rPr kumimoji="1" lang="en-US" altLang="ja-JP" dirty="0"/>
              <a:t>&lt;</a:t>
            </a:r>
            <a:r>
              <a:rPr kumimoji="1" lang="ja-JP" altLang="en-US"/>
              <a:t>ナレーション＞</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a:solidFill>
                  <a:schemeClr val="tx1"/>
                </a:solidFill>
                <a:effectLst/>
                <a:latin typeface="Meiryo UI" panose="020B0604030504040204" pitchFamily="50" charset="-128"/>
                <a:ea typeface="Meiryo UI" panose="020B0604030504040204" pitchFamily="50" charset="-128"/>
                <a:cs typeface="+mn-cs"/>
              </a:rPr>
              <a:t>ロータリアン、そのパートナー、その他のボランティアは、接する児童及び青少年の安全を考え、肉体的、性的、あるいは心理的な虐待から身の安全を守るため、最善を尽くさなければならない。（</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2019</a:t>
            </a:r>
            <a:r>
              <a:rPr lang="ja-JP" altLang="ja-JP" sz="1200" kern="1200">
                <a:solidFill>
                  <a:schemeClr val="tx1"/>
                </a:solidFill>
                <a:effectLst/>
                <a:latin typeface="Meiryo UI" panose="020B0604030504040204" pitchFamily="50" charset="-128"/>
                <a:ea typeface="Meiryo UI" panose="020B0604030504040204" pitchFamily="50" charset="-128"/>
                <a:cs typeface="+mn-cs"/>
              </a:rPr>
              <a:t>年</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10</a:t>
            </a:r>
            <a:r>
              <a:rPr lang="ja-JP" altLang="ja-JP" sz="1200" kern="1200">
                <a:solidFill>
                  <a:schemeClr val="tx1"/>
                </a:solidFill>
                <a:effectLst/>
                <a:latin typeface="Meiryo UI" panose="020B0604030504040204" pitchFamily="50" charset="-128"/>
                <a:ea typeface="Meiryo UI" panose="020B0604030504040204" pitchFamily="50" charset="-128"/>
                <a:cs typeface="+mn-cs"/>
              </a:rPr>
              <a:t>月理事会会合、決定</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58</a:t>
            </a:r>
            <a:r>
              <a:rPr lang="ja-JP" altLang="ja-JP" sz="1200" kern="1200">
                <a:solidFill>
                  <a:schemeClr val="tx1"/>
                </a:solidFill>
                <a:effectLst/>
                <a:latin typeface="Meiryo UI" panose="020B0604030504040204" pitchFamily="50" charset="-128"/>
                <a:ea typeface="Meiryo UI" panose="020B0604030504040204" pitchFamily="50" charset="-128"/>
                <a:cs typeface="+mn-cs"/>
              </a:rPr>
              <a:t>号</a:t>
            </a:r>
            <a:r>
              <a:rPr lang="ja-JP" altLang="en-US" sz="1200" kern="1200">
                <a:solidFill>
                  <a:schemeClr val="tx1"/>
                </a:solidFill>
                <a:effectLst/>
                <a:latin typeface="Meiryo UI" panose="020B0604030504040204" pitchFamily="50" charset="-128"/>
                <a:ea typeface="Meiryo UI" panose="020B0604030504040204" pitchFamily="50" charset="-128"/>
                <a:cs typeface="+mn-cs"/>
              </a:rPr>
              <a:t>）</a:t>
            </a: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a:solidFill>
                  <a:schemeClr val="tx1"/>
                </a:solidFill>
                <a:effectLst/>
                <a:latin typeface="Meiryo UI" panose="020B0604030504040204" pitchFamily="50" charset="-128"/>
                <a:ea typeface="Meiryo UI" panose="020B0604030504040204" pitchFamily="50" charset="-128"/>
                <a:cs typeface="+mn-cs"/>
              </a:rPr>
              <a:t>これは、</a:t>
            </a:r>
            <a:r>
              <a:rPr lang="ja-JP" altLang="ja-JP" sz="1200" kern="1200">
                <a:solidFill>
                  <a:schemeClr val="tx1"/>
                </a:solidFill>
                <a:effectLst/>
                <a:latin typeface="Meiryo UI" panose="020B0604030504040204" pitchFamily="50" charset="-128"/>
                <a:ea typeface="Meiryo UI" panose="020B0604030504040204" pitchFamily="50" charset="-128"/>
                <a:cs typeface="+mn-cs"/>
              </a:rPr>
              <a:t>ロータリー章典第</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lang="ja-JP" altLang="ja-JP" sz="1200" kern="1200">
                <a:solidFill>
                  <a:schemeClr val="tx1"/>
                </a:solidFill>
                <a:effectLst/>
                <a:latin typeface="Meiryo UI" panose="020B0604030504040204" pitchFamily="50" charset="-128"/>
                <a:ea typeface="Meiryo UI" panose="020B0604030504040204" pitchFamily="50" charset="-128"/>
                <a:cs typeface="+mn-cs"/>
              </a:rPr>
              <a:t>章</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lang="ja-JP" altLang="ja-JP" sz="1200" kern="1200">
                <a:solidFill>
                  <a:schemeClr val="tx1"/>
                </a:solidFill>
                <a:effectLst/>
                <a:latin typeface="Meiryo UI" panose="020B0604030504040204" pitchFamily="50" charset="-128"/>
                <a:ea typeface="Meiryo UI" panose="020B0604030504040204" pitchFamily="50" charset="-128"/>
                <a:cs typeface="+mn-cs"/>
              </a:rPr>
              <a:t>条</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12</a:t>
            </a:r>
            <a:r>
              <a:rPr lang="ja-JP" altLang="ja-JP" sz="1200" kern="1200">
                <a:solidFill>
                  <a:schemeClr val="tx1"/>
                </a:solidFill>
                <a:effectLst/>
                <a:latin typeface="Meiryo UI" panose="020B0604030504040204" pitchFamily="50" charset="-128"/>
                <a:ea typeface="Meiryo UI" panose="020B0604030504040204" pitchFamily="50" charset="-128"/>
                <a:cs typeface="+mn-cs"/>
              </a:rPr>
              <a:t>に記載されています。</a:t>
            </a: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a:solidFill>
                  <a:schemeClr val="tx1"/>
                </a:solidFill>
                <a:effectLst/>
                <a:latin typeface="Meiryo UI" panose="020B0604030504040204" pitchFamily="50" charset="-128"/>
                <a:ea typeface="Meiryo UI" panose="020B0604030504040204" pitchFamily="50" charset="-128"/>
                <a:cs typeface="+mn-cs"/>
              </a:rPr>
              <a:t>また、ここでは虐待及びハラスメントの防止と報告手続き、そして青少年の旅行及び宿泊、などの細かな決め事が記載されています。お時間のあるときに目を通して頂ければ幸いです。</a:t>
            </a: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&lt;NEXT</a:t>
            </a:r>
            <a:r>
              <a:rPr kumimoji="1" lang="ja-JP" altLang="en-US"/>
              <a:t>自動</a:t>
            </a:r>
            <a:r>
              <a:rPr kumimoji="1" lang="en-US" altLang="ja-JP" dirty="0"/>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200" kern="120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a:p>
        </p:txBody>
      </p:sp>
      <p:sp>
        <p:nvSpPr>
          <p:cNvPr id="4" name="スライド番号プレースホルダー 3">
            <a:extLst>
              <a:ext uri="{FF2B5EF4-FFF2-40B4-BE49-F238E27FC236}">
                <a16:creationId xmlns:a16="http://schemas.microsoft.com/office/drawing/2014/main" id="{68AD318F-A0F4-8409-CD8C-D6FB8E04243D}"/>
              </a:ext>
            </a:extLst>
          </p:cNvPr>
          <p:cNvSpPr>
            <a:spLocks noGrp="1"/>
          </p:cNvSpPr>
          <p:nvPr>
            <p:ph type="sldNum" sz="quarter" idx="5"/>
          </p:nvPr>
        </p:nvSpPr>
        <p:spPr/>
        <p:txBody>
          <a:bodyPr/>
          <a:lstStyle/>
          <a:p>
            <a:fld id="{70090FC7-4D00-3948-8AD3-E965879CCDC3}" type="slidenum">
              <a:rPr kumimoji="1" lang="ja-JP" altLang="en-US" smtClean="0"/>
              <a:t>4</a:t>
            </a:fld>
            <a:endParaRPr kumimoji="1" lang="ja-JP" altLang="en-US"/>
          </a:p>
        </p:txBody>
      </p:sp>
    </p:spTree>
    <p:extLst>
      <p:ext uri="{BB962C8B-B14F-4D97-AF65-F5344CB8AC3E}">
        <p14:creationId xmlns:p14="http://schemas.microsoft.com/office/powerpoint/2010/main" val="109482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73F42-F807-6353-306F-409A41B274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3AB029-B305-AC81-7BB9-443C2A4F1E2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27D259-B1DC-E0FB-0485-4CCFCF836ADA}"/>
              </a:ext>
            </a:extLst>
          </p:cNvPr>
          <p:cNvSpPr>
            <a:spLocks noGrp="1"/>
          </p:cNvSpPr>
          <p:nvPr>
            <p:ph type="body" idx="1"/>
          </p:nvPr>
        </p:nvSpPr>
        <p:spPr/>
        <p:txBody>
          <a:bodyPr/>
          <a:lstStyle/>
          <a:p>
            <a:pPr rtl="0"/>
            <a:r>
              <a:rPr lang="ja-JP" altLang="en-US"/>
              <a:t>＜ナレーション＞</a:t>
            </a:r>
            <a:endParaRPr lang="en-US" altLang="ja-JP" dirty="0"/>
          </a:p>
          <a:p>
            <a:r>
              <a:rPr kumimoji="1" lang="ja-JP" altLang="en-US" sz="1200" kern="1200">
                <a:solidFill>
                  <a:schemeClr val="tx1"/>
                </a:solidFill>
                <a:effectLst/>
                <a:latin typeface="+mn-lt"/>
                <a:ea typeface="+mn-ea"/>
                <a:cs typeface="+mn-cs"/>
              </a:rPr>
              <a:t>次に、青少年と、一口で言いますが、ロータリー活動において、保護の対象となる、青少年とは、具体的に、何歳から、何歳を指すのでしょうか？</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残念ながら、青少年の、年齢の幅について、ロータリー章典をはじめ、どの資料にも具体的に、定義されているものはありません。</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しかし、青少年奉仕の、様々なセミナーにおいて、おおむね、３０歳くらいである、との見解が述べられています。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青少年プログラムの、未成人の、参加者は、当然、保護の対象です。一方、</a:t>
            </a:r>
            <a:r>
              <a:rPr kumimoji="1" lang="en-US" altLang="ja-JP" sz="1200" kern="1200" dirty="0">
                <a:solidFill>
                  <a:schemeClr val="tx1"/>
                </a:solidFill>
                <a:effectLst/>
                <a:latin typeface="+mn-lt"/>
                <a:ea typeface="+mn-ea"/>
                <a:cs typeface="+mn-cs"/>
              </a:rPr>
              <a:t>18</a:t>
            </a:r>
            <a:r>
              <a:rPr kumimoji="1" lang="ja-JP" altLang="en-US" sz="1200" kern="1200">
                <a:solidFill>
                  <a:schemeClr val="tx1"/>
                </a:solidFill>
                <a:effectLst/>
                <a:latin typeface="+mn-lt"/>
                <a:ea typeface="+mn-ea"/>
                <a:cs typeface="+mn-cs"/>
              </a:rPr>
              <a:t>歳以上の成人は、ルール上では、全て同じ扱いになります。しかし、ローターアクター、学友、米山記念奨学生、財団奨学生、など、若い世代に対しては、コンプライアンス的に、未成人と同様の、注意を払う、必要があると言えるでしょう。</a:t>
            </a:r>
          </a:p>
          <a:p>
            <a:endParaRPr kumimoji="1" lang="en-US" altLang="ja-JP" dirty="0"/>
          </a:p>
          <a:p>
            <a:r>
              <a:rPr kumimoji="1" lang="en-US" altLang="ja-JP" dirty="0"/>
              <a:t>&lt;NEXT</a:t>
            </a:r>
            <a:r>
              <a:rPr kumimoji="1" lang="ja-JP" altLang="en-US"/>
              <a:t>自動</a:t>
            </a:r>
            <a:r>
              <a:rPr kumimoji="1" lang="en-US" altLang="ja-JP" dirty="0"/>
              <a:t>&gt;</a:t>
            </a:r>
          </a:p>
          <a:p>
            <a:endParaRPr kumimoji="1" lang="ja-JP" altLang="en-US"/>
          </a:p>
        </p:txBody>
      </p:sp>
      <p:sp>
        <p:nvSpPr>
          <p:cNvPr id="4" name="スライド番号プレースホルダー 3">
            <a:extLst>
              <a:ext uri="{FF2B5EF4-FFF2-40B4-BE49-F238E27FC236}">
                <a16:creationId xmlns:a16="http://schemas.microsoft.com/office/drawing/2014/main" id="{0B5BA67C-2BE5-65E7-E897-A2002AB8A294}"/>
              </a:ext>
            </a:extLst>
          </p:cNvPr>
          <p:cNvSpPr>
            <a:spLocks noGrp="1"/>
          </p:cNvSpPr>
          <p:nvPr>
            <p:ph type="sldNum" sz="quarter" idx="5"/>
          </p:nvPr>
        </p:nvSpPr>
        <p:spPr/>
        <p:txBody>
          <a:bodyPr/>
          <a:lstStyle/>
          <a:p>
            <a:fld id="{70090FC7-4D00-3948-8AD3-E965879CCDC3}" type="slidenum">
              <a:rPr kumimoji="1" lang="ja-JP" altLang="en-US" smtClean="0"/>
              <a:t>5</a:t>
            </a:fld>
            <a:endParaRPr kumimoji="1" lang="ja-JP" altLang="en-US"/>
          </a:p>
        </p:txBody>
      </p:sp>
    </p:spTree>
    <p:extLst>
      <p:ext uri="{BB962C8B-B14F-4D97-AF65-F5344CB8AC3E}">
        <p14:creationId xmlns:p14="http://schemas.microsoft.com/office/powerpoint/2010/main" val="77377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F0B3B-54A6-1DCD-D7D6-24FCE90F70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325022-76ED-9D31-459E-F8557E0865B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678090-95B9-FDC0-FC2F-3E0D626A0CE0}"/>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ja-JP" sz="1200" kern="1200">
                <a:solidFill>
                  <a:schemeClr val="tx1"/>
                </a:solidFill>
                <a:effectLst/>
                <a:latin typeface="+mn-lt"/>
                <a:ea typeface="+mn-ea"/>
                <a:cs typeface="+mn-cs"/>
              </a:rPr>
              <a:t>次に青少年保護のコンプライアンスを順守すべき事業について整理致します。</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まずはＲＩ公式の青少年プログラム</a:t>
            </a:r>
            <a:r>
              <a:rPr kumimoji="1" lang="ja-JP" altLang="en-US" sz="1200" kern="1200">
                <a:solidFill>
                  <a:schemeClr val="tx1"/>
                </a:solidFill>
                <a:effectLst/>
                <a:latin typeface="+mn-lt"/>
                <a:ea typeface="+mn-ea"/>
                <a:cs typeface="+mn-cs"/>
              </a:rPr>
              <a:t>に関する事業を紹介します。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インターアクトクラブ</a:t>
            </a:r>
            <a:r>
              <a:rPr kumimoji="1" lang="ja-JP" altLang="en-US"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12</a:t>
            </a:r>
            <a:r>
              <a:rPr kumimoji="1" lang="ja-JP" altLang="en-US" sz="1200" kern="1200">
                <a:solidFill>
                  <a:schemeClr val="tx1"/>
                </a:solidFill>
                <a:effectLst/>
                <a:latin typeface="+mn-lt"/>
                <a:ea typeface="+mn-ea"/>
                <a:cs typeface="+mn-cs"/>
              </a:rPr>
              <a:t>歳から</a:t>
            </a:r>
            <a:r>
              <a:rPr kumimoji="1" lang="en-US" altLang="ja-JP" sz="1200" kern="1200" dirty="0">
                <a:solidFill>
                  <a:schemeClr val="tx1"/>
                </a:solidFill>
                <a:effectLst/>
                <a:latin typeface="+mn-lt"/>
                <a:ea typeface="+mn-ea"/>
                <a:cs typeface="+mn-cs"/>
              </a:rPr>
              <a:t>18</a:t>
            </a:r>
            <a:r>
              <a:rPr kumimoji="1" lang="ja-JP" altLang="en-US" sz="1200" kern="1200">
                <a:solidFill>
                  <a:schemeClr val="tx1"/>
                </a:solidFill>
                <a:effectLst/>
                <a:latin typeface="+mn-lt"/>
                <a:ea typeface="+mn-ea"/>
                <a:cs typeface="+mn-cs"/>
              </a:rPr>
              <a:t>歳の中学生</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高校生が対象となります。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青少年交換プログラム。</a:t>
            </a:r>
            <a:r>
              <a:rPr kumimoji="1" lang="en-US" altLang="ja-JP" sz="1200" kern="1200" dirty="0">
                <a:solidFill>
                  <a:schemeClr val="tx1"/>
                </a:solidFill>
                <a:effectLst/>
                <a:latin typeface="+mn-lt"/>
                <a:ea typeface="+mn-ea"/>
                <a:cs typeface="+mn-cs"/>
              </a:rPr>
              <a:t>15</a:t>
            </a:r>
            <a:r>
              <a:rPr kumimoji="1" lang="ja-JP" altLang="en-US" sz="1200" kern="1200">
                <a:solidFill>
                  <a:schemeClr val="tx1"/>
                </a:solidFill>
                <a:effectLst/>
                <a:latin typeface="+mn-lt"/>
                <a:ea typeface="+mn-ea"/>
                <a:cs typeface="+mn-cs"/>
              </a:rPr>
              <a:t>歳から</a:t>
            </a:r>
            <a:r>
              <a:rPr kumimoji="1" lang="en-US" altLang="ja-JP" sz="1200" kern="1200" dirty="0">
                <a:solidFill>
                  <a:schemeClr val="tx1"/>
                </a:solidFill>
                <a:effectLst/>
                <a:latin typeface="+mn-lt"/>
                <a:ea typeface="+mn-ea"/>
                <a:cs typeface="+mn-cs"/>
              </a:rPr>
              <a:t>19</a:t>
            </a:r>
            <a:r>
              <a:rPr kumimoji="1" lang="ja-JP" altLang="en-US" sz="1200" kern="1200">
                <a:solidFill>
                  <a:schemeClr val="tx1"/>
                </a:solidFill>
                <a:effectLst/>
                <a:latin typeface="+mn-lt"/>
                <a:ea typeface="+mn-ea"/>
                <a:cs typeface="+mn-cs"/>
              </a:rPr>
              <a:t>歳の主に高校生世代の学生が対象。日本から海外に留学する学生と海外からの受け入れ学生、全てが対象となります。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ロータリー青少年指導者養成プログラム（</a:t>
            </a:r>
            <a:r>
              <a:rPr kumimoji="1" lang="ja-JP" altLang="en-US" sz="1200" kern="1200">
                <a:solidFill>
                  <a:schemeClr val="tx1"/>
                </a:solidFill>
                <a:effectLst/>
                <a:latin typeface="+mn-lt"/>
                <a:ea typeface="+mn-ea"/>
                <a:cs typeface="+mn-cs"/>
              </a:rPr>
              <a:t>ライラ</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14</a:t>
            </a:r>
            <a:r>
              <a:rPr kumimoji="1" lang="ja-JP" altLang="en-US" sz="1200" kern="1200">
                <a:solidFill>
                  <a:schemeClr val="tx1"/>
                </a:solidFill>
                <a:effectLst/>
                <a:latin typeface="+mn-lt"/>
                <a:ea typeface="+mn-ea"/>
                <a:cs typeface="+mn-cs"/>
              </a:rPr>
              <a:t>歳から</a:t>
            </a:r>
            <a:r>
              <a:rPr kumimoji="1" lang="en-US" altLang="ja-JP" sz="1200" kern="1200" dirty="0">
                <a:solidFill>
                  <a:schemeClr val="tx1"/>
                </a:solidFill>
                <a:effectLst/>
                <a:latin typeface="+mn-lt"/>
                <a:ea typeface="+mn-ea"/>
                <a:cs typeface="+mn-cs"/>
              </a:rPr>
              <a:t>30</a:t>
            </a:r>
            <a:r>
              <a:rPr kumimoji="1" lang="ja-JP" altLang="en-US" sz="1200" kern="1200">
                <a:solidFill>
                  <a:schemeClr val="tx1"/>
                </a:solidFill>
                <a:effectLst/>
                <a:latin typeface="+mn-lt"/>
                <a:ea typeface="+mn-ea"/>
                <a:cs typeface="+mn-cs"/>
              </a:rPr>
              <a:t>歳の若い世代が対象。当</a:t>
            </a:r>
            <a:r>
              <a:rPr kumimoji="1" lang="en-US" altLang="ja-JP" sz="1200" kern="1200" dirty="0">
                <a:solidFill>
                  <a:schemeClr val="tx1"/>
                </a:solidFill>
                <a:effectLst/>
                <a:latin typeface="+mn-lt"/>
                <a:ea typeface="+mn-ea"/>
                <a:cs typeface="+mn-cs"/>
              </a:rPr>
              <a:t>2650</a:t>
            </a:r>
            <a:r>
              <a:rPr kumimoji="1" lang="ja-JP" altLang="en-US" sz="1200" kern="1200">
                <a:solidFill>
                  <a:schemeClr val="tx1"/>
                </a:solidFill>
                <a:effectLst/>
                <a:latin typeface="+mn-lt"/>
                <a:ea typeface="+mn-ea"/>
                <a:cs typeface="+mn-cs"/>
              </a:rPr>
              <a:t>地区では</a:t>
            </a:r>
            <a:r>
              <a:rPr kumimoji="1" lang="en-US" altLang="ja-JP" sz="1200" kern="1200" dirty="0">
                <a:solidFill>
                  <a:schemeClr val="tx1"/>
                </a:solidFill>
                <a:effectLst/>
                <a:latin typeface="+mn-lt"/>
                <a:ea typeface="+mn-ea"/>
                <a:cs typeface="+mn-cs"/>
              </a:rPr>
              <a:t>18</a:t>
            </a:r>
            <a:r>
              <a:rPr kumimoji="1" lang="ja-JP" altLang="en-US" sz="1200" kern="1200">
                <a:solidFill>
                  <a:schemeClr val="tx1"/>
                </a:solidFill>
                <a:effectLst/>
                <a:latin typeface="+mn-lt"/>
                <a:ea typeface="+mn-ea"/>
                <a:cs typeface="+mn-cs"/>
              </a:rPr>
              <a:t>歳から</a:t>
            </a:r>
            <a:r>
              <a:rPr kumimoji="1" lang="en-US" altLang="ja-JP" sz="1200" kern="1200" dirty="0">
                <a:solidFill>
                  <a:schemeClr val="tx1"/>
                </a:solidFill>
                <a:effectLst/>
                <a:latin typeface="+mn-lt"/>
                <a:ea typeface="+mn-ea"/>
                <a:cs typeface="+mn-cs"/>
              </a:rPr>
              <a:t>30</a:t>
            </a:r>
            <a:r>
              <a:rPr kumimoji="1" lang="ja-JP" altLang="en-US" sz="1200" kern="1200">
                <a:solidFill>
                  <a:schemeClr val="tx1"/>
                </a:solidFill>
                <a:effectLst/>
                <a:latin typeface="+mn-lt"/>
                <a:ea typeface="+mn-ea"/>
                <a:cs typeface="+mn-cs"/>
              </a:rPr>
              <a:t>歳の社会人を対象にしています。</a:t>
            </a:r>
            <a:endParaRPr kumimoji="1" lang="en-US" altLang="ja-JP" sz="1200" kern="1200" dirty="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D4A4CD8C-D575-F01E-6DDE-3BABAA06614D}"/>
              </a:ext>
            </a:extLst>
          </p:cNvPr>
          <p:cNvSpPr>
            <a:spLocks noGrp="1"/>
          </p:cNvSpPr>
          <p:nvPr>
            <p:ph type="sldNum" sz="quarter" idx="5"/>
          </p:nvPr>
        </p:nvSpPr>
        <p:spPr/>
        <p:txBody>
          <a:bodyPr/>
          <a:lstStyle/>
          <a:p>
            <a:fld id="{70090FC7-4D00-3948-8AD3-E965879CCDC3}" type="slidenum">
              <a:rPr kumimoji="1" lang="ja-JP" altLang="en-US" smtClean="0"/>
              <a:t>6</a:t>
            </a:fld>
            <a:endParaRPr kumimoji="1" lang="ja-JP" altLang="en-US"/>
          </a:p>
        </p:txBody>
      </p:sp>
    </p:spTree>
    <p:extLst>
      <p:ext uri="{BB962C8B-B14F-4D97-AF65-F5344CB8AC3E}">
        <p14:creationId xmlns:p14="http://schemas.microsoft.com/office/powerpoint/2010/main" val="172287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4FCD-7B74-43F1-2ECA-0F6480EDB3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13DE41-81BA-3688-44F9-AE1C2A6518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69C481-14F9-0A20-6BBD-A2D0C5BDE49B}"/>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en-US" sz="1200" kern="1200">
                <a:solidFill>
                  <a:schemeClr val="tx1"/>
                </a:solidFill>
                <a:effectLst/>
                <a:latin typeface="+mn-lt"/>
                <a:ea typeface="+mn-ea"/>
                <a:cs typeface="+mn-cs"/>
              </a:rPr>
              <a:t>そして、青少年プログラム以外の、青少年が関連する事業について、説明いたします。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１、ローターアクトクラブ。対象は</a:t>
            </a:r>
            <a:r>
              <a:rPr kumimoji="1" lang="en-US" altLang="ja-JP" sz="1200" kern="1200" dirty="0">
                <a:solidFill>
                  <a:schemeClr val="tx1"/>
                </a:solidFill>
                <a:effectLst/>
                <a:latin typeface="+mn-lt"/>
                <a:ea typeface="+mn-ea"/>
                <a:cs typeface="+mn-cs"/>
              </a:rPr>
              <a:t>18</a:t>
            </a:r>
            <a:r>
              <a:rPr kumimoji="1" lang="ja-JP" altLang="en-US" sz="1200" kern="1200">
                <a:solidFill>
                  <a:schemeClr val="tx1"/>
                </a:solidFill>
                <a:effectLst/>
                <a:latin typeface="+mn-lt"/>
                <a:ea typeface="+mn-ea"/>
                <a:cs typeface="+mn-cs"/>
              </a:rPr>
              <a:t>歳からの、若い世代が対象です。ローターアクトは、</a:t>
            </a:r>
            <a:r>
              <a:rPr kumimoji="1" lang="en-US" altLang="ja-JP" sz="1200" kern="1200" dirty="0">
                <a:solidFill>
                  <a:schemeClr val="tx1"/>
                </a:solidFill>
                <a:effectLst/>
                <a:latin typeface="+mn-lt"/>
                <a:ea typeface="+mn-ea"/>
                <a:cs typeface="+mn-cs"/>
              </a:rPr>
              <a:t>2019</a:t>
            </a:r>
            <a:r>
              <a:rPr kumimoji="1" lang="ja-JP" altLang="en-US" sz="1200" kern="1200">
                <a:solidFill>
                  <a:schemeClr val="tx1"/>
                </a:solidFill>
                <a:effectLst/>
                <a:latin typeface="+mn-lt"/>
                <a:ea typeface="+mn-ea"/>
                <a:cs typeface="+mn-cs"/>
              </a:rPr>
              <a:t>年に、青少年プログラムから外れ、クラブとなり、立場上は、ロータリークラブと、同等になりました。その時に、</a:t>
            </a:r>
            <a:r>
              <a:rPr kumimoji="1" lang="en-US" altLang="ja-JP" sz="1200" kern="1200" dirty="0">
                <a:solidFill>
                  <a:schemeClr val="tx1"/>
                </a:solidFill>
                <a:effectLst/>
                <a:latin typeface="+mn-lt"/>
                <a:ea typeface="+mn-ea"/>
                <a:cs typeface="+mn-cs"/>
              </a:rPr>
              <a:t>30</a:t>
            </a:r>
            <a:r>
              <a:rPr kumimoji="1" lang="ja-JP" altLang="en-US" sz="1200" kern="1200">
                <a:solidFill>
                  <a:schemeClr val="tx1"/>
                </a:solidFill>
                <a:effectLst/>
                <a:latin typeface="+mn-lt"/>
                <a:ea typeface="+mn-ea"/>
                <a:cs typeface="+mn-cs"/>
              </a:rPr>
              <a:t>歳までの年齢制限が撤廃され、現在は各クラブで年齢の上限を決めています。しかし、</a:t>
            </a:r>
            <a:r>
              <a:rPr kumimoji="1" lang="en-US" altLang="ja-JP" sz="1200" kern="1200" dirty="0">
                <a:solidFill>
                  <a:schemeClr val="tx1"/>
                </a:solidFill>
                <a:effectLst/>
                <a:latin typeface="+mn-lt"/>
                <a:ea typeface="+mn-ea"/>
                <a:cs typeface="+mn-cs"/>
              </a:rPr>
              <a:t>18</a:t>
            </a:r>
            <a:r>
              <a:rPr kumimoji="1" lang="ja-JP" altLang="en-US" sz="1200" kern="1200">
                <a:solidFill>
                  <a:schemeClr val="tx1"/>
                </a:solidFill>
                <a:effectLst/>
                <a:latin typeface="+mn-lt"/>
                <a:ea typeface="+mn-ea"/>
                <a:cs typeface="+mn-cs"/>
              </a:rPr>
              <a:t>歳から会員資格があり、若い会員も多く、コンプライアンス的には、注意すべきであると思われます。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２、よねやま記念奨学生。対象は文部科学省が、所管する日本の大学・大学院に在籍又は在籍予定の外国人留学生。主に</a:t>
            </a:r>
            <a:r>
              <a:rPr kumimoji="1" lang="en-US" altLang="ja-JP" sz="1200" kern="1200" dirty="0">
                <a:solidFill>
                  <a:schemeClr val="tx1"/>
                </a:solidFill>
                <a:effectLst/>
                <a:latin typeface="+mn-lt"/>
                <a:ea typeface="+mn-ea"/>
                <a:cs typeface="+mn-cs"/>
              </a:rPr>
              <a:t>20</a:t>
            </a:r>
            <a:r>
              <a:rPr kumimoji="1" lang="ja-JP" altLang="en-US" sz="1200" kern="1200">
                <a:solidFill>
                  <a:schemeClr val="tx1"/>
                </a:solidFill>
                <a:effectLst/>
                <a:latin typeface="+mn-lt"/>
                <a:ea typeface="+mn-ea"/>
                <a:cs typeface="+mn-cs"/>
              </a:rPr>
              <a:t>代前半の世代になります。海外の学生ということで、文化や風習の違いがあるので、一層注意が必要です。</a:t>
            </a:r>
          </a:p>
          <a:p>
            <a:endParaRPr kumimoji="1" lang="ja-JP" altLang="en-US" sz="1200" kern="120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E5C90096-7F56-32F4-854A-A7C3A32C635E}"/>
              </a:ext>
            </a:extLst>
          </p:cNvPr>
          <p:cNvSpPr>
            <a:spLocks noGrp="1"/>
          </p:cNvSpPr>
          <p:nvPr>
            <p:ph type="sldNum" sz="quarter" idx="5"/>
          </p:nvPr>
        </p:nvSpPr>
        <p:spPr/>
        <p:txBody>
          <a:bodyPr/>
          <a:lstStyle/>
          <a:p>
            <a:fld id="{70090FC7-4D00-3948-8AD3-E965879CCDC3}" type="slidenum">
              <a:rPr kumimoji="1" lang="ja-JP" altLang="en-US" smtClean="0"/>
              <a:t>7</a:t>
            </a:fld>
            <a:endParaRPr kumimoji="1" lang="ja-JP" altLang="en-US"/>
          </a:p>
        </p:txBody>
      </p:sp>
    </p:spTree>
    <p:extLst>
      <p:ext uri="{BB962C8B-B14F-4D97-AF65-F5344CB8AC3E}">
        <p14:creationId xmlns:p14="http://schemas.microsoft.com/office/powerpoint/2010/main" val="12911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4FCD-7B74-43F1-2ECA-0F6480EDB3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13DE41-81BA-3688-44F9-AE1C2A6518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69C481-14F9-0A20-6BBD-A2D0C5BDE49B}"/>
              </a:ext>
            </a:extLst>
          </p:cNvPr>
          <p:cNvSpPr>
            <a:spLocks noGrp="1"/>
          </p:cNvSpPr>
          <p:nvPr>
            <p:ph type="body" idx="1"/>
          </p:nvPr>
        </p:nvSpPr>
        <p:spPr/>
        <p:txBody>
          <a:bodyPr/>
          <a:lstStyle/>
          <a:p>
            <a:pPr rtl="0"/>
            <a:r>
              <a:rPr lang="ja-JP" altLang="en-US"/>
              <a:t>＜ナレーション＞</a:t>
            </a:r>
            <a:endParaRPr lang="en-US" altLang="ja-JP" dirty="0"/>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３、地区学友会「ロータリーフェローズ、にーろくごーまる」。ロータリーのプログラム経験者が対象となります。主に青少年関係のプログラム経験者や奨学金プログラム経験者などが挙げられます。年齢の幅は広いですが、若い世代も多いので、注意が必要で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４、グローバル補助金奨学生。ロータリーの重点分野の、いずれか一つに直接的に関連する研究のための奨学金。大学院、または同等の研究機関での、</a:t>
            </a:r>
            <a:r>
              <a:rPr kumimoji="1" lang="en-US" altLang="ja-JP" sz="1200" kern="1200" dirty="0">
                <a:solidFill>
                  <a:schemeClr val="tx1"/>
                </a:solidFill>
                <a:effectLst/>
                <a:latin typeface="+mn-lt"/>
                <a:ea typeface="+mn-ea"/>
                <a:cs typeface="+mn-cs"/>
              </a:rPr>
              <a:t>1</a:t>
            </a:r>
            <a:r>
              <a:rPr kumimoji="1" lang="ja-JP" altLang="en-US" sz="1200" kern="1200">
                <a:solidFill>
                  <a:schemeClr val="tx1"/>
                </a:solidFill>
                <a:effectLst/>
                <a:latin typeface="+mn-lt"/>
                <a:ea typeface="+mn-ea"/>
                <a:cs typeface="+mn-cs"/>
              </a:rPr>
              <a:t>年から</a:t>
            </a:r>
            <a:r>
              <a:rPr kumimoji="1" lang="en-US" altLang="ja-JP" sz="1200" kern="1200" dirty="0">
                <a:solidFill>
                  <a:schemeClr val="tx1"/>
                </a:solidFill>
                <a:effectLst/>
                <a:latin typeface="+mn-lt"/>
                <a:ea typeface="+mn-ea"/>
                <a:cs typeface="+mn-cs"/>
              </a:rPr>
              <a:t>4</a:t>
            </a:r>
            <a:r>
              <a:rPr kumimoji="1" lang="ja-JP" altLang="en-US" sz="1200" kern="1200">
                <a:solidFill>
                  <a:schemeClr val="tx1"/>
                </a:solidFill>
                <a:effectLst/>
                <a:latin typeface="+mn-lt"/>
                <a:ea typeface="+mn-ea"/>
                <a:cs typeface="+mn-cs"/>
              </a:rPr>
              <a:t>年間の、留学希望者が対象となります。主には</a:t>
            </a:r>
            <a:r>
              <a:rPr kumimoji="1" lang="en-US" altLang="ja-JP" sz="1200" kern="1200" dirty="0">
                <a:solidFill>
                  <a:schemeClr val="tx1"/>
                </a:solidFill>
                <a:effectLst/>
                <a:latin typeface="+mn-lt"/>
                <a:ea typeface="+mn-ea"/>
                <a:cs typeface="+mn-cs"/>
              </a:rPr>
              <a:t>20</a:t>
            </a:r>
            <a:r>
              <a:rPr kumimoji="1" lang="ja-JP" altLang="en-US" sz="1200" kern="1200">
                <a:solidFill>
                  <a:schemeClr val="tx1"/>
                </a:solidFill>
                <a:effectLst/>
                <a:latin typeface="+mn-lt"/>
                <a:ea typeface="+mn-ea"/>
                <a:cs typeface="+mn-cs"/>
              </a:rPr>
              <a:t>代前半から、中盤の世代で、青少年保護の対象と考えた方が良いと思われます。</a:t>
            </a:r>
          </a:p>
          <a:p>
            <a:endParaRPr kumimoji="1" lang="ja-JP" altLang="en-US"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最後に、各クラブで行う事業において、青少年が関連する場合は、青少年プログラム同様に、しっかりとコンプライアンスを順守する必要があります。例えば、社会奉仕の事業として、地域の児童のサッカー大会を開催する事業を行うとします。社会奉仕委員会が担当するので、青少年奉仕委員会は関係がないかというと、そう言う訳ではありません。たとえ、社会奉仕の事業であっても、青少年、（特に未成人）が関連する事業は青少年奉仕の事業でもあるのです。従って、怪我や熱中症などの救護体制、親との連絡網、など危機管理の体制を、クラブで整える必要があります。</a:t>
            </a:r>
          </a:p>
          <a:p>
            <a:endParaRPr kumimoji="1" lang="ja-JP" altLang="en-US" sz="1200" kern="120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E5C90096-7F56-32F4-854A-A7C3A32C635E}"/>
              </a:ext>
            </a:extLst>
          </p:cNvPr>
          <p:cNvSpPr>
            <a:spLocks noGrp="1"/>
          </p:cNvSpPr>
          <p:nvPr>
            <p:ph type="sldNum" sz="quarter" idx="5"/>
          </p:nvPr>
        </p:nvSpPr>
        <p:spPr/>
        <p:txBody>
          <a:bodyPr/>
          <a:lstStyle/>
          <a:p>
            <a:fld id="{70090FC7-4D00-3948-8AD3-E965879CCDC3}" type="slidenum">
              <a:rPr kumimoji="1" lang="ja-JP" altLang="en-US" smtClean="0"/>
              <a:t>8</a:t>
            </a:fld>
            <a:endParaRPr kumimoji="1" lang="ja-JP" altLang="en-US"/>
          </a:p>
        </p:txBody>
      </p:sp>
    </p:spTree>
    <p:extLst>
      <p:ext uri="{BB962C8B-B14F-4D97-AF65-F5344CB8AC3E}">
        <p14:creationId xmlns:p14="http://schemas.microsoft.com/office/powerpoint/2010/main" val="111514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9731-F6DE-45B9-BEE2-E618414094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BB48AC7-57BB-2FF0-9510-316A5BD624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8377E1-8FC5-FF00-B6CF-FA8F9F002BED}"/>
              </a:ext>
            </a:extLst>
          </p:cNvPr>
          <p:cNvSpPr>
            <a:spLocks noGrp="1"/>
          </p:cNvSpPr>
          <p:nvPr>
            <p:ph type="body" idx="1"/>
          </p:nvPr>
        </p:nvSpPr>
        <p:spPr/>
        <p:txBody>
          <a:bodyPr/>
          <a:lstStyle/>
          <a:p>
            <a:pPr rtl="0"/>
            <a:r>
              <a:rPr lang="ja-JP" altLang="en-US"/>
              <a:t>＜ナレーション＞</a:t>
            </a:r>
            <a:endParaRPr lang="en-US" altLang="ja-JP" dirty="0"/>
          </a:p>
          <a:p>
            <a:endParaRPr kumimoji="1" lang="en-US" altLang="ja-JP" dirty="0"/>
          </a:p>
          <a:p>
            <a:r>
              <a:rPr kumimoji="1" lang="ja-JP" altLang="ja-JP" sz="1200" kern="1200">
                <a:solidFill>
                  <a:schemeClr val="tx1"/>
                </a:solidFill>
                <a:effectLst/>
                <a:latin typeface="+mn-lt"/>
                <a:ea typeface="+mn-ea"/>
                <a:cs typeface="+mn-cs"/>
              </a:rPr>
              <a:t>次にロータリーの奉仕活動に参加する青少年を守るため、クラブの責務に関してお話します。</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ロータリークラブによる青少年活動の運営と手配の全般的な責任者は、クラブ会長です。関連するクラブ委員会が、会長をサポートします。</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クラブのリーダーは、ロータリーと地区の青少年保護方針を把握し、必須の研修を提供し、ボランティアを審査し、リスクを管理しなければなりません。</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虐待やハラスメントの申し立てがあった場合には、地区委員長およびガバナーと協力してこれに対応、報告し、青少年保護に必要な安全策を講じなければなりません。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en-US" altLang="ja-JP" dirty="0"/>
          </a:p>
          <a:p>
            <a:r>
              <a:rPr kumimoji="1" lang="en-US" altLang="ja-JP" dirty="0"/>
              <a:t>&lt;NEXT</a:t>
            </a:r>
            <a:r>
              <a:rPr kumimoji="1" lang="ja-JP" altLang="en-US"/>
              <a:t>自動</a:t>
            </a:r>
            <a:r>
              <a:rPr kumimoji="1" lang="en-US" altLang="ja-JP" dirty="0"/>
              <a:t>&gt;</a:t>
            </a:r>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15532928-21C3-BDFC-BFBF-89554074EC74}"/>
              </a:ext>
            </a:extLst>
          </p:cNvPr>
          <p:cNvSpPr>
            <a:spLocks noGrp="1"/>
          </p:cNvSpPr>
          <p:nvPr>
            <p:ph type="sldNum" sz="quarter" idx="5"/>
          </p:nvPr>
        </p:nvSpPr>
        <p:spPr/>
        <p:txBody>
          <a:bodyPr/>
          <a:lstStyle/>
          <a:p>
            <a:fld id="{70090FC7-4D00-3948-8AD3-E965879CCDC3}" type="slidenum">
              <a:rPr kumimoji="1" lang="ja-JP" altLang="en-US" smtClean="0"/>
              <a:t>9</a:t>
            </a:fld>
            <a:endParaRPr kumimoji="1" lang="ja-JP" altLang="en-US"/>
          </a:p>
        </p:txBody>
      </p:sp>
    </p:spTree>
    <p:extLst>
      <p:ext uri="{BB962C8B-B14F-4D97-AF65-F5344CB8AC3E}">
        <p14:creationId xmlns:p14="http://schemas.microsoft.com/office/powerpoint/2010/main" val="292388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BECE-87C0-FA4C-7DBD-0961FE6B12E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C45BD0A-8AD0-2BDE-46D9-4786E46C1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7445C5F-D712-8004-3872-27243589C9DB}"/>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5" name="フッター プレースホルダー 4">
            <a:extLst>
              <a:ext uri="{FF2B5EF4-FFF2-40B4-BE49-F238E27FC236}">
                <a16:creationId xmlns:a16="http://schemas.microsoft.com/office/drawing/2014/main" id="{2F1255EC-CFE7-CAA5-2AD8-D917BB69F5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61E3FB-C778-174B-E970-5A9BB31135AE}"/>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600525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647C18-8551-BA36-B567-C5A1F57FAFC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D4C6D6-049A-AEDF-280D-24A15EAF2BF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304DEC-1CD0-C88C-F7E9-35F2F2FFEB24}"/>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5" name="フッター プレースホルダー 4">
            <a:extLst>
              <a:ext uri="{FF2B5EF4-FFF2-40B4-BE49-F238E27FC236}">
                <a16:creationId xmlns:a16="http://schemas.microsoft.com/office/drawing/2014/main" id="{B4BDA7E9-AFB8-EBFB-8AC0-0E58B9B1E89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9D3DE-9958-A4C2-1DF3-9B165D43A1CF}"/>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240021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89C96E2-4BF8-5AA8-C10D-AA9BEE40886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C001323-146A-403B-FDEB-87A40995F98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27AB9B-6438-3FFB-2CB2-28CE7852FD61}"/>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5" name="フッター プレースホルダー 4">
            <a:extLst>
              <a:ext uri="{FF2B5EF4-FFF2-40B4-BE49-F238E27FC236}">
                <a16:creationId xmlns:a16="http://schemas.microsoft.com/office/drawing/2014/main" id="{8D76FC3A-9282-9AA5-5154-770F71E246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A06EB6-4BC5-6AE9-3EF2-949D50DAB8A3}"/>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2672935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E0B8C1-0EBD-5BF0-D9BF-C09E1A5F1ED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2CC5D0-9302-4FBB-C9A3-4884BFC5900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EBC317-513E-3CE1-8B00-A2ACE21BAEA0}"/>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5" name="フッター プレースホルダー 4">
            <a:extLst>
              <a:ext uri="{FF2B5EF4-FFF2-40B4-BE49-F238E27FC236}">
                <a16:creationId xmlns:a16="http://schemas.microsoft.com/office/drawing/2014/main" id="{C1B68BB3-BDFC-9897-3270-2BC4EB3F45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2A315D-D043-4508-3345-C46E52ED0249}"/>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123004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C5AF04-FD8E-59AA-468C-D582A6AACA1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76AFA6-4F0D-0DD3-DB00-0D677C32D9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C82AF07-3600-AAE7-B0F1-1D2B06A44D65}"/>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5" name="フッター プレースホルダー 4">
            <a:extLst>
              <a:ext uri="{FF2B5EF4-FFF2-40B4-BE49-F238E27FC236}">
                <a16:creationId xmlns:a16="http://schemas.microsoft.com/office/drawing/2014/main" id="{DB1D8765-C84B-F2C5-1747-E414D2AFB8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AE2E35-EADC-1C00-28BF-156AD85A824C}"/>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161646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4BCA9F-CDEF-BF80-FDE2-85D3C98F51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3AF3B14-6C1D-0283-C195-129973976A8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568A68C-38B4-7BA8-7B0E-5D8EB551B5E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C700864-8A3A-9381-7FB4-055E903B4EBD}"/>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6" name="フッター プレースホルダー 5">
            <a:extLst>
              <a:ext uri="{FF2B5EF4-FFF2-40B4-BE49-F238E27FC236}">
                <a16:creationId xmlns:a16="http://schemas.microsoft.com/office/drawing/2014/main" id="{1AE73994-2971-9A72-A4BF-1C365D00DD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8242AD-EA81-1B56-A7C6-B34A41BBD630}"/>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3647522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0729F-FADE-E7B4-1614-2566EC5FAE8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1EFB205-346C-93BF-8FAD-3C3383607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54608E5-0520-81F0-9817-937DDC4D69A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B05A266-3842-F2A3-BCA8-020BF45A4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7B87F24-633D-5268-4D37-32E1B7511D2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437C636-81CD-EEC2-3916-C22DFC48C93E}"/>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8" name="フッター プレースホルダー 7">
            <a:extLst>
              <a:ext uri="{FF2B5EF4-FFF2-40B4-BE49-F238E27FC236}">
                <a16:creationId xmlns:a16="http://schemas.microsoft.com/office/drawing/2014/main" id="{849E9623-6C10-F85E-6055-25CA004768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BCBF758-C0D0-2422-2BC8-641B51588900}"/>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221257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2C0FDE-E2FC-F157-3DF5-D8CA87E9EF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999714-EDA7-6BF5-B5FD-ABF81DD8F817}"/>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4" name="フッター プレースホルダー 3">
            <a:extLst>
              <a:ext uri="{FF2B5EF4-FFF2-40B4-BE49-F238E27FC236}">
                <a16:creationId xmlns:a16="http://schemas.microsoft.com/office/drawing/2014/main" id="{52B39244-0A73-59A1-CAA0-FB6FEDCA113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9BA05B-0A8C-269A-B780-B8D59F607339}"/>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7987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CA3177-3393-C9BE-0AD8-15CDC393D1AB}"/>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3" name="フッター プレースホルダー 2">
            <a:extLst>
              <a:ext uri="{FF2B5EF4-FFF2-40B4-BE49-F238E27FC236}">
                <a16:creationId xmlns:a16="http://schemas.microsoft.com/office/drawing/2014/main" id="{3612D05E-A522-D8D9-111D-9428DFB501A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4CB072B-5C7A-AA74-51A0-488DBC0C6699}"/>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124087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36748-9B48-6E68-87EE-83390980F42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C117BC-2FC3-5E8F-44E6-47E5E67A0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564360E-7E29-864B-43AE-82F39471F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301BF5C-37EF-33A3-2EBB-D62D7FAA9196}"/>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6" name="フッター プレースホルダー 5">
            <a:extLst>
              <a:ext uri="{FF2B5EF4-FFF2-40B4-BE49-F238E27FC236}">
                <a16:creationId xmlns:a16="http://schemas.microsoft.com/office/drawing/2014/main" id="{1C56FCC6-E541-C7A1-6FA9-69A641EC85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9F048B-3FBD-3C37-8010-AA548F7A5520}"/>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261313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A8E32B-7807-6425-4DD2-DB07E422476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B0000B-F828-12A0-F24E-5F1392576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4EA7AB1-EF4F-66DB-726C-6582DC4C2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5D8198-8457-A4DA-6710-784E6DCEF9D7}"/>
              </a:ext>
            </a:extLst>
          </p:cNvPr>
          <p:cNvSpPr>
            <a:spLocks noGrp="1"/>
          </p:cNvSpPr>
          <p:nvPr>
            <p:ph type="dt" sz="half" idx="10"/>
          </p:nvPr>
        </p:nvSpPr>
        <p:spPr/>
        <p:txBody>
          <a:bodyPr/>
          <a:lstStyle/>
          <a:p>
            <a:fld id="{0A8B93DA-443F-614D-A447-2F8058BC5F80}" type="datetimeFigureOut">
              <a:rPr kumimoji="1" lang="ja-JP" altLang="en-US" smtClean="0"/>
              <a:t>2025/9/8</a:t>
            </a:fld>
            <a:endParaRPr kumimoji="1" lang="ja-JP" altLang="en-US"/>
          </a:p>
        </p:txBody>
      </p:sp>
      <p:sp>
        <p:nvSpPr>
          <p:cNvPr id="6" name="フッター プレースホルダー 5">
            <a:extLst>
              <a:ext uri="{FF2B5EF4-FFF2-40B4-BE49-F238E27FC236}">
                <a16:creationId xmlns:a16="http://schemas.microsoft.com/office/drawing/2014/main" id="{5C6BBA6F-13F5-4DC2-6883-B8D3B3518D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BB6930-671E-B435-7F70-464A51932B06}"/>
              </a:ext>
            </a:extLst>
          </p:cNvPr>
          <p:cNvSpPr>
            <a:spLocks noGrp="1"/>
          </p:cNvSpPr>
          <p:nvPr>
            <p:ph type="sldNum" sz="quarter" idx="12"/>
          </p:nvPr>
        </p:nvSpPr>
        <p:spPr/>
        <p:txBody>
          <a:body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332772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0F2F586-BC73-54CD-0A4A-48CDE2A81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D7C520-E00E-BC56-100E-9737C135B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D7165F-BE8F-8D00-AC61-E3A4E0884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8B93DA-443F-614D-A447-2F8058BC5F80}" type="datetimeFigureOut">
              <a:rPr kumimoji="1" lang="ja-JP" altLang="en-US" smtClean="0"/>
              <a:t>2025/9/8</a:t>
            </a:fld>
            <a:endParaRPr kumimoji="1" lang="ja-JP" altLang="en-US"/>
          </a:p>
        </p:txBody>
      </p:sp>
      <p:sp>
        <p:nvSpPr>
          <p:cNvPr id="5" name="フッター プレースホルダー 4">
            <a:extLst>
              <a:ext uri="{FF2B5EF4-FFF2-40B4-BE49-F238E27FC236}">
                <a16:creationId xmlns:a16="http://schemas.microsoft.com/office/drawing/2014/main" id="{A8EA8ED5-2916-0239-F012-BA9650F15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6F2980C-C016-995A-44CF-DDAEFBC2B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8A5E48-C508-AC4B-9944-60961F043715}" type="slidenum">
              <a:rPr kumimoji="1" lang="ja-JP" altLang="en-US" smtClean="0"/>
              <a:t>‹#›</a:t>
            </a:fld>
            <a:endParaRPr kumimoji="1" lang="ja-JP" altLang="en-US"/>
          </a:p>
        </p:txBody>
      </p:sp>
    </p:spTree>
    <p:extLst>
      <p:ext uri="{BB962C8B-B14F-4D97-AF65-F5344CB8AC3E}">
        <p14:creationId xmlns:p14="http://schemas.microsoft.com/office/powerpoint/2010/main" val="2848076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jp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ロゴ&#10;&#10;AI 生成コンテンツは誤りを含む可能性があります。">
            <a:extLst>
              <a:ext uri="{FF2B5EF4-FFF2-40B4-BE49-F238E27FC236}">
                <a16:creationId xmlns:a16="http://schemas.microsoft.com/office/drawing/2014/main" id="{A9EE6DAE-4E3C-917A-F55D-6A8A6A312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543" y="0"/>
            <a:ext cx="2623457" cy="1422772"/>
          </a:xfrm>
          <a:prstGeom prst="rect">
            <a:avLst/>
          </a:prstGeom>
        </p:spPr>
      </p:pic>
      <p:pic>
        <p:nvPicPr>
          <p:cNvPr id="2" name="図プレースホルダー 10" descr="人, 子供, 屋外, グループ が含まれている画像&#10;&#10;自動的に生成された説明">
            <a:extLst>
              <a:ext uri="{FF2B5EF4-FFF2-40B4-BE49-F238E27FC236}">
                <a16:creationId xmlns:a16="http://schemas.microsoft.com/office/drawing/2014/main" id="{7C5AEF17-6AAC-FF61-CC63-A9F385A556C3}"/>
              </a:ext>
            </a:extLst>
          </p:cNvPr>
          <p:cNvPicPr>
            <a:picLocks noChangeAspect="1"/>
          </p:cNvPicPr>
          <p:nvPr/>
        </p:nvPicPr>
        <p:blipFill>
          <a:blip r:embed="rId4">
            <a:extLst>
              <a:ext uri="{28A0092B-C50C-407E-A947-70E740481C1C}">
                <a14:useLocalDpi xmlns:a14="http://schemas.microsoft.com/office/drawing/2010/main" val="0"/>
              </a:ext>
            </a:extLst>
          </a:blip>
          <a:srcRect l="11958" r="11957" b="-1"/>
          <a:stretch/>
        </p:blipFill>
        <p:spPr>
          <a:xfrm>
            <a:off x="0" y="9"/>
            <a:ext cx="7816995" cy="6857991"/>
          </a:xfrm>
          <a:prstGeom prst="rect">
            <a:avLst/>
          </a:prstGeom>
          <a:noFill/>
        </p:spPr>
      </p:pic>
      <p:sp>
        <p:nvSpPr>
          <p:cNvPr id="11" name="テキスト ボックス 10">
            <a:extLst>
              <a:ext uri="{FF2B5EF4-FFF2-40B4-BE49-F238E27FC236}">
                <a16:creationId xmlns:a16="http://schemas.microsoft.com/office/drawing/2014/main" id="{1DEA91BD-2737-D7FF-92C6-04E8BBDBC451}"/>
              </a:ext>
            </a:extLst>
          </p:cNvPr>
          <p:cNvSpPr txBox="1"/>
          <p:nvPr/>
        </p:nvSpPr>
        <p:spPr>
          <a:xfrm>
            <a:off x="8114310" y="1475969"/>
            <a:ext cx="877163" cy="369332"/>
          </a:xfrm>
          <a:prstGeom prst="rect">
            <a:avLst/>
          </a:prstGeom>
          <a:noFill/>
        </p:spPr>
        <p:txBody>
          <a:bodyPr wrap="none" rtlCol="0">
            <a:spAutoFit/>
          </a:bodyPr>
          <a:lstStyle/>
          <a:p>
            <a:r>
              <a:rPr kumimoji="1" lang="ja-JP" altLang="en-US"/>
              <a:t>第１回</a:t>
            </a:r>
          </a:p>
        </p:txBody>
      </p:sp>
      <p:sp>
        <p:nvSpPr>
          <p:cNvPr id="12" name="テキスト ボックス 11">
            <a:extLst>
              <a:ext uri="{FF2B5EF4-FFF2-40B4-BE49-F238E27FC236}">
                <a16:creationId xmlns:a16="http://schemas.microsoft.com/office/drawing/2014/main" id="{F565FF95-6F47-EF72-0E3F-90FC95AF7C8D}"/>
              </a:ext>
            </a:extLst>
          </p:cNvPr>
          <p:cNvSpPr txBox="1"/>
          <p:nvPr/>
        </p:nvSpPr>
        <p:spPr>
          <a:xfrm>
            <a:off x="8114310" y="1943479"/>
            <a:ext cx="3775393" cy="523220"/>
          </a:xfrm>
          <a:prstGeom prst="rect">
            <a:avLst/>
          </a:prstGeom>
          <a:noFill/>
        </p:spPr>
        <p:txBody>
          <a:bodyPr wrap="none" rtlCol="0">
            <a:spAutoFit/>
          </a:bodyPr>
          <a:lstStyle/>
          <a:p>
            <a:r>
              <a:rPr lang="ja-JP" altLang="en-US" sz="2800"/>
              <a:t>青少年奉仕担当者会議</a:t>
            </a:r>
            <a:endParaRPr kumimoji="1" lang="ja-JP" altLang="en-US" sz="2800"/>
          </a:p>
        </p:txBody>
      </p:sp>
    </p:spTree>
    <p:extLst>
      <p:ext uri="{BB962C8B-B14F-4D97-AF65-F5344CB8AC3E}">
        <p14:creationId xmlns:p14="http://schemas.microsoft.com/office/powerpoint/2010/main" val="116545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950C0-752D-EFEA-7C74-FF528A152029}"/>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F6EE1D53-613C-323F-AFE5-97236B0275B1}"/>
              </a:ext>
            </a:extLst>
          </p:cNvPr>
          <p:cNvSpPr>
            <a:spLocks noGrp="1"/>
          </p:cNvSpPr>
          <p:nvPr>
            <p:ph type="ctrTitle"/>
          </p:nvPr>
        </p:nvSpPr>
        <p:spPr>
          <a:xfrm>
            <a:off x="1716737" y="651932"/>
            <a:ext cx="8758518" cy="744071"/>
          </a:xfrm>
        </p:spPr>
        <p:txBody>
          <a:bodyPr rtlCol="0">
            <a:normAutofit/>
          </a:bodyPr>
          <a:lstStyle>
            <a:defPPr>
              <a:defRPr lang="ja-JP"/>
            </a:defPPr>
          </a:lstStyle>
          <a:p>
            <a:r>
              <a:rPr lang="ja-JP" altLang="en-US" sz="3000">
                <a:latin typeface="Yu Gothic" panose="020B0400000000000000" pitchFamily="34" charset="-128"/>
                <a:ea typeface="Yu Gothic" panose="020B0400000000000000" pitchFamily="34" charset="-128"/>
              </a:rPr>
              <a:t>もしハラスメントがおきてしまったら！</a:t>
            </a:r>
            <a:endParaRPr lang="ja-JP" altLang="en-US" sz="3000" b="1">
              <a:latin typeface="Yu Gothic" panose="020B0400000000000000" pitchFamily="34" charset="-128"/>
              <a:ea typeface="Yu Gothic" panose="020B0400000000000000" pitchFamily="34" charset="-128"/>
            </a:endParaRPr>
          </a:p>
        </p:txBody>
      </p:sp>
      <p:cxnSp>
        <p:nvCxnSpPr>
          <p:cNvPr id="2" name="直線コネクタ 1">
            <a:extLst>
              <a:ext uri="{FF2B5EF4-FFF2-40B4-BE49-F238E27FC236}">
                <a16:creationId xmlns:a16="http://schemas.microsoft.com/office/drawing/2014/main" id="{B38D0225-4A25-8FA8-12DE-DCE1125C0252}"/>
              </a:ext>
            </a:extLst>
          </p:cNvPr>
          <p:cNvCxnSpPr>
            <a:cxnSpLocks/>
          </p:cNvCxnSpPr>
          <p:nvPr/>
        </p:nvCxnSpPr>
        <p:spPr>
          <a:xfrm>
            <a:off x="2789695" y="1357085"/>
            <a:ext cx="6633274" cy="0"/>
          </a:xfrm>
          <a:prstGeom prst="line">
            <a:avLst/>
          </a:prstGeom>
        </p:spPr>
        <p:style>
          <a:lnRef idx="2">
            <a:schemeClr val="accent3"/>
          </a:lnRef>
          <a:fillRef idx="0">
            <a:schemeClr val="accent3"/>
          </a:fillRef>
          <a:effectRef idx="1">
            <a:schemeClr val="accent3"/>
          </a:effectRef>
          <a:fontRef idx="minor">
            <a:schemeClr val="tx1"/>
          </a:fontRef>
        </p:style>
      </p:cxnSp>
      <p:pic>
        <p:nvPicPr>
          <p:cNvPr id="18" name="図 17" descr="ロゴ&#10;&#10;AI 生成コンテンツは誤りを含む可能性があります。">
            <a:extLst>
              <a:ext uri="{FF2B5EF4-FFF2-40B4-BE49-F238E27FC236}">
                <a16:creationId xmlns:a16="http://schemas.microsoft.com/office/drawing/2014/main" id="{1587E5EA-83DA-AC9D-EF23-42F4FDBF8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9" name="正方形/長方形 8">
            <a:extLst>
              <a:ext uri="{FF2B5EF4-FFF2-40B4-BE49-F238E27FC236}">
                <a16:creationId xmlns:a16="http://schemas.microsoft.com/office/drawing/2014/main" id="{4A484ED1-810E-DE03-BA1B-E869FF91769C}"/>
              </a:ext>
            </a:extLst>
          </p:cNvPr>
          <p:cNvSpPr/>
          <p:nvPr/>
        </p:nvSpPr>
        <p:spPr>
          <a:xfrm>
            <a:off x="898902" y="1528645"/>
            <a:ext cx="10617230" cy="1231655"/>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fontAlgn="base"/>
            <a:endParaRPr lang="en-US" altLang="ja-JP" sz="2000" dirty="0">
              <a:solidFill>
                <a:srgbClr val="000000"/>
              </a:solidFill>
              <a:latin typeface="+mn-ea"/>
            </a:endParaRPr>
          </a:p>
          <a:p>
            <a:pPr fontAlgn="base"/>
            <a:endParaRPr lang="en-US" altLang="ja-JP" sz="2800" dirty="0">
              <a:solidFill>
                <a:srgbClr val="000000"/>
              </a:solidFill>
              <a:latin typeface="+mn-ea"/>
            </a:endParaRPr>
          </a:p>
          <a:p>
            <a:pPr fontAlgn="base"/>
            <a:r>
              <a:rPr lang="ja-JP" altLang="en-US" sz="2400">
                <a:solidFill>
                  <a:srgbClr val="000000"/>
                </a:solidFill>
                <a:latin typeface="+mn-ea"/>
              </a:rPr>
              <a:t>成人がかかわるハラスメントのいかなる申し立てについても通知を受けた場合、またはハラスメントを受けたと感じた場合、以下のステップに従うこと。　　　　　</a:t>
            </a:r>
            <a:r>
              <a:rPr lang="ja-JP" altLang="en-US" sz="2000" b="1">
                <a:solidFill>
                  <a:srgbClr val="000000"/>
                </a:solidFill>
                <a:latin typeface="+mn-ea"/>
              </a:rPr>
              <a:t>ロータリー章典　</a:t>
            </a:r>
            <a:r>
              <a:rPr lang="en-US" altLang="ja-JP" sz="2000" b="1" dirty="0">
                <a:solidFill>
                  <a:srgbClr val="000000"/>
                </a:solidFill>
                <a:latin typeface="+mn-ea"/>
              </a:rPr>
              <a:t>26.140.</a:t>
            </a:r>
            <a:r>
              <a:rPr lang="ja-JP" altLang="en-US" sz="2000" b="1">
                <a:solidFill>
                  <a:srgbClr val="000000"/>
                </a:solidFill>
                <a:latin typeface="+mn-ea"/>
              </a:rPr>
              <a:t>行動規範より</a:t>
            </a:r>
          </a:p>
          <a:p>
            <a:pPr fontAlgn="base"/>
            <a:endParaRPr lang="ja-JP" altLang="en-US" sz="2000">
              <a:solidFill>
                <a:srgbClr val="000000"/>
              </a:solidFill>
              <a:latin typeface="+mn-ea"/>
            </a:endParaRPr>
          </a:p>
          <a:p>
            <a:pPr algn="ctr"/>
            <a:endParaRPr kumimoji="1" lang="ja-JP" altLang="en-US" sz="2000">
              <a:latin typeface="+mn-ea"/>
            </a:endParaRPr>
          </a:p>
        </p:txBody>
      </p:sp>
      <p:sp>
        <p:nvSpPr>
          <p:cNvPr id="11" name="テキスト ボックス 10">
            <a:extLst>
              <a:ext uri="{FF2B5EF4-FFF2-40B4-BE49-F238E27FC236}">
                <a16:creationId xmlns:a16="http://schemas.microsoft.com/office/drawing/2014/main" id="{3EB8DFF8-7B7F-0AFE-8C05-5209827617ED}"/>
              </a:ext>
            </a:extLst>
          </p:cNvPr>
          <p:cNvSpPr txBox="1"/>
          <p:nvPr/>
        </p:nvSpPr>
        <p:spPr>
          <a:xfrm>
            <a:off x="898902" y="3074182"/>
            <a:ext cx="10617230" cy="430887"/>
          </a:xfrm>
          <a:prstGeom prst="rect">
            <a:avLst/>
          </a:prstGeom>
          <a:noFill/>
        </p:spPr>
        <p:txBody>
          <a:bodyPr wrap="square" rtlCol="0">
            <a:spAutoFit/>
          </a:bodyPr>
          <a:lstStyle/>
          <a:p>
            <a:r>
              <a:rPr lang="en-US" altLang="ja-JP" sz="2200" dirty="0">
                <a:latin typeface="+mn-ea"/>
              </a:rPr>
              <a:t>1</a:t>
            </a:r>
            <a:r>
              <a:rPr lang="ja-JP" altLang="en-US" sz="2200">
                <a:latin typeface="+mn-ea"/>
              </a:rPr>
              <a:t>．身の安全が脅かされていると感じる場合は、警察に相談する。</a:t>
            </a:r>
            <a:endParaRPr lang="en-US" altLang="ja-JP" sz="2200" dirty="0">
              <a:latin typeface="+mn-ea"/>
            </a:endParaRPr>
          </a:p>
        </p:txBody>
      </p:sp>
      <p:sp>
        <p:nvSpPr>
          <p:cNvPr id="12" name="テキスト ボックス 11">
            <a:extLst>
              <a:ext uri="{FF2B5EF4-FFF2-40B4-BE49-F238E27FC236}">
                <a16:creationId xmlns:a16="http://schemas.microsoft.com/office/drawing/2014/main" id="{4D44C2A9-2F0A-A3F4-077F-69E60E29CA50}"/>
              </a:ext>
            </a:extLst>
          </p:cNvPr>
          <p:cNvSpPr txBox="1"/>
          <p:nvPr/>
        </p:nvSpPr>
        <p:spPr>
          <a:xfrm>
            <a:off x="898901" y="3756741"/>
            <a:ext cx="11034793" cy="769441"/>
          </a:xfrm>
          <a:prstGeom prst="rect">
            <a:avLst/>
          </a:prstGeom>
          <a:noFill/>
        </p:spPr>
        <p:txBody>
          <a:bodyPr wrap="square" rtlCol="0">
            <a:spAutoFit/>
          </a:bodyPr>
          <a:lstStyle/>
          <a:p>
            <a:r>
              <a:rPr lang="en-US" altLang="ja-JP" sz="2200" dirty="0">
                <a:latin typeface="+mn-ea"/>
              </a:rPr>
              <a:t>2. </a:t>
            </a:r>
            <a:r>
              <a:rPr lang="ja-JP" altLang="en-US" sz="2200">
                <a:latin typeface="+mn-ea"/>
              </a:rPr>
              <a:t>クラブ役員（クラブ会長または幹事）、地区リーダー（地区ガバナーまたは地区ガバナーエレクト）、あるいはゾーンのリーダー（</a:t>
            </a:r>
            <a:r>
              <a:rPr lang="en" altLang="ja-JP" sz="2200" dirty="0">
                <a:latin typeface="+mn-ea"/>
              </a:rPr>
              <a:t>RI</a:t>
            </a:r>
            <a:r>
              <a:rPr lang="ja-JP" altLang="en-US" sz="2200">
                <a:latin typeface="+mn-ea"/>
              </a:rPr>
              <a:t>理事）に通知する。</a:t>
            </a:r>
            <a:endParaRPr lang="en-US" altLang="ja-JP" sz="2200" dirty="0">
              <a:latin typeface="+mn-ea"/>
            </a:endParaRPr>
          </a:p>
        </p:txBody>
      </p:sp>
      <p:sp>
        <p:nvSpPr>
          <p:cNvPr id="13" name="テキスト ボックス 12">
            <a:extLst>
              <a:ext uri="{FF2B5EF4-FFF2-40B4-BE49-F238E27FC236}">
                <a16:creationId xmlns:a16="http://schemas.microsoft.com/office/drawing/2014/main" id="{B71A5260-CD71-EB2B-F39C-A65B9BD99084}"/>
              </a:ext>
            </a:extLst>
          </p:cNvPr>
          <p:cNvSpPr txBox="1"/>
          <p:nvPr/>
        </p:nvSpPr>
        <p:spPr>
          <a:xfrm>
            <a:off x="946640" y="4808632"/>
            <a:ext cx="9853980" cy="1107996"/>
          </a:xfrm>
          <a:prstGeom prst="rect">
            <a:avLst/>
          </a:prstGeom>
          <a:noFill/>
        </p:spPr>
        <p:txBody>
          <a:bodyPr wrap="none" rtlCol="0">
            <a:spAutoFit/>
          </a:bodyPr>
          <a:lstStyle/>
          <a:p>
            <a:r>
              <a:rPr lang="en-US" altLang="ja-JP" sz="2200" dirty="0">
                <a:latin typeface="+mn-ea"/>
              </a:rPr>
              <a:t>3. </a:t>
            </a:r>
            <a:r>
              <a:rPr lang="ja-JP" altLang="en-US" sz="2200">
                <a:solidFill>
                  <a:srgbClr val="FF0000"/>
                </a:solidFill>
                <a:latin typeface="+mn-ea"/>
              </a:rPr>
              <a:t>問題について国際ロータリーのクラブ・地区支援室（</a:t>
            </a:r>
            <a:r>
              <a:rPr lang="en" altLang="ja-JP" sz="2200" dirty="0" err="1">
                <a:solidFill>
                  <a:srgbClr val="FF0000"/>
                </a:solidFill>
                <a:latin typeface="+mn-ea"/>
              </a:rPr>
              <a:t>cds@rotary.org</a:t>
            </a:r>
            <a:r>
              <a:rPr lang="en" altLang="ja-JP" sz="2200" dirty="0">
                <a:solidFill>
                  <a:srgbClr val="FF0000"/>
                </a:solidFill>
                <a:latin typeface="+mn-ea"/>
              </a:rPr>
              <a:t> </a:t>
            </a:r>
            <a:r>
              <a:rPr lang="ja-JP" altLang="en" sz="2200">
                <a:solidFill>
                  <a:srgbClr val="FF0000"/>
                </a:solidFill>
                <a:latin typeface="+mn-ea"/>
              </a:rPr>
              <a:t>）</a:t>
            </a:r>
            <a:r>
              <a:rPr lang="ja-JP" altLang="en-US" sz="2200">
                <a:solidFill>
                  <a:srgbClr val="FF0000"/>
                </a:solidFill>
                <a:latin typeface="+mn-ea"/>
              </a:rPr>
              <a:t>に</a:t>
            </a:r>
            <a:endParaRPr lang="en-US" altLang="ja-JP" sz="2200" dirty="0">
              <a:solidFill>
                <a:srgbClr val="FF0000"/>
              </a:solidFill>
              <a:latin typeface="+mn-ea"/>
            </a:endParaRPr>
          </a:p>
          <a:p>
            <a:r>
              <a:rPr lang="ja-JP" altLang="en-US" sz="2200">
                <a:solidFill>
                  <a:srgbClr val="FF0000"/>
                </a:solidFill>
                <a:latin typeface="+mn-ea"/>
              </a:rPr>
              <a:t>報告する。</a:t>
            </a:r>
            <a:endParaRPr lang="en-US" altLang="ja-JP" sz="2200" dirty="0">
              <a:solidFill>
                <a:srgbClr val="FF0000"/>
              </a:solidFill>
              <a:latin typeface="+mn-ea"/>
            </a:endParaRPr>
          </a:p>
          <a:p>
            <a:endParaRPr kumimoji="1" lang="ja-JP" altLang="en-US" sz="2200"/>
          </a:p>
        </p:txBody>
      </p:sp>
      <p:sp>
        <p:nvSpPr>
          <p:cNvPr id="14" name="テキスト ボックス 13">
            <a:extLst>
              <a:ext uri="{FF2B5EF4-FFF2-40B4-BE49-F238E27FC236}">
                <a16:creationId xmlns:a16="http://schemas.microsoft.com/office/drawing/2014/main" id="{D7E2FECA-40A2-753B-F2F6-1FC5AB536DE4}"/>
              </a:ext>
            </a:extLst>
          </p:cNvPr>
          <p:cNvSpPr txBox="1"/>
          <p:nvPr/>
        </p:nvSpPr>
        <p:spPr>
          <a:xfrm>
            <a:off x="946640" y="5769527"/>
            <a:ext cx="11245360" cy="1107996"/>
          </a:xfrm>
          <a:prstGeom prst="rect">
            <a:avLst/>
          </a:prstGeom>
          <a:noFill/>
        </p:spPr>
        <p:txBody>
          <a:bodyPr wrap="square" rtlCol="0">
            <a:spAutoFit/>
          </a:bodyPr>
          <a:lstStyle/>
          <a:p>
            <a:r>
              <a:rPr lang="en-US" altLang="ja-JP" sz="2200" dirty="0">
                <a:latin typeface="+mn-ea"/>
              </a:rPr>
              <a:t>4. </a:t>
            </a:r>
            <a:r>
              <a:rPr lang="ja-JP" altLang="en-US" sz="2200">
                <a:solidFill>
                  <a:srgbClr val="FF0000"/>
                </a:solidFill>
                <a:latin typeface="+mn-ea"/>
              </a:rPr>
              <a:t>青少年がかかわるハラスメントまたは虐待の申し立てはすべて、</a:t>
            </a:r>
            <a:r>
              <a:rPr lang="en-US" altLang="ja-JP" sz="2200" dirty="0">
                <a:solidFill>
                  <a:srgbClr val="FF0000"/>
                </a:solidFill>
                <a:latin typeface="+mn-ea"/>
              </a:rPr>
              <a:t>72</a:t>
            </a:r>
            <a:r>
              <a:rPr lang="ja-JP" altLang="en-US" sz="2200">
                <a:solidFill>
                  <a:srgbClr val="FF0000"/>
                </a:solidFill>
                <a:latin typeface="+mn-ea"/>
              </a:rPr>
              <a:t>時間以内に国際ロータリーに報告（</a:t>
            </a:r>
            <a:r>
              <a:rPr lang="en" altLang="ja-JP" sz="2200" dirty="0" err="1">
                <a:solidFill>
                  <a:srgbClr val="FF0000"/>
                </a:solidFill>
                <a:latin typeface="+mn-ea"/>
              </a:rPr>
              <a:t>youthprotection@rotary.org</a:t>
            </a:r>
            <a:r>
              <a:rPr lang="ja-JP" altLang="en" sz="2200">
                <a:solidFill>
                  <a:srgbClr val="FF0000"/>
                </a:solidFill>
                <a:latin typeface="+mn-ea"/>
              </a:rPr>
              <a:t>）</a:t>
            </a:r>
            <a:r>
              <a:rPr lang="ja-JP" altLang="en-US" sz="2200">
                <a:solidFill>
                  <a:srgbClr val="FF0000"/>
                </a:solidFill>
                <a:latin typeface="+mn-ea"/>
              </a:rPr>
              <a:t>しなければならない。 </a:t>
            </a:r>
          </a:p>
          <a:p>
            <a:endParaRPr kumimoji="1" lang="ja-JP" altLang="en-US" sz="2200"/>
          </a:p>
        </p:txBody>
      </p:sp>
      <p:pic>
        <p:nvPicPr>
          <p:cNvPr id="5" name="P10.mp3">
            <a:hlinkClick r:id="" action="ppaction://media"/>
            <a:extLst>
              <a:ext uri="{FF2B5EF4-FFF2-40B4-BE49-F238E27FC236}">
                <a16:creationId xmlns:a16="http://schemas.microsoft.com/office/drawing/2014/main" id="{F4FC72B9-232D-925C-53F7-6426CBAC6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7583" y="94173"/>
            <a:ext cx="812800" cy="812800"/>
          </a:xfrm>
          <a:prstGeom prst="rect">
            <a:avLst/>
          </a:prstGeom>
        </p:spPr>
      </p:pic>
    </p:spTree>
    <p:extLst>
      <p:ext uri="{BB962C8B-B14F-4D97-AF65-F5344CB8AC3E}">
        <p14:creationId xmlns:p14="http://schemas.microsoft.com/office/powerpoint/2010/main" val="3569827165"/>
      </p:ext>
    </p:extLst>
  </p:cSld>
  <p:clrMapOvr>
    <a:masterClrMapping/>
  </p:clrMapOvr>
  <mc:AlternateContent xmlns:mc="http://schemas.openxmlformats.org/markup-compatibility/2006" xmlns:p14="http://schemas.microsoft.com/office/powerpoint/2010/main">
    <mc:Choice Requires="p14">
      <p:transition spd="slow" p14:dur="2000" advClick="0" advTm="74300"/>
    </mc:Choice>
    <mc:Fallback xmlns="">
      <p:transition spd="slow" advClick="0" advTm="7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828"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0"/>
                                  </p:iterate>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0"/>
                                  </p:iterate>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14"/>
                                        </p:tgtEl>
                                        <p:attrNameLst>
                                          <p:attrName>style.visibility</p:attrName>
                                        </p:attrNameLst>
                                      </p:cBhvr>
                                      <p:to>
                                        <p:strVal val="visible"/>
                                      </p:to>
                                    </p:set>
                                  </p:childTnLst>
                                </p:cTn>
                              </p:par>
                              <p:par>
                                <p:cTn id="17" presetID="17" presetClass="entr" presetSubtype="10" fill="hold" grpId="1" nodeType="withEffect">
                                  <p:stCondLst>
                                    <p:cond delay="12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childTnLst>
                                </p:cTn>
                              </p:par>
                              <p:par>
                                <p:cTn id="21" presetID="15" presetClass="emph" presetSubtype="0" grpId="2" nodeType="withEffect">
                                  <p:stCondLst>
                                    <p:cond delay="25000"/>
                                  </p:stCondLst>
                                  <p:iterate type="lt">
                                    <p:tmAbs val="25"/>
                                  </p:iterate>
                                  <p:childTnLst>
                                    <p:set>
                                      <p:cBhvr override="childStyle">
                                        <p:cTn id="22" dur="indefinite"/>
                                        <p:tgtEl>
                                          <p:spTgt spid="11">
                                            <p:txEl>
                                              <p:pRg st="0" end="0"/>
                                            </p:txEl>
                                          </p:spTgt>
                                        </p:tgtEl>
                                        <p:attrNameLst>
                                          <p:attrName>style.fontWeight</p:attrName>
                                        </p:attrNameLst>
                                      </p:cBhvr>
                                      <p:to>
                                        <p:strVal val="bold"/>
                                      </p:to>
                                    </p:set>
                                  </p:childTnLst>
                                </p:cTn>
                              </p:par>
                              <p:par>
                                <p:cTn id="23" presetID="15" presetClass="emph" presetSubtype="0" grpId="1" nodeType="withEffect">
                                  <p:stCondLst>
                                    <p:cond delay="30500"/>
                                  </p:stCondLst>
                                  <p:iterate type="lt">
                                    <p:tmAbs val="25"/>
                                  </p:iterate>
                                  <p:childTnLst>
                                    <p:set>
                                      <p:cBhvr override="childStyle">
                                        <p:cTn id="24" dur="indefinite"/>
                                        <p:tgtEl>
                                          <p:spTgt spid="12"/>
                                        </p:tgtEl>
                                        <p:attrNameLst>
                                          <p:attrName>style.fontWeight</p:attrName>
                                        </p:attrNameLst>
                                      </p:cBhvr>
                                      <p:to>
                                        <p:strVal val="bold"/>
                                      </p:to>
                                    </p:set>
                                  </p:childTnLst>
                                </p:cTn>
                              </p:par>
                              <p:par>
                                <p:cTn id="25" presetID="15" presetClass="emph" presetSubtype="0" grpId="1" nodeType="withEffect">
                                  <p:stCondLst>
                                    <p:cond delay="43000"/>
                                  </p:stCondLst>
                                  <p:iterate type="lt">
                                    <p:tmAbs val="25"/>
                                  </p:iterate>
                                  <p:childTnLst>
                                    <p:set>
                                      <p:cBhvr override="childStyle">
                                        <p:cTn id="26" dur="indefinite"/>
                                        <p:tgtEl>
                                          <p:spTgt spid="13"/>
                                        </p:tgtEl>
                                        <p:attrNameLst>
                                          <p:attrName>style.fontWeight</p:attrName>
                                        </p:attrNameLst>
                                      </p:cBhvr>
                                      <p:to>
                                        <p:strVal val="bold"/>
                                      </p:to>
                                    </p:set>
                                  </p:childTnLst>
                                </p:cTn>
                              </p:par>
                              <p:par>
                                <p:cTn id="27" presetID="15" presetClass="emph" presetSubtype="0" grpId="1" nodeType="withEffect">
                                  <p:stCondLst>
                                    <p:cond delay="49000"/>
                                  </p:stCondLst>
                                  <p:iterate type="lt">
                                    <p:tmAbs val="25"/>
                                  </p:iterate>
                                  <p:childTnLst>
                                    <p:set>
                                      <p:cBhvr override="childStyle">
                                        <p:cTn id="28"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9" grpId="0" animBg="1"/>
      <p:bldP spid="9" grpId="1" animBg="1"/>
      <p:bldP spid="11" grpId="0" build="allAtOnce"/>
      <p:bldP spid="11" grpId="2" build="allAtOnce"/>
      <p:bldP spid="12" grpId="0"/>
      <p:bldP spid="12" grpId="1"/>
      <p:bldP spid="13" grpId="0"/>
      <p:bldP spid="13"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0D1A-4D01-0452-A5C8-C27DD83DD002}"/>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7F345465-0286-0C2A-1022-FED2ADEE1507}"/>
              </a:ext>
            </a:extLst>
          </p:cNvPr>
          <p:cNvSpPr>
            <a:spLocks noGrp="1"/>
          </p:cNvSpPr>
          <p:nvPr>
            <p:ph type="ctrTitle"/>
          </p:nvPr>
        </p:nvSpPr>
        <p:spPr>
          <a:xfrm>
            <a:off x="1712781" y="322935"/>
            <a:ext cx="8758518" cy="744071"/>
          </a:xfrm>
        </p:spPr>
        <p:txBody>
          <a:bodyPr rtlCol="0">
            <a:normAutofit/>
          </a:bodyPr>
          <a:lstStyle>
            <a:defPPr>
              <a:defRPr lang="ja-JP"/>
            </a:defPPr>
          </a:lstStyle>
          <a:p>
            <a:r>
              <a:rPr lang="ja-JP" altLang="en-US" sz="3200">
                <a:latin typeface="+mn-ea"/>
                <a:ea typeface="+mn-ea"/>
              </a:rPr>
              <a:t>ハラスメント事案が発生したときの対処</a:t>
            </a:r>
            <a:endParaRPr lang="ja-JP" altLang="en-US" sz="3000" b="1">
              <a:latin typeface="+mn-ea"/>
              <a:ea typeface="+mn-ea"/>
            </a:endParaRPr>
          </a:p>
        </p:txBody>
      </p:sp>
      <p:cxnSp>
        <p:nvCxnSpPr>
          <p:cNvPr id="2" name="直線コネクタ 1">
            <a:extLst>
              <a:ext uri="{FF2B5EF4-FFF2-40B4-BE49-F238E27FC236}">
                <a16:creationId xmlns:a16="http://schemas.microsoft.com/office/drawing/2014/main" id="{FAFD4E98-262D-5805-4781-4F904F029788}"/>
              </a:ext>
            </a:extLst>
          </p:cNvPr>
          <p:cNvCxnSpPr>
            <a:cxnSpLocks/>
          </p:cNvCxnSpPr>
          <p:nvPr/>
        </p:nvCxnSpPr>
        <p:spPr>
          <a:xfrm>
            <a:off x="2410689" y="1002122"/>
            <a:ext cx="7362701" cy="0"/>
          </a:xfrm>
          <a:prstGeom prst="line">
            <a:avLst/>
          </a:prstGeom>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5C5864B6-310D-8704-6973-410DF88F659C}"/>
              </a:ext>
            </a:extLst>
          </p:cNvPr>
          <p:cNvSpPr/>
          <p:nvPr/>
        </p:nvSpPr>
        <p:spPr>
          <a:xfrm>
            <a:off x="1401288" y="1166880"/>
            <a:ext cx="5094514" cy="49035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未</a:t>
            </a:r>
            <a:r>
              <a:rPr kumimoji="1" lang="en-US" altLang="ja-JP" sz="2800" dirty="0"/>
              <a:t> </a:t>
            </a:r>
            <a:r>
              <a:rPr kumimoji="1" lang="ja-JP" altLang="en-US" sz="2800"/>
              <a:t>成</a:t>
            </a:r>
            <a:r>
              <a:rPr kumimoji="1" lang="en-US" altLang="ja-JP" sz="2800" dirty="0"/>
              <a:t> </a:t>
            </a:r>
            <a:r>
              <a:rPr kumimoji="1" lang="ja-JP" altLang="en-US" sz="2800"/>
              <a:t>人</a:t>
            </a:r>
          </a:p>
        </p:txBody>
      </p:sp>
      <p:pic>
        <p:nvPicPr>
          <p:cNvPr id="18" name="図 17" descr="ロゴ&#10;&#10;AI 生成コンテンツは誤りを含む可能性があります。">
            <a:extLst>
              <a:ext uri="{FF2B5EF4-FFF2-40B4-BE49-F238E27FC236}">
                <a16:creationId xmlns:a16="http://schemas.microsoft.com/office/drawing/2014/main" id="{D2C5758B-40A6-2F77-3860-3E89951CA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1" name="正方形/長方形 10">
            <a:extLst>
              <a:ext uri="{FF2B5EF4-FFF2-40B4-BE49-F238E27FC236}">
                <a16:creationId xmlns:a16="http://schemas.microsoft.com/office/drawing/2014/main" id="{C61EC1CB-9D94-6FA0-3434-3621B78F59B8}"/>
              </a:ext>
            </a:extLst>
          </p:cNvPr>
          <p:cNvSpPr/>
          <p:nvPr/>
        </p:nvSpPr>
        <p:spPr>
          <a:xfrm>
            <a:off x="6757060" y="1170803"/>
            <a:ext cx="5094514" cy="49035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2800">
                <a:latin typeface="+mn-ea"/>
              </a:rPr>
              <a:t>成</a:t>
            </a:r>
            <a:r>
              <a:rPr lang="en-US" altLang="ja-JP" sz="2800" dirty="0">
                <a:latin typeface="+mn-ea"/>
              </a:rPr>
              <a:t> </a:t>
            </a:r>
            <a:r>
              <a:rPr lang="ja-JP" altLang="en-US" sz="2800">
                <a:latin typeface="+mn-ea"/>
              </a:rPr>
              <a:t>人</a:t>
            </a:r>
          </a:p>
          <a:p>
            <a:pPr algn="ctr"/>
            <a:endParaRPr lang="ja-JP" altLang="en-US" sz="3200"/>
          </a:p>
        </p:txBody>
      </p:sp>
      <p:sp>
        <p:nvSpPr>
          <p:cNvPr id="12" name="正方形/長方形 11">
            <a:extLst>
              <a:ext uri="{FF2B5EF4-FFF2-40B4-BE49-F238E27FC236}">
                <a16:creationId xmlns:a16="http://schemas.microsoft.com/office/drawing/2014/main" id="{A5A9DB8B-6295-DF8E-530C-3468423C06A4}"/>
              </a:ext>
            </a:extLst>
          </p:cNvPr>
          <p:cNvSpPr/>
          <p:nvPr/>
        </p:nvSpPr>
        <p:spPr>
          <a:xfrm>
            <a:off x="1401288" y="1833057"/>
            <a:ext cx="5094514" cy="224657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p>
          <a:p>
            <a:r>
              <a:rPr lang="ja-JP" altLang="en-US" sz="2400">
                <a:latin typeface="+mn-ea"/>
              </a:rPr>
              <a:t>・インターアクター</a:t>
            </a:r>
            <a:endParaRPr lang="en-US" altLang="ja-JP" sz="2400" dirty="0">
              <a:latin typeface="+mn-ea"/>
            </a:endParaRPr>
          </a:p>
          <a:p>
            <a:r>
              <a:rPr lang="ja-JP" altLang="en-US" sz="2400">
                <a:latin typeface="+mn-ea"/>
              </a:rPr>
              <a:t>・青少年交換留学生</a:t>
            </a:r>
            <a:endParaRPr lang="en-US" altLang="ja-JP" sz="2400" dirty="0">
              <a:latin typeface="+mn-ea"/>
            </a:endParaRPr>
          </a:p>
          <a:p>
            <a:r>
              <a:rPr lang="ja-JP" altLang="en-US" sz="2400">
                <a:latin typeface="+mn-ea"/>
              </a:rPr>
              <a:t>・未成人の</a:t>
            </a:r>
            <a:r>
              <a:rPr lang="en-US" altLang="ja-JP" sz="2400" dirty="0">
                <a:latin typeface="+mn-ea"/>
              </a:rPr>
              <a:t>RYLA</a:t>
            </a:r>
            <a:r>
              <a:rPr lang="ja-JP" altLang="en-US" sz="2400">
                <a:latin typeface="+mn-ea"/>
              </a:rPr>
              <a:t>受講生</a:t>
            </a:r>
            <a:endParaRPr lang="en-US" altLang="ja-JP" sz="2400" dirty="0">
              <a:latin typeface="+mn-ea"/>
            </a:endParaRPr>
          </a:p>
          <a:p>
            <a:r>
              <a:rPr lang="ja-JP" altLang="en-US" sz="2400">
                <a:latin typeface="+mn-ea"/>
              </a:rPr>
              <a:t>・ロータリーの事業に関わる</a:t>
            </a:r>
            <a:endParaRPr lang="en-US" altLang="ja-JP" sz="2400" dirty="0">
              <a:latin typeface="+mn-ea"/>
            </a:endParaRPr>
          </a:p>
          <a:p>
            <a:r>
              <a:rPr lang="ja-JP" altLang="en-US" sz="2400">
                <a:latin typeface="+mn-ea"/>
              </a:rPr>
              <a:t>　　　　　　　　　　全ての未成人</a:t>
            </a:r>
          </a:p>
          <a:p>
            <a:pPr algn="ctr"/>
            <a:endParaRPr lang="ja-JP" altLang="en-US" sz="2200"/>
          </a:p>
        </p:txBody>
      </p:sp>
      <p:sp>
        <p:nvSpPr>
          <p:cNvPr id="15" name="正方形/長方形 14">
            <a:extLst>
              <a:ext uri="{FF2B5EF4-FFF2-40B4-BE49-F238E27FC236}">
                <a16:creationId xmlns:a16="http://schemas.microsoft.com/office/drawing/2014/main" id="{85F4ED4C-2753-74F6-823D-348279DCE5FA}"/>
              </a:ext>
            </a:extLst>
          </p:cNvPr>
          <p:cNvSpPr/>
          <p:nvPr/>
        </p:nvSpPr>
        <p:spPr>
          <a:xfrm>
            <a:off x="1401287" y="4408418"/>
            <a:ext cx="10319657" cy="569107"/>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身の安全が脅かされていると感じる場合は、警察に相談する</a:t>
            </a:r>
          </a:p>
        </p:txBody>
      </p:sp>
      <p:sp>
        <p:nvSpPr>
          <p:cNvPr id="17" name="正方形/長方形 16">
            <a:extLst>
              <a:ext uri="{FF2B5EF4-FFF2-40B4-BE49-F238E27FC236}">
                <a16:creationId xmlns:a16="http://schemas.microsoft.com/office/drawing/2014/main" id="{52A9D73C-D725-A5DD-7B41-C3857A058540}"/>
              </a:ext>
            </a:extLst>
          </p:cNvPr>
          <p:cNvSpPr/>
          <p:nvPr/>
        </p:nvSpPr>
        <p:spPr>
          <a:xfrm>
            <a:off x="261258" y="1833055"/>
            <a:ext cx="1009401" cy="2246572"/>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対象</a:t>
            </a:r>
            <a:endParaRPr kumimoji="1" lang="ja-JP" altLang="en-US" sz="2200"/>
          </a:p>
        </p:txBody>
      </p:sp>
      <p:sp>
        <p:nvSpPr>
          <p:cNvPr id="19" name="正方形/長方形 18">
            <a:extLst>
              <a:ext uri="{FF2B5EF4-FFF2-40B4-BE49-F238E27FC236}">
                <a16:creationId xmlns:a16="http://schemas.microsoft.com/office/drawing/2014/main" id="{2CB7A956-72C8-B1A8-644D-57554F57E752}"/>
              </a:ext>
            </a:extLst>
          </p:cNvPr>
          <p:cNvSpPr/>
          <p:nvPr/>
        </p:nvSpPr>
        <p:spPr>
          <a:xfrm>
            <a:off x="6757060" y="1833054"/>
            <a:ext cx="5094514" cy="224657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p>
          <a:p>
            <a:endParaRPr lang="en-US" altLang="ja-JP" sz="2200" dirty="0"/>
          </a:p>
          <a:p>
            <a:r>
              <a:rPr lang="ja-JP" altLang="en-US" sz="2400">
                <a:latin typeface="+mn-ea"/>
              </a:rPr>
              <a:t>・成人の</a:t>
            </a:r>
            <a:r>
              <a:rPr lang="en-US" altLang="ja-JP" sz="2400" dirty="0">
                <a:latin typeface="+mn-ea"/>
              </a:rPr>
              <a:t>RYLA</a:t>
            </a:r>
            <a:r>
              <a:rPr lang="ja-JP" altLang="en-US" sz="2400">
                <a:latin typeface="+mn-ea"/>
              </a:rPr>
              <a:t>受講生</a:t>
            </a:r>
            <a:endParaRPr lang="en-US" altLang="ja-JP" sz="2400" dirty="0">
              <a:latin typeface="+mn-ea"/>
            </a:endParaRPr>
          </a:p>
          <a:p>
            <a:r>
              <a:rPr lang="ja-JP" altLang="en-US" sz="2400">
                <a:latin typeface="+mn-ea"/>
              </a:rPr>
              <a:t>・米山奨学生</a:t>
            </a:r>
            <a:endParaRPr lang="en-US" altLang="ja-JP" sz="2400" dirty="0">
              <a:latin typeface="+mn-ea"/>
            </a:endParaRPr>
          </a:p>
          <a:p>
            <a:r>
              <a:rPr lang="ja-JP" altLang="en-US" sz="2400">
                <a:latin typeface="+mn-ea"/>
              </a:rPr>
              <a:t>・ローターアクター</a:t>
            </a:r>
            <a:endParaRPr lang="en-US" altLang="ja-JP" sz="2400" dirty="0">
              <a:latin typeface="+mn-ea"/>
            </a:endParaRPr>
          </a:p>
          <a:p>
            <a:r>
              <a:rPr lang="ja-JP" altLang="en-US" sz="2400">
                <a:latin typeface="+mn-ea"/>
              </a:rPr>
              <a:t>・学友・財団奨学生</a:t>
            </a:r>
            <a:endParaRPr lang="en-US" altLang="ja-JP" sz="2400" dirty="0">
              <a:latin typeface="+mn-ea"/>
            </a:endParaRPr>
          </a:p>
          <a:p>
            <a:r>
              <a:rPr lang="ja-JP" altLang="en-US" sz="2400">
                <a:latin typeface="+mn-ea"/>
              </a:rPr>
              <a:t>・ロータリアン</a:t>
            </a:r>
            <a:endParaRPr lang="en-US" altLang="ja-JP" sz="2400" dirty="0">
              <a:latin typeface="+mn-ea"/>
            </a:endParaRPr>
          </a:p>
          <a:p>
            <a:r>
              <a:rPr lang="ja-JP" altLang="en-US" sz="2400">
                <a:latin typeface="+mn-ea"/>
              </a:rPr>
              <a:t>・成人の一般ボランティア</a:t>
            </a:r>
          </a:p>
          <a:p>
            <a:endParaRPr lang="ja-JP" altLang="en-US" sz="2200"/>
          </a:p>
          <a:p>
            <a:pPr algn="ctr"/>
            <a:endParaRPr lang="ja-JP" altLang="en-US" sz="2200"/>
          </a:p>
        </p:txBody>
      </p:sp>
      <p:sp>
        <p:nvSpPr>
          <p:cNvPr id="20" name="正方形/長方形 19">
            <a:extLst>
              <a:ext uri="{FF2B5EF4-FFF2-40B4-BE49-F238E27FC236}">
                <a16:creationId xmlns:a16="http://schemas.microsoft.com/office/drawing/2014/main" id="{AC7E3C6A-26A2-7201-2D05-F79DA277281A}"/>
              </a:ext>
            </a:extLst>
          </p:cNvPr>
          <p:cNvSpPr/>
          <p:nvPr/>
        </p:nvSpPr>
        <p:spPr>
          <a:xfrm>
            <a:off x="261258" y="4397027"/>
            <a:ext cx="1009400" cy="580497"/>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対処</a:t>
            </a:r>
            <a:r>
              <a:rPr lang="en-US" altLang="ja-JP" sz="2200" dirty="0"/>
              <a:t> 1</a:t>
            </a:r>
            <a:endParaRPr kumimoji="1" lang="ja-JP" altLang="en-US" sz="2200"/>
          </a:p>
        </p:txBody>
      </p:sp>
      <p:sp>
        <p:nvSpPr>
          <p:cNvPr id="21" name="正方形/長方形 20">
            <a:extLst>
              <a:ext uri="{FF2B5EF4-FFF2-40B4-BE49-F238E27FC236}">
                <a16:creationId xmlns:a16="http://schemas.microsoft.com/office/drawing/2014/main" id="{074EF6DF-693B-41A9-7D53-F7FB6D58BAF9}"/>
              </a:ext>
            </a:extLst>
          </p:cNvPr>
          <p:cNvSpPr/>
          <p:nvPr/>
        </p:nvSpPr>
        <p:spPr>
          <a:xfrm>
            <a:off x="1401288" y="5366799"/>
            <a:ext cx="10450286" cy="125082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solidFill>
                <a:schemeClr val="tx1"/>
              </a:solidFill>
            </a:endParaRPr>
          </a:p>
          <a:p>
            <a:r>
              <a:rPr lang="ja-JP" altLang="en-US" sz="2400">
                <a:solidFill>
                  <a:schemeClr val="tx1"/>
                </a:solidFill>
              </a:rPr>
              <a:t>クラブ役員（クラブ会長または幹事）、地区リーダー（地区ガバナーまたは地区ガバナーエレクト）、あるいはゾーンのリーダー（</a:t>
            </a:r>
            <a:r>
              <a:rPr lang="en-US" altLang="ja-JP" sz="2400" dirty="0">
                <a:solidFill>
                  <a:schemeClr val="tx1"/>
                </a:solidFill>
              </a:rPr>
              <a:t>RI</a:t>
            </a:r>
            <a:r>
              <a:rPr lang="ja-JP" altLang="en-US" sz="2400">
                <a:solidFill>
                  <a:schemeClr val="tx1"/>
                </a:solidFill>
              </a:rPr>
              <a:t>理事）に通知する</a:t>
            </a:r>
          </a:p>
          <a:p>
            <a:endParaRPr lang="ja-JP" altLang="en-US" sz="2200">
              <a:solidFill>
                <a:schemeClr val="tx1"/>
              </a:solidFill>
            </a:endParaRPr>
          </a:p>
        </p:txBody>
      </p:sp>
      <p:sp>
        <p:nvSpPr>
          <p:cNvPr id="22" name="正方形/長方形 21">
            <a:extLst>
              <a:ext uri="{FF2B5EF4-FFF2-40B4-BE49-F238E27FC236}">
                <a16:creationId xmlns:a16="http://schemas.microsoft.com/office/drawing/2014/main" id="{6E2C2C04-F798-A731-67D5-23590B8C771F}"/>
              </a:ext>
            </a:extLst>
          </p:cNvPr>
          <p:cNvSpPr/>
          <p:nvPr/>
        </p:nvSpPr>
        <p:spPr>
          <a:xfrm>
            <a:off x="261257" y="5366799"/>
            <a:ext cx="1009401" cy="1250826"/>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対処</a:t>
            </a:r>
            <a:r>
              <a:rPr lang="en-US" altLang="ja-JP" sz="2200" dirty="0"/>
              <a:t> 2</a:t>
            </a:r>
            <a:endParaRPr kumimoji="1" lang="ja-JP" altLang="en-US" sz="2200"/>
          </a:p>
        </p:txBody>
      </p:sp>
      <p:pic>
        <p:nvPicPr>
          <p:cNvPr id="3" name="P11.mp3">
            <a:hlinkClick r:id="" action="ppaction://media"/>
            <a:extLst>
              <a:ext uri="{FF2B5EF4-FFF2-40B4-BE49-F238E27FC236}">
                <a16:creationId xmlns:a16="http://schemas.microsoft.com/office/drawing/2014/main" id="{8C52C446-6B6D-1184-37DA-D18A89823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7843" y="0"/>
            <a:ext cx="806202" cy="806202"/>
          </a:xfrm>
          <a:prstGeom prst="rect">
            <a:avLst/>
          </a:prstGeom>
        </p:spPr>
      </p:pic>
    </p:spTree>
    <p:extLst>
      <p:ext uri="{BB962C8B-B14F-4D97-AF65-F5344CB8AC3E}">
        <p14:creationId xmlns:p14="http://schemas.microsoft.com/office/powerpoint/2010/main" val="1206539946"/>
      </p:ext>
    </p:extLst>
  </p:cSld>
  <p:clrMapOvr>
    <a:masterClrMapping/>
  </p:clrMapOvr>
  <mc:AlternateContent xmlns:mc="http://schemas.openxmlformats.org/markup-compatibility/2006" xmlns:p14="http://schemas.microsoft.com/office/powerpoint/2010/main">
    <mc:Choice Requires="p14">
      <p:transition spd="slow" p14:dur="2000" advClick="0" advTm="73000"/>
    </mc:Choice>
    <mc:Fallback xmlns="">
      <p:transition spd="slow"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32" fill="hold"/>
                                        <p:tgtEl>
                                          <p:spTgt spid="3"/>
                                        </p:tgtEl>
                                      </p:cBhvr>
                                    </p:cmd>
                                  </p:childTnLst>
                                </p:cTn>
                              </p:par>
                              <p:par>
                                <p:cTn id="7" presetID="15" presetClass="emph" presetSubtype="0" nodeType="withEffect">
                                  <p:stCondLst>
                                    <p:cond delay="16500"/>
                                  </p:stCondLst>
                                  <p:iterate type="lt">
                                    <p:tmAbs val="25"/>
                                  </p:iterate>
                                  <p:childTnLst>
                                    <p:set>
                                      <p:cBhvr override="childStyle">
                                        <p:cTn id="8" dur="indefinite"/>
                                        <p:tgtEl>
                                          <p:spTgt spid="12">
                                            <p:txEl>
                                              <p:pRg st="1" end="1"/>
                                            </p:txEl>
                                          </p:spTgt>
                                        </p:tgtEl>
                                        <p:attrNameLst>
                                          <p:attrName>style.fontWeight</p:attrName>
                                        </p:attrNameLst>
                                      </p:cBhvr>
                                      <p:to>
                                        <p:strVal val="bold"/>
                                      </p:to>
                                    </p:set>
                                  </p:childTnLst>
                                </p:cTn>
                              </p:par>
                              <p:par>
                                <p:cTn id="9" presetID="15" presetClass="emph" presetSubtype="0" nodeType="withEffect">
                                  <p:stCondLst>
                                    <p:cond delay="17500"/>
                                  </p:stCondLst>
                                  <p:iterate type="lt">
                                    <p:tmAbs val="25"/>
                                  </p:iterate>
                                  <p:childTnLst>
                                    <p:set>
                                      <p:cBhvr override="childStyle">
                                        <p:cTn id="10" dur="indefinite"/>
                                        <p:tgtEl>
                                          <p:spTgt spid="12">
                                            <p:txEl>
                                              <p:pRg st="2" end="2"/>
                                            </p:txEl>
                                          </p:spTgt>
                                        </p:tgtEl>
                                        <p:attrNameLst>
                                          <p:attrName>style.fontWeight</p:attrName>
                                        </p:attrNameLst>
                                      </p:cBhvr>
                                      <p:to>
                                        <p:strVal val="bold"/>
                                      </p:to>
                                    </p:set>
                                  </p:childTnLst>
                                </p:cTn>
                              </p:par>
                              <p:par>
                                <p:cTn id="11" presetID="15" presetClass="emph" presetSubtype="0" nodeType="withEffect">
                                  <p:stCondLst>
                                    <p:cond delay="20000"/>
                                  </p:stCondLst>
                                  <p:iterate type="lt">
                                    <p:tmAbs val="25"/>
                                  </p:iterate>
                                  <p:childTnLst>
                                    <p:set>
                                      <p:cBhvr override="childStyle">
                                        <p:cTn id="12" dur="indefinite"/>
                                        <p:tgtEl>
                                          <p:spTgt spid="12">
                                            <p:txEl>
                                              <p:pRg st="3" end="3"/>
                                            </p:txEl>
                                          </p:spTgt>
                                        </p:tgtEl>
                                        <p:attrNameLst>
                                          <p:attrName>style.fontWeight</p:attrName>
                                        </p:attrNameLst>
                                      </p:cBhvr>
                                      <p:to>
                                        <p:strVal val="bold"/>
                                      </p:to>
                                    </p:set>
                                  </p:childTnLst>
                                </p:cTn>
                              </p:par>
                              <p:par>
                                <p:cTn id="13" presetID="15" presetClass="emph" presetSubtype="0" nodeType="withEffect">
                                  <p:stCondLst>
                                    <p:cond delay="26000"/>
                                  </p:stCondLst>
                                  <p:iterate type="lt">
                                    <p:tmAbs val="25"/>
                                  </p:iterate>
                                  <p:childTnLst>
                                    <p:set>
                                      <p:cBhvr override="childStyle">
                                        <p:cTn id="14" dur="indefinite"/>
                                        <p:tgtEl>
                                          <p:spTgt spid="12">
                                            <p:txEl>
                                              <p:pRg st="4" end="4"/>
                                            </p:txEl>
                                          </p:spTgt>
                                        </p:tgtEl>
                                        <p:attrNameLst>
                                          <p:attrName>style.fontWeight</p:attrName>
                                        </p:attrNameLst>
                                      </p:cBhvr>
                                      <p:to>
                                        <p:strVal val="bold"/>
                                      </p:to>
                                    </p:set>
                                  </p:childTnLst>
                                </p:cTn>
                              </p:par>
                              <p:par>
                                <p:cTn id="15" presetID="15" presetClass="emph" presetSubtype="0" nodeType="withEffect">
                                  <p:stCondLst>
                                    <p:cond delay="28000"/>
                                  </p:stCondLst>
                                  <p:iterate type="lt">
                                    <p:tmAbs val="25"/>
                                  </p:iterate>
                                  <p:childTnLst>
                                    <p:set>
                                      <p:cBhvr override="childStyle">
                                        <p:cTn id="16" dur="indefinite"/>
                                        <p:tgtEl>
                                          <p:spTgt spid="12">
                                            <p:txEl>
                                              <p:pRg st="5" end="5"/>
                                            </p:txEl>
                                          </p:spTgt>
                                        </p:tgtEl>
                                        <p:attrNameLst>
                                          <p:attrName>style.fontWeight</p:attrName>
                                        </p:attrNameLst>
                                      </p:cBhvr>
                                      <p:to>
                                        <p:strVal val="bold"/>
                                      </p:to>
                                    </p:set>
                                  </p:childTnLst>
                                </p:cTn>
                              </p:par>
                              <p:par>
                                <p:cTn id="17" presetID="15" presetClass="emph" presetSubtype="0" nodeType="withEffect">
                                  <p:stCondLst>
                                    <p:cond delay="33000"/>
                                  </p:stCondLst>
                                  <p:iterate type="lt">
                                    <p:tmAbs val="25"/>
                                  </p:iterate>
                                  <p:childTnLst>
                                    <p:set>
                                      <p:cBhvr override="childStyle">
                                        <p:cTn id="18" dur="indefinite"/>
                                        <p:tgtEl>
                                          <p:spTgt spid="19">
                                            <p:txEl>
                                              <p:pRg st="2" end="2"/>
                                            </p:txEl>
                                          </p:spTgt>
                                        </p:tgtEl>
                                        <p:attrNameLst>
                                          <p:attrName>style.fontWeight</p:attrName>
                                        </p:attrNameLst>
                                      </p:cBhvr>
                                      <p:to>
                                        <p:strVal val="bold"/>
                                      </p:to>
                                    </p:set>
                                  </p:childTnLst>
                                </p:cTn>
                              </p:par>
                              <p:par>
                                <p:cTn id="19" presetID="15" presetClass="emph" presetSubtype="0" nodeType="withEffect">
                                  <p:stCondLst>
                                    <p:cond delay="35000"/>
                                  </p:stCondLst>
                                  <p:iterate type="lt">
                                    <p:tmAbs val="25"/>
                                  </p:iterate>
                                  <p:childTnLst>
                                    <p:set>
                                      <p:cBhvr override="childStyle">
                                        <p:cTn id="20" dur="indefinite"/>
                                        <p:tgtEl>
                                          <p:spTgt spid="19">
                                            <p:txEl>
                                              <p:pRg st="3" end="3"/>
                                            </p:txEl>
                                          </p:spTgt>
                                        </p:tgtEl>
                                        <p:attrNameLst>
                                          <p:attrName>style.fontWeight</p:attrName>
                                        </p:attrNameLst>
                                      </p:cBhvr>
                                      <p:to>
                                        <p:strVal val="bold"/>
                                      </p:to>
                                    </p:set>
                                  </p:childTnLst>
                                </p:cTn>
                              </p:par>
                              <p:par>
                                <p:cTn id="21" presetID="15" presetClass="emph" presetSubtype="0" nodeType="withEffect">
                                  <p:stCondLst>
                                    <p:cond delay="36500"/>
                                  </p:stCondLst>
                                  <p:iterate type="lt">
                                    <p:tmAbs val="25"/>
                                  </p:iterate>
                                  <p:childTnLst>
                                    <p:set>
                                      <p:cBhvr override="childStyle">
                                        <p:cTn id="22" dur="indefinite"/>
                                        <p:tgtEl>
                                          <p:spTgt spid="19">
                                            <p:txEl>
                                              <p:pRg st="4" end="4"/>
                                            </p:txEl>
                                          </p:spTgt>
                                        </p:tgtEl>
                                        <p:attrNameLst>
                                          <p:attrName>style.fontWeight</p:attrName>
                                        </p:attrNameLst>
                                      </p:cBhvr>
                                      <p:to>
                                        <p:strVal val="bold"/>
                                      </p:to>
                                    </p:set>
                                  </p:childTnLst>
                                </p:cTn>
                              </p:par>
                              <p:par>
                                <p:cTn id="23" presetID="15" presetClass="emph" presetSubtype="0" nodeType="withEffect">
                                  <p:stCondLst>
                                    <p:cond delay="38500"/>
                                  </p:stCondLst>
                                  <p:iterate type="lt">
                                    <p:tmAbs val="25"/>
                                  </p:iterate>
                                  <p:childTnLst>
                                    <p:set>
                                      <p:cBhvr override="childStyle">
                                        <p:cTn id="24" dur="indefinite"/>
                                        <p:tgtEl>
                                          <p:spTgt spid="19">
                                            <p:txEl>
                                              <p:pRg st="5" end="5"/>
                                            </p:txEl>
                                          </p:spTgt>
                                        </p:tgtEl>
                                        <p:attrNameLst>
                                          <p:attrName>style.fontWeight</p:attrName>
                                        </p:attrNameLst>
                                      </p:cBhvr>
                                      <p:to>
                                        <p:strVal val="bold"/>
                                      </p:to>
                                    </p:set>
                                  </p:childTnLst>
                                </p:cTn>
                              </p:par>
                              <p:par>
                                <p:cTn id="25" presetID="15" presetClass="emph" presetSubtype="0" nodeType="withEffect">
                                  <p:stCondLst>
                                    <p:cond delay="40000"/>
                                  </p:stCondLst>
                                  <p:iterate type="lt">
                                    <p:tmAbs val="25"/>
                                  </p:iterate>
                                  <p:childTnLst>
                                    <p:set>
                                      <p:cBhvr override="childStyle">
                                        <p:cTn id="26" dur="indefinite"/>
                                        <p:tgtEl>
                                          <p:spTgt spid="19">
                                            <p:txEl>
                                              <p:pRg st="6" end="6"/>
                                            </p:txEl>
                                          </p:spTgt>
                                        </p:tgtEl>
                                        <p:attrNameLst>
                                          <p:attrName>style.fontWeight</p:attrName>
                                        </p:attrNameLst>
                                      </p:cBhvr>
                                      <p:to>
                                        <p:strVal val="bold"/>
                                      </p:to>
                                    </p:set>
                                  </p:childTnLst>
                                </p:cTn>
                              </p:par>
                              <p:par>
                                <p:cTn id="27" presetID="15" presetClass="emph" presetSubtype="0" nodeType="withEffect">
                                  <p:stCondLst>
                                    <p:cond delay="41500"/>
                                  </p:stCondLst>
                                  <p:iterate type="lt">
                                    <p:tmAbs val="25"/>
                                  </p:iterate>
                                  <p:childTnLst>
                                    <p:set>
                                      <p:cBhvr override="childStyle">
                                        <p:cTn id="28" dur="indefinite"/>
                                        <p:tgtEl>
                                          <p:spTgt spid="19">
                                            <p:txEl>
                                              <p:pRg st="7" end="7"/>
                                            </p:txEl>
                                          </p:spTgt>
                                        </p:tgtEl>
                                        <p:attrNameLst>
                                          <p:attrName>style.fontWeight</p:attrName>
                                        </p:attrNameLst>
                                      </p:cBhvr>
                                      <p:to>
                                        <p:strVal val="bold"/>
                                      </p:to>
                                    </p:set>
                                  </p:childTnLst>
                                </p:cTn>
                              </p:par>
                              <p:par>
                                <p:cTn id="29" presetID="15" presetClass="emph" presetSubtype="0" nodeType="withEffect">
                                  <p:stCondLst>
                                    <p:cond delay="52000"/>
                                  </p:stCondLst>
                                  <p:iterate type="lt">
                                    <p:tmAbs val="25"/>
                                  </p:iterate>
                                  <p:childTnLst>
                                    <p:set>
                                      <p:cBhvr override="childStyle">
                                        <p:cTn id="30" dur="indefinite"/>
                                        <p:tgtEl>
                                          <p:spTgt spid="15">
                                            <p:txEl>
                                              <p:pRg st="0" end="0"/>
                                            </p:txEl>
                                          </p:spTgt>
                                        </p:tgtEl>
                                        <p:attrNameLst>
                                          <p:attrName>style.fontWeight</p:attrName>
                                        </p:attrNameLst>
                                      </p:cBhvr>
                                      <p:to>
                                        <p:strVal val="bold"/>
                                      </p:to>
                                    </p:set>
                                  </p:childTnLst>
                                </p:cTn>
                              </p:par>
                              <p:par>
                                <p:cTn id="31" presetID="15" presetClass="emph" presetSubtype="0" nodeType="withEffect">
                                  <p:stCondLst>
                                    <p:cond delay="60000"/>
                                  </p:stCondLst>
                                  <p:iterate type="lt">
                                    <p:tmAbs val="25"/>
                                  </p:iterate>
                                  <p:childTnLst>
                                    <p:set>
                                      <p:cBhvr override="childStyle">
                                        <p:cTn id="32" dur="indefinite"/>
                                        <p:tgtEl>
                                          <p:spTgt spid="21">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BC4A6-4852-C66F-0A25-12ADFAC0344C}"/>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9BF12BF9-5B4B-83D3-DCD8-8EA83FC34A7A}"/>
              </a:ext>
            </a:extLst>
          </p:cNvPr>
          <p:cNvSpPr>
            <a:spLocks noGrp="1"/>
          </p:cNvSpPr>
          <p:nvPr>
            <p:ph type="ctrTitle"/>
          </p:nvPr>
        </p:nvSpPr>
        <p:spPr>
          <a:xfrm>
            <a:off x="1712781" y="322935"/>
            <a:ext cx="8758518" cy="744071"/>
          </a:xfrm>
        </p:spPr>
        <p:txBody>
          <a:bodyPr rtlCol="0">
            <a:normAutofit/>
          </a:bodyPr>
          <a:lstStyle>
            <a:defPPr>
              <a:defRPr lang="ja-JP"/>
            </a:defPPr>
          </a:lstStyle>
          <a:p>
            <a:r>
              <a:rPr lang="ja-JP" altLang="en-US" sz="3200">
                <a:latin typeface="+mn-ea"/>
                <a:ea typeface="+mn-ea"/>
              </a:rPr>
              <a:t>ハラスメント事案が発生したときの対処</a:t>
            </a:r>
            <a:endParaRPr lang="ja-JP" altLang="en-US" sz="3000" b="1">
              <a:latin typeface="+mn-ea"/>
              <a:ea typeface="+mn-ea"/>
            </a:endParaRPr>
          </a:p>
        </p:txBody>
      </p:sp>
      <p:cxnSp>
        <p:nvCxnSpPr>
          <p:cNvPr id="2" name="直線コネクタ 1">
            <a:extLst>
              <a:ext uri="{FF2B5EF4-FFF2-40B4-BE49-F238E27FC236}">
                <a16:creationId xmlns:a16="http://schemas.microsoft.com/office/drawing/2014/main" id="{448E1698-713E-DD96-3AA0-7ABFF7404123}"/>
              </a:ext>
            </a:extLst>
          </p:cNvPr>
          <p:cNvCxnSpPr>
            <a:cxnSpLocks/>
          </p:cNvCxnSpPr>
          <p:nvPr/>
        </p:nvCxnSpPr>
        <p:spPr>
          <a:xfrm>
            <a:off x="2410689" y="1002122"/>
            <a:ext cx="7362701" cy="0"/>
          </a:xfrm>
          <a:prstGeom prst="line">
            <a:avLst/>
          </a:prstGeom>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FBC7DF44-05AE-DC0B-FCF6-A04B03A55D80}"/>
              </a:ext>
            </a:extLst>
          </p:cNvPr>
          <p:cNvSpPr/>
          <p:nvPr/>
        </p:nvSpPr>
        <p:spPr>
          <a:xfrm>
            <a:off x="1401288" y="1166880"/>
            <a:ext cx="5094514" cy="49035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未</a:t>
            </a:r>
            <a:r>
              <a:rPr kumimoji="1" lang="en-US" altLang="ja-JP" sz="2800" dirty="0"/>
              <a:t> </a:t>
            </a:r>
            <a:r>
              <a:rPr kumimoji="1" lang="ja-JP" altLang="en-US" sz="2800"/>
              <a:t>成</a:t>
            </a:r>
            <a:r>
              <a:rPr kumimoji="1" lang="en-US" altLang="ja-JP" sz="2800" dirty="0"/>
              <a:t> </a:t>
            </a:r>
            <a:r>
              <a:rPr kumimoji="1" lang="ja-JP" altLang="en-US" sz="2800"/>
              <a:t>人</a:t>
            </a:r>
          </a:p>
        </p:txBody>
      </p:sp>
      <p:pic>
        <p:nvPicPr>
          <p:cNvPr id="18" name="図 17" descr="ロゴ&#10;&#10;AI 生成コンテンツは誤りを含む可能性があります。">
            <a:extLst>
              <a:ext uri="{FF2B5EF4-FFF2-40B4-BE49-F238E27FC236}">
                <a16:creationId xmlns:a16="http://schemas.microsoft.com/office/drawing/2014/main" id="{BC036CAA-6120-010A-2646-DA11F59C5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1" name="正方形/長方形 10">
            <a:extLst>
              <a:ext uri="{FF2B5EF4-FFF2-40B4-BE49-F238E27FC236}">
                <a16:creationId xmlns:a16="http://schemas.microsoft.com/office/drawing/2014/main" id="{B39312ED-D37A-1602-34E1-39114EA6E5BB}"/>
              </a:ext>
            </a:extLst>
          </p:cNvPr>
          <p:cNvSpPr/>
          <p:nvPr/>
        </p:nvSpPr>
        <p:spPr>
          <a:xfrm>
            <a:off x="6757060" y="1170803"/>
            <a:ext cx="5094514" cy="49035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2800">
                <a:latin typeface="+mn-ea"/>
              </a:rPr>
              <a:t>成</a:t>
            </a:r>
            <a:r>
              <a:rPr lang="en-US" altLang="ja-JP" sz="2800" dirty="0">
                <a:latin typeface="+mn-ea"/>
              </a:rPr>
              <a:t> </a:t>
            </a:r>
            <a:r>
              <a:rPr lang="ja-JP" altLang="en-US" sz="2800">
                <a:latin typeface="+mn-ea"/>
              </a:rPr>
              <a:t>人</a:t>
            </a:r>
          </a:p>
          <a:p>
            <a:pPr algn="ctr"/>
            <a:endParaRPr lang="ja-JP" altLang="en-US" sz="3200"/>
          </a:p>
        </p:txBody>
      </p:sp>
      <p:sp>
        <p:nvSpPr>
          <p:cNvPr id="12" name="正方形/長方形 11">
            <a:extLst>
              <a:ext uri="{FF2B5EF4-FFF2-40B4-BE49-F238E27FC236}">
                <a16:creationId xmlns:a16="http://schemas.microsoft.com/office/drawing/2014/main" id="{C2844EC2-9A01-8652-354D-3C577F00A955}"/>
              </a:ext>
            </a:extLst>
          </p:cNvPr>
          <p:cNvSpPr/>
          <p:nvPr/>
        </p:nvSpPr>
        <p:spPr>
          <a:xfrm>
            <a:off x="1401288" y="1833057"/>
            <a:ext cx="5094514" cy="224657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p>
          <a:p>
            <a:r>
              <a:rPr lang="ja-JP" altLang="en-US" sz="2400">
                <a:latin typeface="+mn-ea"/>
              </a:rPr>
              <a:t>・インターアクター</a:t>
            </a:r>
            <a:endParaRPr lang="en-US" altLang="ja-JP" sz="2400" dirty="0">
              <a:latin typeface="+mn-ea"/>
            </a:endParaRPr>
          </a:p>
          <a:p>
            <a:r>
              <a:rPr lang="ja-JP" altLang="en-US" sz="2400">
                <a:latin typeface="+mn-ea"/>
              </a:rPr>
              <a:t>・青少年交換留学生</a:t>
            </a:r>
            <a:endParaRPr lang="en-US" altLang="ja-JP" sz="2400" dirty="0">
              <a:latin typeface="+mn-ea"/>
            </a:endParaRPr>
          </a:p>
          <a:p>
            <a:r>
              <a:rPr lang="ja-JP" altLang="en-US" sz="2400">
                <a:latin typeface="+mn-ea"/>
              </a:rPr>
              <a:t>・未成人の</a:t>
            </a:r>
            <a:r>
              <a:rPr lang="en-US" altLang="ja-JP" sz="2400" dirty="0">
                <a:latin typeface="+mn-ea"/>
              </a:rPr>
              <a:t>RYLA</a:t>
            </a:r>
            <a:r>
              <a:rPr lang="ja-JP" altLang="en-US" sz="2400">
                <a:latin typeface="+mn-ea"/>
              </a:rPr>
              <a:t>受講生</a:t>
            </a:r>
            <a:endParaRPr lang="en-US" altLang="ja-JP" sz="2400" dirty="0">
              <a:latin typeface="+mn-ea"/>
            </a:endParaRPr>
          </a:p>
          <a:p>
            <a:r>
              <a:rPr lang="ja-JP" altLang="en-US" sz="2400">
                <a:latin typeface="+mn-ea"/>
              </a:rPr>
              <a:t>・ロータリーの事業に関わる</a:t>
            </a:r>
            <a:endParaRPr lang="en-US" altLang="ja-JP" sz="2400" dirty="0">
              <a:latin typeface="+mn-ea"/>
            </a:endParaRPr>
          </a:p>
          <a:p>
            <a:r>
              <a:rPr lang="ja-JP" altLang="en-US" sz="2400">
                <a:latin typeface="+mn-ea"/>
              </a:rPr>
              <a:t>　　　　　　　　　　全ての未成人</a:t>
            </a:r>
          </a:p>
          <a:p>
            <a:pPr algn="ctr"/>
            <a:endParaRPr lang="ja-JP" altLang="en-US" sz="2200"/>
          </a:p>
        </p:txBody>
      </p:sp>
      <p:sp>
        <p:nvSpPr>
          <p:cNvPr id="17" name="正方形/長方形 16">
            <a:extLst>
              <a:ext uri="{FF2B5EF4-FFF2-40B4-BE49-F238E27FC236}">
                <a16:creationId xmlns:a16="http://schemas.microsoft.com/office/drawing/2014/main" id="{FE7B69CF-8991-6990-7A8C-E4DD218968D1}"/>
              </a:ext>
            </a:extLst>
          </p:cNvPr>
          <p:cNvSpPr/>
          <p:nvPr/>
        </p:nvSpPr>
        <p:spPr>
          <a:xfrm>
            <a:off x="261258" y="1833055"/>
            <a:ext cx="1009401" cy="2246572"/>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対象</a:t>
            </a:r>
            <a:endParaRPr kumimoji="1" lang="ja-JP" altLang="en-US" sz="2200"/>
          </a:p>
        </p:txBody>
      </p:sp>
      <p:sp>
        <p:nvSpPr>
          <p:cNvPr id="19" name="正方形/長方形 18">
            <a:extLst>
              <a:ext uri="{FF2B5EF4-FFF2-40B4-BE49-F238E27FC236}">
                <a16:creationId xmlns:a16="http://schemas.microsoft.com/office/drawing/2014/main" id="{F542B884-BDB4-7480-A4FF-BBB796382843}"/>
              </a:ext>
            </a:extLst>
          </p:cNvPr>
          <p:cNvSpPr/>
          <p:nvPr/>
        </p:nvSpPr>
        <p:spPr>
          <a:xfrm>
            <a:off x="6757060" y="1833054"/>
            <a:ext cx="5094514" cy="224657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p>
          <a:p>
            <a:endParaRPr lang="en-US" altLang="ja-JP" sz="2200" dirty="0"/>
          </a:p>
          <a:p>
            <a:r>
              <a:rPr lang="ja-JP" altLang="en-US" sz="2400">
                <a:latin typeface="+mn-ea"/>
              </a:rPr>
              <a:t>・成人の</a:t>
            </a:r>
            <a:r>
              <a:rPr lang="en-US" altLang="ja-JP" sz="2400" dirty="0">
                <a:latin typeface="+mn-ea"/>
              </a:rPr>
              <a:t>RYLA</a:t>
            </a:r>
            <a:r>
              <a:rPr lang="ja-JP" altLang="en-US" sz="2400">
                <a:latin typeface="+mn-ea"/>
              </a:rPr>
              <a:t>受講生</a:t>
            </a:r>
            <a:endParaRPr lang="en-US" altLang="ja-JP" sz="2400" dirty="0">
              <a:latin typeface="+mn-ea"/>
            </a:endParaRPr>
          </a:p>
          <a:p>
            <a:r>
              <a:rPr lang="ja-JP" altLang="en-US" sz="2400">
                <a:latin typeface="+mn-ea"/>
              </a:rPr>
              <a:t>・米山奨学生</a:t>
            </a:r>
            <a:endParaRPr lang="en-US" altLang="ja-JP" sz="2400" dirty="0">
              <a:latin typeface="+mn-ea"/>
            </a:endParaRPr>
          </a:p>
          <a:p>
            <a:r>
              <a:rPr lang="ja-JP" altLang="en-US" sz="2400">
                <a:latin typeface="+mn-ea"/>
              </a:rPr>
              <a:t>・ローターアクター</a:t>
            </a:r>
            <a:endParaRPr lang="en-US" altLang="ja-JP" sz="2400" dirty="0">
              <a:latin typeface="+mn-ea"/>
            </a:endParaRPr>
          </a:p>
          <a:p>
            <a:r>
              <a:rPr lang="ja-JP" altLang="en-US" sz="2400">
                <a:latin typeface="+mn-ea"/>
              </a:rPr>
              <a:t>・学友・財団奨学生</a:t>
            </a:r>
            <a:endParaRPr lang="en-US" altLang="ja-JP" sz="2400" dirty="0">
              <a:latin typeface="+mn-ea"/>
            </a:endParaRPr>
          </a:p>
          <a:p>
            <a:r>
              <a:rPr lang="ja-JP" altLang="en-US" sz="2400">
                <a:latin typeface="+mn-ea"/>
              </a:rPr>
              <a:t>・ロータリアン</a:t>
            </a:r>
            <a:endParaRPr lang="en-US" altLang="ja-JP" sz="2400" dirty="0">
              <a:latin typeface="+mn-ea"/>
            </a:endParaRPr>
          </a:p>
          <a:p>
            <a:r>
              <a:rPr lang="ja-JP" altLang="en-US" sz="2400">
                <a:latin typeface="+mn-ea"/>
              </a:rPr>
              <a:t>・成人の一般ボランティア</a:t>
            </a:r>
          </a:p>
          <a:p>
            <a:endParaRPr lang="ja-JP" altLang="en-US" sz="2200"/>
          </a:p>
          <a:p>
            <a:pPr algn="ctr"/>
            <a:endParaRPr lang="ja-JP" altLang="en-US" sz="2200"/>
          </a:p>
        </p:txBody>
      </p:sp>
      <p:sp>
        <p:nvSpPr>
          <p:cNvPr id="3" name="正方形/長方形 2">
            <a:extLst>
              <a:ext uri="{FF2B5EF4-FFF2-40B4-BE49-F238E27FC236}">
                <a16:creationId xmlns:a16="http://schemas.microsoft.com/office/drawing/2014/main" id="{83CA8F1D-4083-E108-5D89-22486AF960E8}"/>
              </a:ext>
            </a:extLst>
          </p:cNvPr>
          <p:cNvSpPr/>
          <p:nvPr/>
        </p:nvSpPr>
        <p:spPr>
          <a:xfrm>
            <a:off x="1401288" y="4255450"/>
            <a:ext cx="5094514" cy="1548415"/>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r>
              <a:rPr lang="ja-JP" altLang="en-US" sz="2400">
                <a:solidFill>
                  <a:schemeClr val="tx1"/>
                </a:solidFill>
                <a:latin typeface="+mn-ea"/>
              </a:rPr>
              <a:t>青少年がかかわるハラスメントまたは虐待の申し立てはすべて、</a:t>
            </a:r>
            <a:r>
              <a:rPr lang="en-US" altLang="ja-JP" sz="2400" dirty="0">
                <a:solidFill>
                  <a:srgbClr val="FF0000"/>
                </a:solidFill>
                <a:latin typeface="+mn-ea"/>
              </a:rPr>
              <a:t>72</a:t>
            </a:r>
            <a:r>
              <a:rPr lang="ja-JP" altLang="en-US" sz="2400">
                <a:solidFill>
                  <a:srgbClr val="FF0000"/>
                </a:solidFill>
                <a:latin typeface="+mn-ea"/>
              </a:rPr>
              <a:t>時間以内に国際ロータリーに報告しなければならない。 </a:t>
            </a:r>
          </a:p>
          <a:p>
            <a:pPr algn="ctr"/>
            <a:endParaRPr lang="ja-JP" altLang="en-US" sz="2200">
              <a:latin typeface="+mn-ea"/>
            </a:endParaRPr>
          </a:p>
        </p:txBody>
      </p:sp>
      <p:sp>
        <p:nvSpPr>
          <p:cNvPr id="6" name="正方形/長方形 5">
            <a:extLst>
              <a:ext uri="{FF2B5EF4-FFF2-40B4-BE49-F238E27FC236}">
                <a16:creationId xmlns:a16="http://schemas.microsoft.com/office/drawing/2014/main" id="{888B2AB7-8B0E-77C0-A47D-C2DEA6E83F1E}"/>
              </a:ext>
            </a:extLst>
          </p:cNvPr>
          <p:cNvSpPr/>
          <p:nvPr/>
        </p:nvSpPr>
        <p:spPr>
          <a:xfrm>
            <a:off x="1413163" y="5989119"/>
            <a:ext cx="5094514" cy="48657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endParaRPr lang="en-US" altLang="ja-JP" sz="2000" dirty="0">
              <a:solidFill>
                <a:schemeClr val="tx1"/>
              </a:solidFill>
              <a:latin typeface="+mn-ea"/>
            </a:endParaRPr>
          </a:p>
          <a:p>
            <a:r>
              <a:rPr lang="en-US" altLang="ja-JP" sz="2000" dirty="0" err="1">
                <a:solidFill>
                  <a:schemeClr val="tx1"/>
                </a:solidFill>
                <a:latin typeface="+mn-ea"/>
              </a:rPr>
              <a:t>youthprotection@rotary.org</a:t>
            </a:r>
            <a:endParaRPr lang="en-US" altLang="ja-JP" sz="2000" dirty="0">
              <a:solidFill>
                <a:schemeClr val="tx1"/>
              </a:solidFill>
              <a:latin typeface="+mn-ea"/>
            </a:endParaRPr>
          </a:p>
          <a:p>
            <a:endParaRPr lang="en-US" altLang="ja-JP" sz="2000" dirty="0">
              <a:solidFill>
                <a:schemeClr val="tx1"/>
              </a:solidFill>
              <a:latin typeface="+mn-ea"/>
            </a:endParaRPr>
          </a:p>
          <a:p>
            <a:pPr algn="ctr"/>
            <a:endParaRPr lang="ja-JP" altLang="en-US" sz="2200">
              <a:latin typeface="+mn-ea"/>
            </a:endParaRPr>
          </a:p>
        </p:txBody>
      </p:sp>
      <p:sp>
        <p:nvSpPr>
          <p:cNvPr id="7" name="正方形/長方形 6">
            <a:extLst>
              <a:ext uri="{FF2B5EF4-FFF2-40B4-BE49-F238E27FC236}">
                <a16:creationId xmlns:a16="http://schemas.microsoft.com/office/drawing/2014/main" id="{983BBD46-5038-0D27-8D80-E8977DB862E0}"/>
              </a:ext>
            </a:extLst>
          </p:cNvPr>
          <p:cNvSpPr/>
          <p:nvPr/>
        </p:nvSpPr>
        <p:spPr>
          <a:xfrm>
            <a:off x="6757060" y="4251520"/>
            <a:ext cx="5094514" cy="1552345"/>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400" dirty="0">
              <a:latin typeface="+mn-ea"/>
            </a:endParaRPr>
          </a:p>
          <a:p>
            <a:endParaRPr lang="en-US" altLang="ja-JP" sz="2400" dirty="0">
              <a:solidFill>
                <a:schemeClr val="tx1"/>
              </a:solidFill>
              <a:latin typeface="+mn-ea"/>
            </a:endParaRPr>
          </a:p>
          <a:p>
            <a:r>
              <a:rPr lang="ja-JP" altLang="en-US" sz="2400">
                <a:solidFill>
                  <a:schemeClr val="tx1"/>
                </a:solidFill>
                <a:latin typeface="+mn-ea"/>
              </a:rPr>
              <a:t>問題について国際ロータリーのクラブ・地区支援室に報告する。</a:t>
            </a:r>
          </a:p>
          <a:p>
            <a:endParaRPr lang="ja-JP" altLang="en-US" sz="2400">
              <a:solidFill>
                <a:schemeClr val="tx1"/>
              </a:solidFill>
              <a:latin typeface="+mn-ea"/>
            </a:endParaRPr>
          </a:p>
          <a:p>
            <a:pPr algn="ctr"/>
            <a:endParaRPr lang="ja-JP" altLang="en-US" sz="2400">
              <a:latin typeface="+mn-ea"/>
            </a:endParaRPr>
          </a:p>
        </p:txBody>
      </p:sp>
      <p:sp>
        <p:nvSpPr>
          <p:cNvPr id="8" name="正方形/長方形 7">
            <a:extLst>
              <a:ext uri="{FF2B5EF4-FFF2-40B4-BE49-F238E27FC236}">
                <a16:creationId xmlns:a16="http://schemas.microsoft.com/office/drawing/2014/main" id="{9B5198BF-BB57-F71B-D2E5-912AE0FE62B3}"/>
              </a:ext>
            </a:extLst>
          </p:cNvPr>
          <p:cNvSpPr/>
          <p:nvPr/>
        </p:nvSpPr>
        <p:spPr>
          <a:xfrm>
            <a:off x="6757060" y="5989119"/>
            <a:ext cx="5094514" cy="48657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endParaRPr lang="en-US" altLang="ja-JP" sz="2000" dirty="0">
              <a:solidFill>
                <a:schemeClr val="tx1"/>
              </a:solidFill>
              <a:latin typeface="+mn-ea"/>
            </a:endParaRPr>
          </a:p>
          <a:p>
            <a:r>
              <a:rPr lang="en-US" altLang="ja-JP" sz="2000" dirty="0" err="1">
                <a:solidFill>
                  <a:schemeClr val="tx1"/>
                </a:solidFill>
                <a:latin typeface="+mn-ea"/>
              </a:rPr>
              <a:t>cds@rotary.org</a:t>
            </a:r>
            <a:r>
              <a:rPr lang="en-US" altLang="ja-JP" sz="2000" dirty="0">
                <a:solidFill>
                  <a:schemeClr val="tx1"/>
                </a:solidFill>
                <a:latin typeface="+mn-ea"/>
              </a:rPr>
              <a:t> </a:t>
            </a:r>
          </a:p>
          <a:p>
            <a:endParaRPr lang="en-US" altLang="ja-JP" sz="2000" dirty="0">
              <a:solidFill>
                <a:schemeClr val="tx1"/>
              </a:solidFill>
              <a:latin typeface="+mn-ea"/>
            </a:endParaRPr>
          </a:p>
          <a:p>
            <a:pPr algn="ctr"/>
            <a:endParaRPr lang="ja-JP" altLang="en-US" sz="2200">
              <a:latin typeface="+mn-ea"/>
            </a:endParaRPr>
          </a:p>
        </p:txBody>
      </p:sp>
      <p:sp>
        <p:nvSpPr>
          <p:cNvPr id="9" name="正方形/長方形 8">
            <a:extLst>
              <a:ext uri="{FF2B5EF4-FFF2-40B4-BE49-F238E27FC236}">
                <a16:creationId xmlns:a16="http://schemas.microsoft.com/office/drawing/2014/main" id="{94FB481E-1409-9B6A-36F5-375F0CD577EC}"/>
              </a:ext>
            </a:extLst>
          </p:cNvPr>
          <p:cNvSpPr/>
          <p:nvPr/>
        </p:nvSpPr>
        <p:spPr>
          <a:xfrm>
            <a:off x="261257" y="4251521"/>
            <a:ext cx="1009401" cy="1552344"/>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対処</a:t>
            </a:r>
            <a:r>
              <a:rPr lang="en-US" altLang="ja-JP" sz="2200" dirty="0"/>
              <a:t> 3</a:t>
            </a:r>
            <a:endParaRPr kumimoji="1" lang="ja-JP" altLang="en-US" sz="2200"/>
          </a:p>
        </p:txBody>
      </p:sp>
      <p:sp>
        <p:nvSpPr>
          <p:cNvPr id="10" name="正方形/長方形 9">
            <a:extLst>
              <a:ext uri="{FF2B5EF4-FFF2-40B4-BE49-F238E27FC236}">
                <a16:creationId xmlns:a16="http://schemas.microsoft.com/office/drawing/2014/main" id="{8DF5058F-59DB-621D-9C17-BD32CCC76CD5}"/>
              </a:ext>
            </a:extLst>
          </p:cNvPr>
          <p:cNvSpPr/>
          <p:nvPr/>
        </p:nvSpPr>
        <p:spPr>
          <a:xfrm>
            <a:off x="261257" y="5984605"/>
            <a:ext cx="1009401" cy="486572"/>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ja-JP" altLang="en-US" sz="1600"/>
              <a:t>最終</a:t>
            </a:r>
            <a:endParaRPr kumimoji="1" lang="en-US" altLang="ja-JP" sz="1600" dirty="0"/>
          </a:p>
          <a:p>
            <a:pPr algn="ctr"/>
            <a:r>
              <a:rPr lang="ja-JP" altLang="en-US" sz="1600"/>
              <a:t>連絡先</a:t>
            </a:r>
            <a:endParaRPr kumimoji="1" lang="ja-JP" altLang="en-US" sz="1600"/>
          </a:p>
        </p:txBody>
      </p:sp>
      <p:pic>
        <p:nvPicPr>
          <p:cNvPr id="15" name="P12.mp3">
            <a:hlinkClick r:id="" action="ppaction://media"/>
            <a:extLst>
              <a:ext uri="{FF2B5EF4-FFF2-40B4-BE49-F238E27FC236}">
                <a16:creationId xmlns:a16="http://schemas.microsoft.com/office/drawing/2014/main" id="{137E53EB-B9AF-E32D-F99D-A5DBDA6448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7822" y="9939"/>
            <a:ext cx="812800" cy="812800"/>
          </a:xfrm>
          <a:prstGeom prst="rect">
            <a:avLst/>
          </a:prstGeom>
        </p:spPr>
      </p:pic>
    </p:spTree>
    <p:extLst>
      <p:ext uri="{BB962C8B-B14F-4D97-AF65-F5344CB8AC3E}">
        <p14:creationId xmlns:p14="http://schemas.microsoft.com/office/powerpoint/2010/main" val="2028821726"/>
      </p:ext>
    </p:extLst>
  </p:cSld>
  <p:clrMapOvr>
    <a:masterClrMapping/>
  </p:clrMapOvr>
  <mc:AlternateContent xmlns:mc="http://schemas.openxmlformats.org/markup-compatibility/2006" xmlns:p14="http://schemas.microsoft.com/office/powerpoint/2010/main">
    <mc:Choice Requires="p14">
      <p:transition spd="slow" p14:dur="2000" advClick="0" advTm="107000"/>
    </mc:Choice>
    <mc:Fallback xmlns="">
      <p:transition spd="slow" advClick="0" advTm="10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956" fill="hold"/>
                                        <p:tgtEl>
                                          <p:spTgt spid="15"/>
                                        </p:tgtEl>
                                      </p:cBhvr>
                                    </p:cmd>
                                  </p:childTnLst>
                                </p:cTn>
                              </p:par>
                              <p:par>
                                <p:cTn id="7" presetID="15" presetClass="emph" presetSubtype="0" nodeType="withEffect">
                                  <p:stCondLst>
                                    <p:cond delay="7000"/>
                                  </p:stCondLst>
                                  <p:iterate type="lt">
                                    <p:tmAbs val="25"/>
                                  </p:iterate>
                                  <p:childTnLst>
                                    <p:set>
                                      <p:cBhvr override="childStyle">
                                        <p:cTn id="8" dur="indefinite"/>
                                        <p:tgtEl>
                                          <p:spTgt spid="3">
                                            <p:txEl>
                                              <p:pRg st="1" end="1"/>
                                            </p:txEl>
                                          </p:spTgt>
                                        </p:tgtEl>
                                        <p:attrNameLst>
                                          <p:attrName>style.fontWeight</p:attrName>
                                        </p:attrNameLst>
                                      </p:cBhvr>
                                      <p:to>
                                        <p:strVal val="bold"/>
                                      </p:to>
                                    </p:set>
                                  </p:childTnLst>
                                </p:cTn>
                              </p:par>
                              <p:par>
                                <p:cTn id="9" presetID="15" presetClass="emph" presetSubtype="0" nodeType="withEffect">
                                  <p:stCondLst>
                                    <p:cond delay="25000"/>
                                  </p:stCondLst>
                                  <p:iterate type="lt">
                                    <p:tmAbs val="25"/>
                                  </p:iterate>
                                  <p:childTnLst>
                                    <p:set>
                                      <p:cBhvr override="childStyle">
                                        <p:cTn id="10" dur="indefinite"/>
                                        <p:tgtEl>
                                          <p:spTgt spid="7">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B360A-85A1-994B-470D-7758913107A3}"/>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1CEB37D5-24AF-DF16-DADD-18388CDE2E53}"/>
              </a:ext>
            </a:extLst>
          </p:cNvPr>
          <p:cNvSpPr>
            <a:spLocks noGrp="1"/>
          </p:cNvSpPr>
          <p:nvPr>
            <p:ph type="ctrTitle"/>
          </p:nvPr>
        </p:nvSpPr>
        <p:spPr>
          <a:xfrm>
            <a:off x="1712781" y="322935"/>
            <a:ext cx="8758518" cy="744071"/>
          </a:xfrm>
        </p:spPr>
        <p:txBody>
          <a:bodyPr rtlCol="0">
            <a:normAutofit/>
          </a:bodyPr>
          <a:lstStyle>
            <a:defPPr>
              <a:defRPr lang="ja-JP"/>
            </a:defPPr>
          </a:lstStyle>
          <a:p>
            <a:r>
              <a:rPr lang="ja-JP" altLang="en-US" sz="3200">
                <a:latin typeface="+mn-ea"/>
                <a:ea typeface="+mn-ea"/>
              </a:rPr>
              <a:t>ハラスメント事案が発生したときの対処</a:t>
            </a:r>
            <a:endParaRPr lang="ja-JP" altLang="en-US" sz="3000" b="1">
              <a:latin typeface="+mn-ea"/>
              <a:ea typeface="+mn-ea"/>
            </a:endParaRPr>
          </a:p>
        </p:txBody>
      </p:sp>
      <p:cxnSp>
        <p:nvCxnSpPr>
          <p:cNvPr id="2" name="直線コネクタ 1">
            <a:extLst>
              <a:ext uri="{FF2B5EF4-FFF2-40B4-BE49-F238E27FC236}">
                <a16:creationId xmlns:a16="http://schemas.microsoft.com/office/drawing/2014/main" id="{759FE44E-5B53-6F9A-C0B7-911FF1FF740C}"/>
              </a:ext>
            </a:extLst>
          </p:cNvPr>
          <p:cNvCxnSpPr>
            <a:cxnSpLocks/>
          </p:cNvCxnSpPr>
          <p:nvPr/>
        </p:nvCxnSpPr>
        <p:spPr>
          <a:xfrm>
            <a:off x="2410689" y="1002122"/>
            <a:ext cx="7362701" cy="0"/>
          </a:xfrm>
          <a:prstGeom prst="line">
            <a:avLst/>
          </a:prstGeom>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645B22D4-E3EB-17F7-3FB5-6660599EC069}"/>
              </a:ext>
            </a:extLst>
          </p:cNvPr>
          <p:cNvSpPr/>
          <p:nvPr/>
        </p:nvSpPr>
        <p:spPr>
          <a:xfrm>
            <a:off x="1401288" y="1166880"/>
            <a:ext cx="5094514" cy="49035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未</a:t>
            </a:r>
            <a:r>
              <a:rPr kumimoji="1" lang="en-US" altLang="ja-JP" sz="2800" dirty="0"/>
              <a:t> </a:t>
            </a:r>
            <a:r>
              <a:rPr kumimoji="1" lang="ja-JP" altLang="en-US" sz="2800"/>
              <a:t>成</a:t>
            </a:r>
            <a:r>
              <a:rPr kumimoji="1" lang="en-US" altLang="ja-JP" sz="2800" dirty="0"/>
              <a:t> </a:t>
            </a:r>
            <a:r>
              <a:rPr kumimoji="1" lang="ja-JP" altLang="en-US" sz="2800"/>
              <a:t>人</a:t>
            </a:r>
          </a:p>
        </p:txBody>
      </p:sp>
      <p:pic>
        <p:nvPicPr>
          <p:cNvPr id="18" name="図 17" descr="ロゴ&#10;&#10;AI 生成コンテンツは誤りを含む可能性があります。">
            <a:extLst>
              <a:ext uri="{FF2B5EF4-FFF2-40B4-BE49-F238E27FC236}">
                <a16:creationId xmlns:a16="http://schemas.microsoft.com/office/drawing/2014/main" id="{20E9D03F-4F23-1950-2F87-CC024180A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1" name="正方形/長方形 10">
            <a:extLst>
              <a:ext uri="{FF2B5EF4-FFF2-40B4-BE49-F238E27FC236}">
                <a16:creationId xmlns:a16="http://schemas.microsoft.com/office/drawing/2014/main" id="{16EE5F0E-8875-2632-7D77-A0BEF3657FBE}"/>
              </a:ext>
            </a:extLst>
          </p:cNvPr>
          <p:cNvSpPr/>
          <p:nvPr/>
        </p:nvSpPr>
        <p:spPr>
          <a:xfrm>
            <a:off x="6757060" y="1170803"/>
            <a:ext cx="5094514" cy="49035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2800">
                <a:latin typeface="+mn-ea"/>
              </a:rPr>
              <a:t>成</a:t>
            </a:r>
            <a:r>
              <a:rPr lang="en-US" altLang="ja-JP" sz="2800" dirty="0">
                <a:latin typeface="+mn-ea"/>
              </a:rPr>
              <a:t> </a:t>
            </a:r>
            <a:r>
              <a:rPr lang="ja-JP" altLang="en-US" sz="2800">
                <a:latin typeface="+mn-ea"/>
              </a:rPr>
              <a:t>人</a:t>
            </a:r>
          </a:p>
          <a:p>
            <a:pPr algn="ctr"/>
            <a:endParaRPr lang="ja-JP" altLang="en-US" sz="3200"/>
          </a:p>
        </p:txBody>
      </p:sp>
      <p:sp>
        <p:nvSpPr>
          <p:cNvPr id="12" name="正方形/長方形 11">
            <a:extLst>
              <a:ext uri="{FF2B5EF4-FFF2-40B4-BE49-F238E27FC236}">
                <a16:creationId xmlns:a16="http://schemas.microsoft.com/office/drawing/2014/main" id="{87896BC2-EC0D-602A-149E-CC78F23E0F27}"/>
              </a:ext>
            </a:extLst>
          </p:cNvPr>
          <p:cNvSpPr/>
          <p:nvPr/>
        </p:nvSpPr>
        <p:spPr>
          <a:xfrm>
            <a:off x="1401288" y="1833057"/>
            <a:ext cx="5094514" cy="104308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p>
          <a:p>
            <a:r>
              <a:rPr lang="ja-JP" altLang="en-US" sz="2000">
                <a:latin typeface="+mn-ea"/>
              </a:rPr>
              <a:t>・インターアクター・青少年交換留学生</a:t>
            </a:r>
            <a:endParaRPr lang="en-US" altLang="ja-JP" sz="2000" dirty="0">
              <a:latin typeface="+mn-ea"/>
            </a:endParaRPr>
          </a:p>
          <a:p>
            <a:r>
              <a:rPr lang="ja-JP" altLang="en-US" sz="2000">
                <a:latin typeface="+mn-ea"/>
              </a:rPr>
              <a:t>・未成人の</a:t>
            </a:r>
            <a:r>
              <a:rPr lang="en-US" altLang="ja-JP" sz="2000" dirty="0">
                <a:latin typeface="+mn-ea"/>
              </a:rPr>
              <a:t>RYLA</a:t>
            </a:r>
            <a:r>
              <a:rPr lang="ja-JP" altLang="en-US" sz="2000">
                <a:latin typeface="+mn-ea"/>
              </a:rPr>
              <a:t>受講生</a:t>
            </a:r>
            <a:endParaRPr lang="en-US" altLang="ja-JP" sz="2000" dirty="0">
              <a:latin typeface="+mn-ea"/>
            </a:endParaRPr>
          </a:p>
          <a:p>
            <a:r>
              <a:rPr lang="ja-JP" altLang="en-US" sz="2000">
                <a:latin typeface="+mn-ea"/>
              </a:rPr>
              <a:t>・ロータリーの事業に関わる全ての未成人</a:t>
            </a:r>
          </a:p>
          <a:p>
            <a:pPr algn="ctr"/>
            <a:endParaRPr lang="ja-JP" altLang="en-US" sz="2200"/>
          </a:p>
        </p:txBody>
      </p:sp>
      <p:sp>
        <p:nvSpPr>
          <p:cNvPr id="15" name="正方形/長方形 14">
            <a:extLst>
              <a:ext uri="{FF2B5EF4-FFF2-40B4-BE49-F238E27FC236}">
                <a16:creationId xmlns:a16="http://schemas.microsoft.com/office/drawing/2014/main" id="{2C5E3313-48F5-5867-52B7-84282C75C2CD}"/>
              </a:ext>
            </a:extLst>
          </p:cNvPr>
          <p:cNvSpPr/>
          <p:nvPr/>
        </p:nvSpPr>
        <p:spPr>
          <a:xfrm>
            <a:off x="1401288" y="3061400"/>
            <a:ext cx="10450286" cy="569107"/>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200">
                <a:solidFill>
                  <a:schemeClr val="tx1"/>
                </a:solidFill>
              </a:rPr>
              <a:t>身の安全が脅かされていると感じる場合は、警察に相談する</a:t>
            </a:r>
          </a:p>
        </p:txBody>
      </p:sp>
      <p:sp>
        <p:nvSpPr>
          <p:cNvPr id="16" name="正方形/長方形 15">
            <a:extLst>
              <a:ext uri="{FF2B5EF4-FFF2-40B4-BE49-F238E27FC236}">
                <a16:creationId xmlns:a16="http://schemas.microsoft.com/office/drawing/2014/main" id="{24A0D4E6-C124-C647-27F7-11A5D6723F6A}"/>
              </a:ext>
            </a:extLst>
          </p:cNvPr>
          <p:cNvSpPr/>
          <p:nvPr/>
        </p:nvSpPr>
        <p:spPr>
          <a:xfrm>
            <a:off x="1401288" y="4807633"/>
            <a:ext cx="5094514" cy="99623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r>
              <a:rPr lang="ja-JP" altLang="en-US" sz="2000">
                <a:solidFill>
                  <a:schemeClr val="tx1"/>
                </a:solidFill>
                <a:latin typeface="+mn-ea"/>
              </a:rPr>
              <a:t>青少年がかかわるハラスメントまたは虐待の申し立てはすべて、</a:t>
            </a:r>
            <a:r>
              <a:rPr lang="en-US" altLang="ja-JP" sz="2000" dirty="0">
                <a:solidFill>
                  <a:srgbClr val="FF0000"/>
                </a:solidFill>
                <a:latin typeface="+mn-ea"/>
              </a:rPr>
              <a:t>72</a:t>
            </a:r>
            <a:r>
              <a:rPr lang="ja-JP" altLang="en-US" sz="2000">
                <a:solidFill>
                  <a:srgbClr val="FF0000"/>
                </a:solidFill>
                <a:latin typeface="+mn-ea"/>
              </a:rPr>
              <a:t>時間以内に国際ロータリーに報告しなければならない。 </a:t>
            </a:r>
          </a:p>
          <a:p>
            <a:pPr algn="ctr"/>
            <a:endParaRPr lang="ja-JP" altLang="en-US" sz="2200">
              <a:latin typeface="+mn-ea"/>
            </a:endParaRPr>
          </a:p>
        </p:txBody>
      </p:sp>
      <p:sp>
        <p:nvSpPr>
          <p:cNvPr id="17" name="正方形/長方形 16">
            <a:extLst>
              <a:ext uri="{FF2B5EF4-FFF2-40B4-BE49-F238E27FC236}">
                <a16:creationId xmlns:a16="http://schemas.microsoft.com/office/drawing/2014/main" id="{CB20F3FE-7024-10EF-B594-A0717C8FE47D}"/>
              </a:ext>
            </a:extLst>
          </p:cNvPr>
          <p:cNvSpPr/>
          <p:nvPr/>
        </p:nvSpPr>
        <p:spPr>
          <a:xfrm>
            <a:off x="261258" y="1833055"/>
            <a:ext cx="1009401" cy="1026776"/>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対象</a:t>
            </a:r>
            <a:endParaRPr kumimoji="1" lang="ja-JP" altLang="en-US" sz="2200"/>
          </a:p>
        </p:txBody>
      </p:sp>
      <p:sp>
        <p:nvSpPr>
          <p:cNvPr id="19" name="正方形/長方形 18">
            <a:extLst>
              <a:ext uri="{FF2B5EF4-FFF2-40B4-BE49-F238E27FC236}">
                <a16:creationId xmlns:a16="http://schemas.microsoft.com/office/drawing/2014/main" id="{F7A2EC19-A717-B79C-2568-F55E78E92E9D}"/>
              </a:ext>
            </a:extLst>
          </p:cNvPr>
          <p:cNvSpPr/>
          <p:nvPr/>
        </p:nvSpPr>
        <p:spPr>
          <a:xfrm>
            <a:off x="6757060" y="1833055"/>
            <a:ext cx="5094514" cy="104308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2200" dirty="0"/>
          </a:p>
          <a:p>
            <a:endParaRPr lang="en-US" altLang="ja-JP" sz="2200" dirty="0"/>
          </a:p>
          <a:p>
            <a:r>
              <a:rPr lang="ja-JP" altLang="en-US" sz="2000">
                <a:latin typeface="+mn-ea"/>
              </a:rPr>
              <a:t>・成人の</a:t>
            </a:r>
            <a:r>
              <a:rPr lang="en-US" altLang="ja-JP" sz="2000" dirty="0">
                <a:latin typeface="+mn-ea"/>
              </a:rPr>
              <a:t>RYLA</a:t>
            </a:r>
            <a:r>
              <a:rPr lang="ja-JP" altLang="en-US" sz="2000">
                <a:latin typeface="+mn-ea"/>
              </a:rPr>
              <a:t>受講生・米山奨学生</a:t>
            </a:r>
            <a:endParaRPr lang="en-US" altLang="ja-JP" sz="2000" dirty="0">
              <a:latin typeface="+mn-ea"/>
            </a:endParaRPr>
          </a:p>
          <a:p>
            <a:r>
              <a:rPr lang="ja-JP" altLang="en-US" sz="2000">
                <a:latin typeface="+mn-ea"/>
              </a:rPr>
              <a:t>・ローターアクター・学友・財団奨学生</a:t>
            </a:r>
            <a:endParaRPr lang="en-US" altLang="ja-JP" sz="2000" dirty="0">
              <a:latin typeface="+mn-ea"/>
            </a:endParaRPr>
          </a:p>
          <a:p>
            <a:r>
              <a:rPr lang="ja-JP" altLang="en-US" sz="2000">
                <a:latin typeface="+mn-ea"/>
              </a:rPr>
              <a:t>・ロータリアン・成人の一般ボランティア</a:t>
            </a:r>
          </a:p>
          <a:p>
            <a:endParaRPr lang="ja-JP" altLang="en-US" sz="2200"/>
          </a:p>
          <a:p>
            <a:pPr algn="ctr"/>
            <a:endParaRPr lang="ja-JP" altLang="en-US" sz="2200"/>
          </a:p>
        </p:txBody>
      </p:sp>
      <p:sp>
        <p:nvSpPr>
          <p:cNvPr id="20" name="正方形/長方形 19">
            <a:extLst>
              <a:ext uri="{FF2B5EF4-FFF2-40B4-BE49-F238E27FC236}">
                <a16:creationId xmlns:a16="http://schemas.microsoft.com/office/drawing/2014/main" id="{F5BF2692-FD79-6C9A-2E62-ABE64CD2AD7E}"/>
              </a:ext>
            </a:extLst>
          </p:cNvPr>
          <p:cNvSpPr/>
          <p:nvPr/>
        </p:nvSpPr>
        <p:spPr>
          <a:xfrm>
            <a:off x="261258" y="3050010"/>
            <a:ext cx="1009401" cy="527276"/>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対処</a:t>
            </a:r>
            <a:r>
              <a:rPr lang="en-US" altLang="ja-JP" sz="2200" dirty="0"/>
              <a:t> 1</a:t>
            </a:r>
            <a:endParaRPr kumimoji="1" lang="ja-JP" altLang="en-US" sz="2200"/>
          </a:p>
        </p:txBody>
      </p:sp>
      <p:sp>
        <p:nvSpPr>
          <p:cNvPr id="21" name="正方形/長方形 20">
            <a:extLst>
              <a:ext uri="{FF2B5EF4-FFF2-40B4-BE49-F238E27FC236}">
                <a16:creationId xmlns:a16="http://schemas.microsoft.com/office/drawing/2014/main" id="{62CCE3FA-39AC-8C47-FF3E-DBAFC5CA6D29}"/>
              </a:ext>
            </a:extLst>
          </p:cNvPr>
          <p:cNvSpPr/>
          <p:nvPr/>
        </p:nvSpPr>
        <p:spPr>
          <a:xfrm>
            <a:off x="1401288" y="3815760"/>
            <a:ext cx="10450286" cy="80662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200" dirty="0">
              <a:solidFill>
                <a:schemeClr val="tx1"/>
              </a:solidFill>
            </a:endParaRPr>
          </a:p>
          <a:p>
            <a:pPr algn="ctr"/>
            <a:r>
              <a:rPr lang="ja-JP" altLang="en-US" sz="2200">
                <a:solidFill>
                  <a:schemeClr val="tx1"/>
                </a:solidFill>
              </a:rPr>
              <a:t>クラブ役員（クラブ会長または幹事）、地区リーダー（地区ガバナーまたは</a:t>
            </a:r>
          </a:p>
          <a:p>
            <a:pPr algn="ctr"/>
            <a:r>
              <a:rPr lang="ja-JP" altLang="en-US" sz="2200">
                <a:solidFill>
                  <a:schemeClr val="tx1"/>
                </a:solidFill>
              </a:rPr>
              <a:t>地区ガバナーエレクト）、あるいはゾーンのリーダー（</a:t>
            </a:r>
            <a:r>
              <a:rPr lang="en-US" altLang="ja-JP" sz="2200" dirty="0">
                <a:solidFill>
                  <a:schemeClr val="tx1"/>
                </a:solidFill>
              </a:rPr>
              <a:t>RI</a:t>
            </a:r>
            <a:r>
              <a:rPr lang="ja-JP" altLang="en-US" sz="2200">
                <a:solidFill>
                  <a:schemeClr val="tx1"/>
                </a:solidFill>
              </a:rPr>
              <a:t>理事）に通知する</a:t>
            </a:r>
          </a:p>
          <a:p>
            <a:pPr algn="ctr"/>
            <a:endParaRPr lang="ja-JP" altLang="en-US" sz="2200">
              <a:solidFill>
                <a:schemeClr val="tx1"/>
              </a:solidFill>
            </a:endParaRPr>
          </a:p>
        </p:txBody>
      </p:sp>
      <p:sp>
        <p:nvSpPr>
          <p:cNvPr id="22" name="正方形/長方形 21">
            <a:extLst>
              <a:ext uri="{FF2B5EF4-FFF2-40B4-BE49-F238E27FC236}">
                <a16:creationId xmlns:a16="http://schemas.microsoft.com/office/drawing/2014/main" id="{D7242BDB-31E9-8CD4-96D7-269AB9470AAA}"/>
              </a:ext>
            </a:extLst>
          </p:cNvPr>
          <p:cNvSpPr/>
          <p:nvPr/>
        </p:nvSpPr>
        <p:spPr>
          <a:xfrm>
            <a:off x="261257" y="3835171"/>
            <a:ext cx="1009401" cy="802242"/>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対処</a:t>
            </a:r>
            <a:r>
              <a:rPr lang="en-US" altLang="ja-JP" sz="2200" dirty="0"/>
              <a:t> 2</a:t>
            </a:r>
            <a:endParaRPr kumimoji="1" lang="ja-JP" altLang="en-US" sz="2200"/>
          </a:p>
        </p:txBody>
      </p:sp>
      <p:sp>
        <p:nvSpPr>
          <p:cNvPr id="23" name="正方形/長方形 22">
            <a:extLst>
              <a:ext uri="{FF2B5EF4-FFF2-40B4-BE49-F238E27FC236}">
                <a16:creationId xmlns:a16="http://schemas.microsoft.com/office/drawing/2014/main" id="{B6D67266-6DA1-B7C7-77FB-FF3DE1E19768}"/>
              </a:ext>
            </a:extLst>
          </p:cNvPr>
          <p:cNvSpPr/>
          <p:nvPr/>
        </p:nvSpPr>
        <p:spPr>
          <a:xfrm>
            <a:off x="1413163" y="5989119"/>
            <a:ext cx="5094514" cy="48657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endParaRPr lang="en-US" altLang="ja-JP" sz="2000" dirty="0">
              <a:solidFill>
                <a:schemeClr val="tx1"/>
              </a:solidFill>
              <a:latin typeface="+mn-ea"/>
            </a:endParaRPr>
          </a:p>
          <a:p>
            <a:r>
              <a:rPr lang="en-US" altLang="ja-JP" sz="2000" dirty="0" err="1">
                <a:solidFill>
                  <a:schemeClr val="tx1"/>
                </a:solidFill>
                <a:latin typeface="+mn-ea"/>
              </a:rPr>
              <a:t>youthprotection@rotary.org</a:t>
            </a:r>
            <a:endParaRPr lang="en-US" altLang="ja-JP" sz="2000" dirty="0">
              <a:solidFill>
                <a:schemeClr val="tx1"/>
              </a:solidFill>
              <a:latin typeface="+mn-ea"/>
            </a:endParaRPr>
          </a:p>
          <a:p>
            <a:endParaRPr lang="en-US" altLang="ja-JP" sz="2000" dirty="0">
              <a:solidFill>
                <a:schemeClr val="tx1"/>
              </a:solidFill>
              <a:latin typeface="+mn-ea"/>
            </a:endParaRPr>
          </a:p>
          <a:p>
            <a:pPr algn="ctr"/>
            <a:endParaRPr lang="ja-JP" altLang="en-US" sz="2200">
              <a:latin typeface="+mn-ea"/>
            </a:endParaRPr>
          </a:p>
        </p:txBody>
      </p:sp>
      <p:sp>
        <p:nvSpPr>
          <p:cNvPr id="24" name="正方形/長方形 23">
            <a:extLst>
              <a:ext uri="{FF2B5EF4-FFF2-40B4-BE49-F238E27FC236}">
                <a16:creationId xmlns:a16="http://schemas.microsoft.com/office/drawing/2014/main" id="{7C3FD100-7D21-76E8-DE1F-13E3DBCC6D10}"/>
              </a:ext>
            </a:extLst>
          </p:cNvPr>
          <p:cNvSpPr/>
          <p:nvPr/>
        </p:nvSpPr>
        <p:spPr>
          <a:xfrm>
            <a:off x="6757060" y="4807633"/>
            <a:ext cx="5094514" cy="99623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endParaRPr lang="en-US" altLang="ja-JP" sz="2200" dirty="0">
              <a:solidFill>
                <a:schemeClr val="tx1"/>
              </a:solidFill>
              <a:latin typeface="+mn-ea"/>
            </a:endParaRPr>
          </a:p>
          <a:p>
            <a:r>
              <a:rPr lang="ja-JP" altLang="en-US" sz="2200">
                <a:solidFill>
                  <a:schemeClr val="tx1"/>
                </a:solidFill>
                <a:latin typeface="+mn-ea"/>
              </a:rPr>
              <a:t>問題について国際ロータリーのクラブ・地区支援室に報告する。</a:t>
            </a:r>
          </a:p>
          <a:p>
            <a:endParaRPr lang="ja-JP" altLang="en-US" sz="2000">
              <a:solidFill>
                <a:schemeClr val="tx1"/>
              </a:solidFill>
              <a:latin typeface="+mn-ea"/>
            </a:endParaRPr>
          </a:p>
          <a:p>
            <a:pPr algn="ctr"/>
            <a:endParaRPr lang="ja-JP" altLang="en-US" sz="2200">
              <a:latin typeface="+mn-ea"/>
            </a:endParaRPr>
          </a:p>
        </p:txBody>
      </p:sp>
      <p:sp>
        <p:nvSpPr>
          <p:cNvPr id="25" name="正方形/長方形 24">
            <a:extLst>
              <a:ext uri="{FF2B5EF4-FFF2-40B4-BE49-F238E27FC236}">
                <a16:creationId xmlns:a16="http://schemas.microsoft.com/office/drawing/2014/main" id="{97905BD9-85CF-6633-D091-8C5EAFC02448}"/>
              </a:ext>
            </a:extLst>
          </p:cNvPr>
          <p:cNvSpPr/>
          <p:nvPr/>
        </p:nvSpPr>
        <p:spPr>
          <a:xfrm>
            <a:off x="6757060" y="5989119"/>
            <a:ext cx="5094514" cy="48657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000" dirty="0">
              <a:latin typeface="+mn-ea"/>
            </a:endParaRPr>
          </a:p>
          <a:p>
            <a:endParaRPr lang="en-US" altLang="ja-JP" sz="2000" dirty="0">
              <a:solidFill>
                <a:schemeClr val="tx1"/>
              </a:solidFill>
              <a:latin typeface="+mn-ea"/>
            </a:endParaRPr>
          </a:p>
          <a:p>
            <a:r>
              <a:rPr lang="en-US" altLang="ja-JP" sz="2000" dirty="0" err="1">
                <a:solidFill>
                  <a:schemeClr val="tx1"/>
                </a:solidFill>
                <a:latin typeface="+mn-ea"/>
              </a:rPr>
              <a:t>cds@rotary.org</a:t>
            </a:r>
            <a:r>
              <a:rPr lang="en-US" altLang="ja-JP" sz="2000" dirty="0">
                <a:solidFill>
                  <a:schemeClr val="tx1"/>
                </a:solidFill>
                <a:latin typeface="+mn-ea"/>
              </a:rPr>
              <a:t> </a:t>
            </a:r>
          </a:p>
          <a:p>
            <a:endParaRPr lang="en-US" altLang="ja-JP" sz="2000" dirty="0">
              <a:solidFill>
                <a:schemeClr val="tx1"/>
              </a:solidFill>
              <a:latin typeface="+mn-ea"/>
            </a:endParaRPr>
          </a:p>
          <a:p>
            <a:pPr algn="ctr"/>
            <a:endParaRPr lang="ja-JP" altLang="en-US" sz="2200">
              <a:latin typeface="+mn-ea"/>
            </a:endParaRPr>
          </a:p>
        </p:txBody>
      </p:sp>
      <p:sp>
        <p:nvSpPr>
          <p:cNvPr id="26" name="正方形/長方形 25">
            <a:extLst>
              <a:ext uri="{FF2B5EF4-FFF2-40B4-BE49-F238E27FC236}">
                <a16:creationId xmlns:a16="http://schemas.microsoft.com/office/drawing/2014/main" id="{3CC92AEA-AD90-03D6-032D-3E8FB865BEE5}"/>
              </a:ext>
            </a:extLst>
          </p:cNvPr>
          <p:cNvSpPr/>
          <p:nvPr/>
        </p:nvSpPr>
        <p:spPr>
          <a:xfrm>
            <a:off x="261257" y="4808947"/>
            <a:ext cx="1009401" cy="994917"/>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2200"/>
              <a:t>対処</a:t>
            </a:r>
            <a:r>
              <a:rPr lang="en-US" altLang="ja-JP" sz="2200" dirty="0"/>
              <a:t> 3</a:t>
            </a:r>
            <a:endParaRPr kumimoji="1" lang="ja-JP" altLang="en-US" sz="2200"/>
          </a:p>
        </p:txBody>
      </p:sp>
      <p:sp>
        <p:nvSpPr>
          <p:cNvPr id="27" name="正方形/長方形 26">
            <a:extLst>
              <a:ext uri="{FF2B5EF4-FFF2-40B4-BE49-F238E27FC236}">
                <a16:creationId xmlns:a16="http://schemas.microsoft.com/office/drawing/2014/main" id="{5FDB57E9-7C7F-8802-8AA4-65767EA135FF}"/>
              </a:ext>
            </a:extLst>
          </p:cNvPr>
          <p:cNvSpPr/>
          <p:nvPr/>
        </p:nvSpPr>
        <p:spPr>
          <a:xfrm>
            <a:off x="261257" y="5984605"/>
            <a:ext cx="1009401" cy="486572"/>
          </a:xfrm>
          <a:prstGeom prst="rect">
            <a:avLst/>
          </a:prstGeom>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ja-JP" altLang="en-US" sz="1600"/>
              <a:t>最終</a:t>
            </a:r>
            <a:endParaRPr kumimoji="1" lang="en-US" altLang="ja-JP" sz="1600" dirty="0"/>
          </a:p>
          <a:p>
            <a:pPr algn="ctr"/>
            <a:r>
              <a:rPr lang="ja-JP" altLang="en-US" sz="1600"/>
              <a:t>連絡先</a:t>
            </a:r>
            <a:endParaRPr kumimoji="1" lang="ja-JP" altLang="en-US" sz="1600"/>
          </a:p>
        </p:txBody>
      </p:sp>
      <p:pic>
        <p:nvPicPr>
          <p:cNvPr id="3" name="P13.mp3">
            <a:hlinkClick r:id="" action="ppaction://media"/>
            <a:extLst>
              <a:ext uri="{FF2B5EF4-FFF2-40B4-BE49-F238E27FC236}">
                <a16:creationId xmlns:a16="http://schemas.microsoft.com/office/drawing/2014/main" id="{35AC1A56-B9FF-D329-D7DE-023E8E3301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774" y="-24091"/>
            <a:ext cx="812800" cy="812800"/>
          </a:xfrm>
          <a:prstGeom prst="rect">
            <a:avLst/>
          </a:prstGeom>
        </p:spPr>
      </p:pic>
    </p:spTree>
    <p:extLst>
      <p:ext uri="{BB962C8B-B14F-4D97-AF65-F5344CB8AC3E}">
        <p14:creationId xmlns:p14="http://schemas.microsoft.com/office/powerpoint/2010/main" val="88304961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1DF30-5726-C60B-9BA9-D63273E0F407}"/>
            </a:ext>
          </a:extLst>
        </p:cNvPr>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419FA051-3BA8-2ECE-9AC1-6C38811DF158}"/>
              </a:ext>
            </a:extLst>
          </p:cNvPr>
          <p:cNvCxnSpPr>
            <a:cxnSpLocks/>
          </p:cNvCxnSpPr>
          <p:nvPr/>
        </p:nvCxnSpPr>
        <p:spPr>
          <a:xfrm>
            <a:off x="2789695" y="1357085"/>
            <a:ext cx="6633274" cy="0"/>
          </a:xfrm>
          <a:prstGeom prst="line">
            <a:avLst/>
          </a:prstGeom>
        </p:spPr>
        <p:style>
          <a:lnRef idx="2">
            <a:schemeClr val="accent3"/>
          </a:lnRef>
          <a:fillRef idx="0">
            <a:schemeClr val="accent3"/>
          </a:fillRef>
          <a:effectRef idx="1">
            <a:schemeClr val="accent3"/>
          </a:effectRef>
          <a:fontRef idx="minor">
            <a:schemeClr val="tx1"/>
          </a:fontRef>
        </p:style>
      </p:cxnSp>
      <p:pic>
        <p:nvPicPr>
          <p:cNvPr id="18" name="図 17" descr="ロゴ&#10;&#10;AI 生成コンテンツは誤りを含む可能性があります。">
            <a:extLst>
              <a:ext uri="{FF2B5EF4-FFF2-40B4-BE49-F238E27FC236}">
                <a16:creationId xmlns:a16="http://schemas.microsoft.com/office/drawing/2014/main" id="{FD52FED0-C746-077A-9EC2-C508D2EA6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9" name="正方形/長方形 8">
            <a:extLst>
              <a:ext uri="{FF2B5EF4-FFF2-40B4-BE49-F238E27FC236}">
                <a16:creationId xmlns:a16="http://schemas.microsoft.com/office/drawing/2014/main" id="{ADC63A2C-7271-E14B-194F-7695ABD166E0}"/>
              </a:ext>
            </a:extLst>
          </p:cNvPr>
          <p:cNvSpPr/>
          <p:nvPr/>
        </p:nvSpPr>
        <p:spPr>
          <a:xfrm>
            <a:off x="946640" y="1582469"/>
            <a:ext cx="10617230" cy="1676563"/>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fontAlgn="base"/>
            <a:endParaRPr lang="en-US" altLang="ja-JP" sz="2000" dirty="0">
              <a:solidFill>
                <a:srgbClr val="000000"/>
              </a:solidFill>
              <a:latin typeface="+mn-ea"/>
            </a:endParaRPr>
          </a:p>
          <a:p>
            <a:pPr fontAlgn="base"/>
            <a:endParaRPr lang="en-US" altLang="ja-JP" sz="2800" dirty="0">
              <a:solidFill>
                <a:srgbClr val="000000"/>
              </a:solidFill>
              <a:latin typeface="+mn-ea"/>
            </a:endParaRPr>
          </a:p>
          <a:p>
            <a:pPr fontAlgn="base"/>
            <a:endParaRPr lang="en-US" altLang="ja-JP" sz="2400" dirty="0">
              <a:solidFill>
                <a:srgbClr val="000000"/>
              </a:solidFill>
              <a:latin typeface="+mn-ea"/>
            </a:endParaRPr>
          </a:p>
          <a:p>
            <a:pPr fontAlgn="base"/>
            <a:r>
              <a:rPr lang="ja-JP" altLang="en-US" sz="2400">
                <a:solidFill>
                  <a:srgbClr val="000000"/>
                </a:solidFill>
                <a:latin typeface="+mn-ea"/>
              </a:rPr>
              <a:t>未成人がかかわるハラスメントまたは虐待の申し立てに対しては、いかなる場合でも（真偽の程がどうであれ、事件性のあるなしに関わらず）まずはハラスメントまたは虐待の申し立てがあったという事実を７２時間以内に国際ロータリーに報告しなければなりません。</a:t>
            </a:r>
          </a:p>
          <a:p>
            <a:pPr fontAlgn="base"/>
            <a:endParaRPr lang="ja-JP" altLang="en-US" sz="2400">
              <a:solidFill>
                <a:srgbClr val="000000"/>
              </a:solidFill>
              <a:latin typeface="+mn-ea"/>
            </a:endParaRPr>
          </a:p>
          <a:p>
            <a:pPr fontAlgn="base"/>
            <a:endParaRPr lang="ja-JP" altLang="en-US" sz="2000">
              <a:solidFill>
                <a:srgbClr val="000000"/>
              </a:solidFill>
              <a:latin typeface="+mn-ea"/>
            </a:endParaRPr>
          </a:p>
          <a:p>
            <a:pPr algn="ctr"/>
            <a:endParaRPr kumimoji="1" lang="ja-JP" altLang="en-US" sz="2000">
              <a:latin typeface="+mn-ea"/>
            </a:endParaRPr>
          </a:p>
        </p:txBody>
      </p:sp>
      <p:sp>
        <p:nvSpPr>
          <p:cNvPr id="5" name="タイトル 4">
            <a:extLst>
              <a:ext uri="{FF2B5EF4-FFF2-40B4-BE49-F238E27FC236}">
                <a16:creationId xmlns:a16="http://schemas.microsoft.com/office/drawing/2014/main" id="{7516862B-DAEF-DF74-9516-72B38E7BA8DF}"/>
              </a:ext>
            </a:extLst>
          </p:cNvPr>
          <p:cNvSpPr>
            <a:spLocks noGrp="1"/>
          </p:cNvSpPr>
          <p:nvPr>
            <p:ph type="ctrTitle"/>
          </p:nvPr>
        </p:nvSpPr>
        <p:spPr>
          <a:xfrm>
            <a:off x="2789695" y="376717"/>
            <a:ext cx="6633274" cy="1079118"/>
          </a:xfrm>
        </p:spPr>
        <p:txBody>
          <a:bodyPr>
            <a:normAutofit/>
          </a:bodyPr>
          <a:lstStyle/>
          <a:p>
            <a:pPr algn="dist"/>
            <a:r>
              <a:rPr lang="ja-JP" altLang="en-US" sz="4000"/>
              <a:t>７２時間ルールとは</a:t>
            </a:r>
          </a:p>
        </p:txBody>
      </p:sp>
      <p:sp>
        <p:nvSpPr>
          <p:cNvPr id="6" name="角丸四角形 5">
            <a:extLst>
              <a:ext uri="{FF2B5EF4-FFF2-40B4-BE49-F238E27FC236}">
                <a16:creationId xmlns:a16="http://schemas.microsoft.com/office/drawing/2014/main" id="{7BC7B207-7832-9392-9708-D643CC4524D7}"/>
              </a:ext>
            </a:extLst>
          </p:cNvPr>
          <p:cNvSpPr/>
          <p:nvPr/>
        </p:nvSpPr>
        <p:spPr>
          <a:xfrm>
            <a:off x="946640" y="3429000"/>
            <a:ext cx="5417090" cy="3200400"/>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58E4CB6-2D48-0486-6CA5-559D7D3B4027}"/>
              </a:ext>
            </a:extLst>
          </p:cNvPr>
          <p:cNvSpPr txBox="1"/>
          <p:nvPr/>
        </p:nvSpPr>
        <p:spPr>
          <a:xfrm>
            <a:off x="2479221" y="3479488"/>
            <a:ext cx="2236510" cy="400110"/>
          </a:xfrm>
          <a:prstGeom prst="rect">
            <a:avLst/>
          </a:prstGeom>
          <a:noFill/>
        </p:spPr>
        <p:txBody>
          <a:bodyPr wrap="square" rtlCol="0">
            <a:spAutoFit/>
          </a:bodyPr>
          <a:lstStyle/>
          <a:p>
            <a:r>
              <a:rPr kumimoji="1" lang="ja-JP" altLang="en-US" sz="2000" b="1">
                <a:solidFill>
                  <a:schemeClr val="bg1"/>
                </a:solidFill>
              </a:rPr>
              <a:t>ロータリークラブ</a:t>
            </a:r>
          </a:p>
        </p:txBody>
      </p:sp>
      <p:sp>
        <p:nvSpPr>
          <p:cNvPr id="8" name="角丸四角形 7">
            <a:extLst>
              <a:ext uri="{FF2B5EF4-FFF2-40B4-BE49-F238E27FC236}">
                <a16:creationId xmlns:a16="http://schemas.microsoft.com/office/drawing/2014/main" id="{0D3B128D-361A-348F-854A-8D842FDB1B69}"/>
              </a:ext>
            </a:extLst>
          </p:cNvPr>
          <p:cNvSpPr/>
          <p:nvPr/>
        </p:nvSpPr>
        <p:spPr>
          <a:xfrm>
            <a:off x="1307339" y="3883365"/>
            <a:ext cx="1171882" cy="2631989"/>
          </a:xfrm>
          <a:prstGeom prst="roundRect">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2000" b="1">
                <a:latin typeface="+mn-ea"/>
              </a:rPr>
              <a:t>ロ</a:t>
            </a:r>
            <a:r>
              <a:rPr lang="en-US" altLang="ja-JP" sz="2000" b="1" dirty="0">
                <a:latin typeface="+mn-ea"/>
              </a:rPr>
              <a:t>−</a:t>
            </a:r>
            <a:r>
              <a:rPr kumimoji="1" lang="ja-JP" altLang="en-US" sz="2000" b="1">
                <a:latin typeface="+mn-ea"/>
              </a:rPr>
              <a:t>タリ−の事業に関わる全ての未成人</a:t>
            </a:r>
          </a:p>
        </p:txBody>
      </p:sp>
      <p:sp>
        <p:nvSpPr>
          <p:cNvPr id="19" name="角丸四角形 18">
            <a:extLst>
              <a:ext uri="{FF2B5EF4-FFF2-40B4-BE49-F238E27FC236}">
                <a16:creationId xmlns:a16="http://schemas.microsoft.com/office/drawing/2014/main" id="{C1106B96-7E4D-5DC9-5727-5D53568404E3}"/>
              </a:ext>
            </a:extLst>
          </p:cNvPr>
          <p:cNvSpPr/>
          <p:nvPr/>
        </p:nvSpPr>
        <p:spPr>
          <a:xfrm>
            <a:off x="3132653" y="4618590"/>
            <a:ext cx="2693773" cy="1161535"/>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t>虐待</a:t>
            </a:r>
            <a:r>
              <a:rPr lang="ja-JP" altLang="en-US" b="1"/>
              <a:t>・ハラスメント</a:t>
            </a:r>
            <a:endParaRPr lang="en-US" altLang="ja-JP" b="1" dirty="0"/>
          </a:p>
          <a:p>
            <a:pPr algn="ctr"/>
            <a:r>
              <a:rPr kumimoji="1" lang="ja-JP" altLang="en-US" sz="2800" b="1"/>
              <a:t>申し立て</a:t>
            </a:r>
            <a:endParaRPr kumimoji="1" lang="en-US" altLang="ja-JP" sz="2800" b="1" dirty="0"/>
          </a:p>
        </p:txBody>
      </p:sp>
      <p:sp>
        <p:nvSpPr>
          <p:cNvPr id="20" name="矢印: 五方向 25">
            <a:extLst>
              <a:ext uri="{FF2B5EF4-FFF2-40B4-BE49-F238E27FC236}">
                <a16:creationId xmlns:a16="http://schemas.microsoft.com/office/drawing/2014/main" id="{785EB4BC-30BB-9AF0-F07B-A5900E6A13C4}"/>
              </a:ext>
            </a:extLst>
          </p:cNvPr>
          <p:cNvSpPr/>
          <p:nvPr/>
        </p:nvSpPr>
        <p:spPr>
          <a:xfrm>
            <a:off x="2662674" y="5016796"/>
            <a:ext cx="352898"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1" name="角丸四角形 20">
            <a:extLst>
              <a:ext uri="{FF2B5EF4-FFF2-40B4-BE49-F238E27FC236}">
                <a16:creationId xmlns:a16="http://schemas.microsoft.com/office/drawing/2014/main" id="{FABC4B22-30C1-C15C-4619-8D1A4FBE84B6}"/>
              </a:ext>
            </a:extLst>
          </p:cNvPr>
          <p:cNvSpPr/>
          <p:nvPr/>
        </p:nvSpPr>
        <p:spPr>
          <a:xfrm>
            <a:off x="3664428" y="3990431"/>
            <a:ext cx="1470454" cy="494270"/>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1"/>
                </a:solidFill>
              </a:rPr>
              <a:t>真偽の程</a:t>
            </a:r>
          </a:p>
        </p:txBody>
      </p:sp>
      <p:sp>
        <p:nvSpPr>
          <p:cNvPr id="22" name="角丸四角形 21">
            <a:extLst>
              <a:ext uri="{FF2B5EF4-FFF2-40B4-BE49-F238E27FC236}">
                <a16:creationId xmlns:a16="http://schemas.microsoft.com/office/drawing/2014/main" id="{E32766CA-DF8A-ECD1-782B-C540CD62866B}"/>
              </a:ext>
            </a:extLst>
          </p:cNvPr>
          <p:cNvSpPr/>
          <p:nvPr/>
        </p:nvSpPr>
        <p:spPr>
          <a:xfrm>
            <a:off x="3457777" y="5957627"/>
            <a:ext cx="1883756" cy="494270"/>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1"/>
                </a:solidFill>
              </a:rPr>
              <a:t>事件性の有無</a:t>
            </a:r>
          </a:p>
        </p:txBody>
      </p:sp>
      <p:sp>
        <p:nvSpPr>
          <p:cNvPr id="23" name="禁止 22">
            <a:extLst>
              <a:ext uri="{FF2B5EF4-FFF2-40B4-BE49-F238E27FC236}">
                <a16:creationId xmlns:a16="http://schemas.microsoft.com/office/drawing/2014/main" id="{E2B8566E-8029-979C-2CFB-8DB40645CF50}"/>
              </a:ext>
            </a:extLst>
          </p:cNvPr>
          <p:cNvSpPr/>
          <p:nvPr/>
        </p:nvSpPr>
        <p:spPr>
          <a:xfrm>
            <a:off x="4152520" y="5950093"/>
            <a:ext cx="494270" cy="494270"/>
          </a:xfrm>
          <a:prstGeom prst="noSmoking">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25" name="禁止 24">
            <a:extLst>
              <a:ext uri="{FF2B5EF4-FFF2-40B4-BE49-F238E27FC236}">
                <a16:creationId xmlns:a16="http://schemas.microsoft.com/office/drawing/2014/main" id="{CA2417C0-F4FF-A9ED-531F-D2A4C353AE09}"/>
              </a:ext>
            </a:extLst>
          </p:cNvPr>
          <p:cNvSpPr/>
          <p:nvPr/>
        </p:nvSpPr>
        <p:spPr>
          <a:xfrm>
            <a:off x="4152520" y="3997965"/>
            <a:ext cx="494270" cy="494270"/>
          </a:xfrm>
          <a:prstGeom prst="noSmoking">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30" name="角丸四角形 29">
            <a:extLst>
              <a:ext uri="{FF2B5EF4-FFF2-40B4-BE49-F238E27FC236}">
                <a16:creationId xmlns:a16="http://schemas.microsoft.com/office/drawing/2014/main" id="{41A39E29-CA1C-1AC3-8073-9E57C7E6EF4B}"/>
              </a:ext>
            </a:extLst>
          </p:cNvPr>
          <p:cNvSpPr>
            <a:spLocks/>
          </p:cNvSpPr>
          <p:nvPr/>
        </p:nvSpPr>
        <p:spPr>
          <a:xfrm>
            <a:off x="7019069" y="4423731"/>
            <a:ext cx="1870357" cy="4030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t>ガバナー</a:t>
            </a:r>
            <a:endParaRPr kumimoji="1" lang="en-US" altLang="ja-JP" sz="2000" b="1" dirty="0"/>
          </a:p>
        </p:txBody>
      </p:sp>
      <p:sp>
        <p:nvSpPr>
          <p:cNvPr id="26" name="角丸四角形 25">
            <a:extLst>
              <a:ext uri="{FF2B5EF4-FFF2-40B4-BE49-F238E27FC236}">
                <a16:creationId xmlns:a16="http://schemas.microsoft.com/office/drawing/2014/main" id="{4D95A4E5-402E-ADD3-581B-FF88A7808ECA}"/>
              </a:ext>
            </a:extLst>
          </p:cNvPr>
          <p:cNvSpPr/>
          <p:nvPr/>
        </p:nvSpPr>
        <p:spPr>
          <a:xfrm>
            <a:off x="6888065" y="3958226"/>
            <a:ext cx="2132367" cy="2638674"/>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2308F489-4115-77AD-01A6-E6A699BF9A2A}"/>
              </a:ext>
            </a:extLst>
          </p:cNvPr>
          <p:cNvSpPr txBox="1"/>
          <p:nvPr/>
        </p:nvSpPr>
        <p:spPr>
          <a:xfrm>
            <a:off x="7006461" y="4009279"/>
            <a:ext cx="1870357" cy="400110"/>
          </a:xfrm>
          <a:prstGeom prst="rect">
            <a:avLst/>
          </a:prstGeom>
          <a:noFill/>
        </p:spPr>
        <p:txBody>
          <a:bodyPr wrap="square" rtlCol="0">
            <a:spAutoFit/>
          </a:bodyPr>
          <a:lstStyle/>
          <a:p>
            <a:pPr algn="ctr"/>
            <a:r>
              <a:rPr lang="ja-JP" altLang="en-US" sz="2000" b="1">
                <a:solidFill>
                  <a:schemeClr val="bg1"/>
                </a:solidFill>
              </a:rPr>
              <a:t>地　区</a:t>
            </a:r>
            <a:endParaRPr kumimoji="1" lang="ja-JP" altLang="en-US" sz="2000" b="1">
              <a:solidFill>
                <a:schemeClr val="bg1"/>
              </a:solidFill>
            </a:endParaRPr>
          </a:p>
        </p:txBody>
      </p:sp>
      <p:sp>
        <p:nvSpPr>
          <p:cNvPr id="31" name="角丸四角形 30">
            <a:extLst>
              <a:ext uri="{FF2B5EF4-FFF2-40B4-BE49-F238E27FC236}">
                <a16:creationId xmlns:a16="http://schemas.microsoft.com/office/drawing/2014/main" id="{105E9E28-D0FF-E2A6-02AA-ADD587B51CE3}"/>
              </a:ext>
            </a:extLst>
          </p:cNvPr>
          <p:cNvSpPr/>
          <p:nvPr/>
        </p:nvSpPr>
        <p:spPr>
          <a:xfrm>
            <a:off x="7019069" y="4951138"/>
            <a:ext cx="1870357" cy="400110"/>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t>危機管理委員会</a:t>
            </a:r>
            <a:endParaRPr kumimoji="1" lang="en-US" altLang="ja-JP" b="1" dirty="0"/>
          </a:p>
        </p:txBody>
      </p:sp>
      <p:sp>
        <p:nvSpPr>
          <p:cNvPr id="32" name="角丸四角形 31">
            <a:extLst>
              <a:ext uri="{FF2B5EF4-FFF2-40B4-BE49-F238E27FC236}">
                <a16:creationId xmlns:a16="http://schemas.microsoft.com/office/drawing/2014/main" id="{9BF5966C-2DFF-296D-EDC7-5DE5D4A1BEFE}"/>
              </a:ext>
            </a:extLst>
          </p:cNvPr>
          <p:cNvSpPr/>
          <p:nvPr/>
        </p:nvSpPr>
        <p:spPr>
          <a:xfrm>
            <a:off x="7014832" y="5475589"/>
            <a:ext cx="1861986" cy="400110"/>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t>青少年奉仕委員会</a:t>
            </a:r>
            <a:endParaRPr kumimoji="1" lang="en-US" altLang="ja-JP" sz="1600" b="1" dirty="0"/>
          </a:p>
        </p:txBody>
      </p:sp>
      <p:sp>
        <p:nvSpPr>
          <p:cNvPr id="33" name="角丸四角形 32">
            <a:extLst>
              <a:ext uri="{FF2B5EF4-FFF2-40B4-BE49-F238E27FC236}">
                <a16:creationId xmlns:a16="http://schemas.microsoft.com/office/drawing/2014/main" id="{80CDCEA2-BBDC-860C-CE5A-5B181126D746}"/>
              </a:ext>
            </a:extLst>
          </p:cNvPr>
          <p:cNvSpPr/>
          <p:nvPr/>
        </p:nvSpPr>
        <p:spPr>
          <a:xfrm>
            <a:off x="7014832" y="5983206"/>
            <a:ext cx="1870357" cy="506186"/>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t>各・プログラム</a:t>
            </a:r>
            <a:endParaRPr lang="en-US" altLang="ja-JP" sz="1600" b="1" dirty="0"/>
          </a:p>
          <a:p>
            <a:pPr algn="ctr"/>
            <a:r>
              <a:rPr lang="ja-JP" altLang="en-US" sz="1600" b="1"/>
              <a:t>委員会</a:t>
            </a:r>
            <a:endParaRPr kumimoji="1" lang="en-US" altLang="ja-JP" sz="1600" b="1" dirty="0"/>
          </a:p>
        </p:txBody>
      </p:sp>
      <p:sp>
        <p:nvSpPr>
          <p:cNvPr id="28" name="角丸四角形 27">
            <a:extLst>
              <a:ext uri="{FF2B5EF4-FFF2-40B4-BE49-F238E27FC236}">
                <a16:creationId xmlns:a16="http://schemas.microsoft.com/office/drawing/2014/main" id="{C885A1DC-17B9-9082-FA0C-1BA7F55447E2}"/>
              </a:ext>
            </a:extLst>
          </p:cNvPr>
          <p:cNvSpPr/>
          <p:nvPr/>
        </p:nvSpPr>
        <p:spPr>
          <a:xfrm>
            <a:off x="9544768" y="3956194"/>
            <a:ext cx="2132367" cy="2638674"/>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9832721-0AFC-4B9D-1FDE-6AC42CF531F1}"/>
              </a:ext>
            </a:extLst>
          </p:cNvPr>
          <p:cNvSpPr txBox="1"/>
          <p:nvPr/>
        </p:nvSpPr>
        <p:spPr>
          <a:xfrm>
            <a:off x="9675772" y="4009279"/>
            <a:ext cx="1870357" cy="400110"/>
          </a:xfrm>
          <a:prstGeom prst="rect">
            <a:avLst/>
          </a:prstGeom>
          <a:noFill/>
        </p:spPr>
        <p:txBody>
          <a:bodyPr wrap="square" rtlCol="0">
            <a:spAutoFit/>
          </a:bodyPr>
          <a:lstStyle/>
          <a:p>
            <a:pPr algn="ctr"/>
            <a:r>
              <a:rPr lang="ja-JP" altLang="en-US" sz="2000" b="1">
                <a:solidFill>
                  <a:schemeClr val="bg1"/>
                </a:solidFill>
              </a:rPr>
              <a:t>Ｒ　Ｉ</a:t>
            </a:r>
            <a:endParaRPr kumimoji="1" lang="ja-JP" altLang="en-US" sz="2000" b="1">
              <a:solidFill>
                <a:schemeClr val="bg1"/>
              </a:solidFill>
            </a:endParaRPr>
          </a:p>
        </p:txBody>
      </p:sp>
      <p:sp>
        <p:nvSpPr>
          <p:cNvPr id="36" name="角丸四角形 35">
            <a:extLst>
              <a:ext uri="{FF2B5EF4-FFF2-40B4-BE49-F238E27FC236}">
                <a16:creationId xmlns:a16="http://schemas.microsoft.com/office/drawing/2014/main" id="{24BC7BD0-F7BF-E43D-5AF8-16A56C26FDFE}"/>
              </a:ext>
            </a:extLst>
          </p:cNvPr>
          <p:cNvSpPr/>
          <p:nvPr/>
        </p:nvSpPr>
        <p:spPr>
          <a:xfrm>
            <a:off x="9804259" y="4818331"/>
            <a:ext cx="1741870" cy="914400"/>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bg1"/>
                </a:solidFill>
                <a:latin typeface="+mn-ea"/>
              </a:rPr>
              <a:t>youthprotection@rotary.org</a:t>
            </a:r>
            <a:endParaRPr lang="en-US" altLang="ja-JP" dirty="0">
              <a:solidFill>
                <a:schemeClr val="bg1"/>
              </a:solidFill>
              <a:latin typeface="+mn-ea"/>
            </a:endParaRPr>
          </a:p>
        </p:txBody>
      </p:sp>
      <p:sp>
        <p:nvSpPr>
          <p:cNvPr id="37" name="矢印: 五方向 25">
            <a:extLst>
              <a:ext uri="{FF2B5EF4-FFF2-40B4-BE49-F238E27FC236}">
                <a16:creationId xmlns:a16="http://schemas.microsoft.com/office/drawing/2014/main" id="{83EF1F45-9214-C5C3-BDFE-5F82EE415993}"/>
              </a:ext>
            </a:extLst>
          </p:cNvPr>
          <p:cNvSpPr/>
          <p:nvPr/>
        </p:nvSpPr>
        <p:spPr>
          <a:xfrm>
            <a:off x="6486003" y="5038719"/>
            <a:ext cx="352898"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8" name="矢印: 五方向 25">
            <a:extLst>
              <a:ext uri="{FF2B5EF4-FFF2-40B4-BE49-F238E27FC236}">
                <a16:creationId xmlns:a16="http://schemas.microsoft.com/office/drawing/2014/main" id="{77E47EC3-E15E-1FFF-EB90-329B59FCE0B6}"/>
              </a:ext>
            </a:extLst>
          </p:cNvPr>
          <p:cNvSpPr/>
          <p:nvPr/>
        </p:nvSpPr>
        <p:spPr>
          <a:xfrm>
            <a:off x="9128188" y="5029200"/>
            <a:ext cx="352898"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9" name="右矢印 38">
            <a:extLst>
              <a:ext uri="{FF2B5EF4-FFF2-40B4-BE49-F238E27FC236}">
                <a16:creationId xmlns:a16="http://schemas.microsoft.com/office/drawing/2014/main" id="{0EEFEA7D-7002-39CF-F13B-47324793453C}"/>
              </a:ext>
            </a:extLst>
          </p:cNvPr>
          <p:cNvSpPr/>
          <p:nvPr/>
        </p:nvSpPr>
        <p:spPr>
          <a:xfrm>
            <a:off x="6467378" y="3377321"/>
            <a:ext cx="3077390" cy="620643"/>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t>７２時間以内</a:t>
            </a:r>
          </a:p>
        </p:txBody>
      </p:sp>
      <p:sp>
        <p:nvSpPr>
          <p:cNvPr id="42" name="角丸四角形 41">
            <a:extLst>
              <a:ext uri="{FF2B5EF4-FFF2-40B4-BE49-F238E27FC236}">
                <a16:creationId xmlns:a16="http://schemas.microsoft.com/office/drawing/2014/main" id="{184A5C98-DF3D-1C05-833D-DCC6DACD3AFF}"/>
              </a:ext>
            </a:extLst>
          </p:cNvPr>
          <p:cNvSpPr/>
          <p:nvPr/>
        </p:nvSpPr>
        <p:spPr>
          <a:xfrm>
            <a:off x="7019069" y="4407441"/>
            <a:ext cx="1870357" cy="400110"/>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t>ガバナー</a:t>
            </a:r>
            <a:endParaRPr kumimoji="1" lang="en-US" altLang="ja-JP" sz="2000" b="1" dirty="0"/>
          </a:p>
        </p:txBody>
      </p:sp>
      <p:pic>
        <p:nvPicPr>
          <p:cNvPr id="3" name="P14.mp3">
            <a:hlinkClick r:id="" action="ppaction://media"/>
            <a:extLst>
              <a:ext uri="{FF2B5EF4-FFF2-40B4-BE49-F238E27FC236}">
                <a16:creationId xmlns:a16="http://schemas.microsoft.com/office/drawing/2014/main" id="{363023B2-98DB-4A34-F9FA-F22288D3A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9729" y="63406"/>
            <a:ext cx="812800" cy="812800"/>
          </a:xfrm>
          <a:prstGeom prst="rect">
            <a:avLst/>
          </a:prstGeom>
        </p:spPr>
      </p:pic>
    </p:spTree>
    <p:extLst>
      <p:ext uri="{BB962C8B-B14F-4D97-AF65-F5344CB8AC3E}">
        <p14:creationId xmlns:p14="http://schemas.microsoft.com/office/powerpoint/2010/main" val="2305468923"/>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168"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7" presetClass="entr" presetSubtype="10" fill="hold" grpId="1" nodeType="withEffect">
                                  <p:stCondLst>
                                    <p:cond delay="50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cTn>
                              </p:par>
                              <p:par>
                                <p:cTn id="23" presetID="45" presetClass="entr" presetSubtype="0" fill="hold" grpId="1" nodeType="withEffect">
                                  <p:stCondLst>
                                    <p:cond delay="65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anim calcmode="lin" valueType="num">
                                      <p:cBhvr>
                                        <p:cTn id="26" dur="2000" fill="hold"/>
                                        <p:tgtEl>
                                          <p:spTgt spid="19"/>
                                        </p:tgtEl>
                                        <p:attrNameLst>
                                          <p:attrName>ppt_w</p:attrName>
                                        </p:attrNameLst>
                                      </p:cBhvr>
                                      <p:tavLst>
                                        <p:tav tm="0" fmla="#ppt_w*sin(2.5*pi*$)">
                                          <p:val>
                                            <p:fltVal val="0"/>
                                          </p:val>
                                        </p:tav>
                                        <p:tav tm="100000">
                                          <p:val>
                                            <p:fltVal val="1"/>
                                          </p:val>
                                        </p:tav>
                                      </p:tavLst>
                                    </p:anim>
                                    <p:anim calcmode="lin" valueType="num">
                                      <p:cBhvr>
                                        <p:cTn id="27" dur="2000" fill="hold"/>
                                        <p:tgtEl>
                                          <p:spTgt spid="19"/>
                                        </p:tgtEl>
                                        <p:attrNameLst>
                                          <p:attrName>ppt_h</p:attrName>
                                        </p:attrNameLst>
                                      </p:cBhvr>
                                      <p:tavLst>
                                        <p:tav tm="0">
                                          <p:val>
                                            <p:strVal val="#ppt_h"/>
                                          </p:val>
                                        </p:tav>
                                        <p:tav tm="100000">
                                          <p:val>
                                            <p:strVal val="#ppt_h"/>
                                          </p:val>
                                        </p:tav>
                                      </p:tavLst>
                                    </p:anim>
                                  </p:childTnLst>
                                </p:cTn>
                              </p:par>
                              <p:par>
                                <p:cTn id="28" presetID="9" presetClass="entr" presetSubtype="0" fill="hold" grpId="0" nodeType="withEffect">
                                  <p:stCondLst>
                                    <p:cond delay="1150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1000"/>
                                        <p:tgtEl>
                                          <p:spTgt spid="25"/>
                                        </p:tgtEl>
                                      </p:cBhvr>
                                    </p:animEffect>
                                  </p:childTnLst>
                                </p:cTn>
                              </p:par>
                              <p:par>
                                <p:cTn id="31" presetID="9" presetClass="entr" presetSubtype="0" fill="hold" grpId="0" nodeType="withEffect">
                                  <p:stCondLst>
                                    <p:cond delay="1350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1000"/>
                                        <p:tgtEl>
                                          <p:spTgt spid="23"/>
                                        </p:tgtEl>
                                      </p:cBhvr>
                                    </p:animEffect>
                                  </p:childTnLst>
                                </p:cTn>
                              </p:par>
                              <p:par>
                                <p:cTn id="34" presetID="17" presetClass="entr" presetSubtype="10" fill="hold" grpId="1" nodeType="withEffect">
                                  <p:stCondLst>
                                    <p:cond delay="230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strVal val="#ppt_h"/>
                                          </p:val>
                                        </p:tav>
                                        <p:tav tm="100000">
                                          <p:val>
                                            <p:strVal val="#ppt_h"/>
                                          </p:val>
                                        </p:tav>
                                      </p:tavLst>
                                    </p:anim>
                                  </p:childTnLst>
                                </p:cTn>
                              </p:par>
                              <p:par>
                                <p:cTn id="38" presetID="17" presetClass="entr" presetSubtype="10" fill="hold" grpId="1" nodeType="withEffect">
                                  <p:stCondLst>
                                    <p:cond delay="23500"/>
                                  </p:stCondLst>
                                  <p:childTnLst>
                                    <p:set>
                                      <p:cBhvr>
                                        <p:cTn id="39" dur="1" fill="hold">
                                          <p:stCondLst>
                                            <p:cond delay="0"/>
                                          </p:stCondLst>
                                        </p:cTn>
                                        <p:tgtEl>
                                          <p:spTgt spid="28"/>
                                        </p:tgtEl>
                                        <p:attrNameLst>
                                          <p:attrName>style.visibility</p:attrName>
                                        </p:attrNameLst>
                                      </p:cBhvr>
                                      <p:to>
                                        <p:strVal val="visible"/>
                                      </p:to>
                                    </p:set>
                                    <p:anim calcmode="lin" valueType="num">
                                      <p:cBhvr>
                                        <p:cTn id="40" dur="1000" fill="hold"/>
                                        <p:tgtEl>
                                          <p:spTgt spid="28"/>
                                        </p:tgtEl>
                                        <p:attrNameLst>
                                          <p:attrName>ppt_w</p:attrName>
                                        </p:attrNameLst>
                                      </p:cBhvr>
                                      <p:tavLst>
                                        <p:tav tm="0">
                                          <p:val>
                                            <p:fltVal val="0"/>
                                          </p:val>
                                        </p:tav>
                                        <p:tav tm="100000">
                                          <p:val>
                                            <p:strVal val="#ppt_w"/>
                                          </p:val>
                                        </p:tav>
                                      </p:tavLst>
                                    </p:anim>
                                    <p:anim calcmode="lin" valueType="num">
                                      <p:cBhvr>
                                        <p:cTn id="41" dur="1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8" grpId="0" animBg="1"/>
      <p:bldP spid="8" grpId="1" animBg="1"/>
      <p:bldP spid="19" grpId="0" animBg="1"/>
      <p:bldP spid="19" grpId="1" animBg="1"/>
      <p:bldP spid="21" grpId="0" animBg="1"/>
      <p:bldP spid="22" grpId="0" animBg="1"/>
      <p:bldP spid="23" grpId="0" animBg="1"/>
      <p:bldP spid="25" grpId="0" animBg="1"/>
      <p:bldP spid="26" grpId="0" animBg="1"/>
      <p:bldP spid="26" grpId="1" animBg="1"/>
      <p:bldP spid="28" grpId="0" animBg="1"/>
      <p:bldP spid="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3A8BD-94E8-1B64-2FB7-75582D4E73D6}"/>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40B9EAF3-0D88-4DAD-72AE-5736D84D1216}"/>
              </a:ext>
            </a:extLst>
          </p:cNvPr>
          <p:cNvSpPr>
            <a:spLocks noGrp="1"/>
          </p:cNvSpPr>
          <p:nvPr>
            <p:ph type="ctrTitle"/>
          </p:nvPr>
        </p:nvSpPr>
        <p:spPr>
          <a:xfrm>
            <a:off x="1716737" y="417568"/>
            <a:ext cx="8758518" cy="744071"/>
          </a:xfrm>
        </p:spPr>
        <p:txBody>
          <a:bodyPr rtlCol="0">
            <a:normAutofit/>
          </a:bodyPr>
          <a:lstStyle>
            <a:defPPr>
              <a:defRPr lang="ja-JP"/>
            </a:defPPr>
          </a:lstStyle>
          <a:p>
            <a:r>
              <a:rPr lang="ja-JP" altLang="en-US" sz="3000">
                <a:latin typeface="Yu Gothic" panose="020B0400000000000000" pitchFamily="34" charset="-128"/>
                <a:ea typeface="Yu Gothic" panose="020B0400000000000000" pitchFamily="34" charset="-128"/>
              </a:rPr>
              <a:t>ボランティア申込書</a:t>
            </a:r>
            <a:endParaRPr lang="ja-JP" altLang="en-US" sz="3000" b="1">
              <a:latin typeface="Yu Gothic" panose="020B0400000000000000" pitchFamily="34" charset="-128"/>
              <a:ea typeface="Yu Gothic" panose="020B0400000000000000" pitchFamily="34" charset="-128"/>
            </a:endParaRPr>
          </a:p>
        </p:txBody>
      </p:sp>
      <p:cxnSp>
        <p:nvCxnSpPr>
          <p:cNvPr id="2" name="直線コネクタ 1">
            <a:extLst>
              <a:ext uri="{FF2B5EF4-FFF2-40B4-BE49-F238E27FC236}">
                <a16:creationId xmlns:a16="http://schemas.microsoft.com/office/drawing/2014/main" id="{A8F0D323-972E-014F-7905-A0C26848A8F7}"/>
              </a:ext>
            </a:extLst>
          </p:cNvPr>
          <p:cNvCxnSpPr>
            <a:cxnSpLocks/>
          </p:cNvCxnSpPr>
          <p:nvPr/>
        </p:nvCxnSpPr>
        <p:spPr>
          <a:xfrm>
            <a:off x="4423719" y="1122721"/>
            <a:ext cx="3398108" cy="0"/>
          </a:xfrm>
          <a:prstGeom prst="line">
            <a:avLst/>
          </a:prstGeom>
        </p:spPr>
        <p:style>
          <a:lnRef idx="2">
            <a:schemeClr val="accent3"/>
          </a:lnRef>
          <a:fillRef idx="0">
            <a:schemeClr val="accent3"/>
          </a:fillRef>
          <a:effectRef idx="1">
            <a:schemeClr val="accent3"/>
          </a:effectRef>
          <a:fontRef idx="minor">
            <a:schemeClr val="tx1"/>
          </a:fontRef>
        </p:style>
      </p:cxnSp>
      <p:pic>
        <p:nvPicPr>
          <p:cNvPr id="18" name="図 17" descr="ロゴ&#10;&#10;AI 生成コンテンツは誤りを含む可能性があります。">
            <a:extLst>
              <a:ext uri="{FF2B5EF4-FFF2-40B4-BE49-F238E27FC236}">
                <a16:creationId xmlns:a16="http://schemas.microsoft.com/office/drawing/2014/main" id="{56CA9F08-7B7B-FB95-2238-5C583E229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grpSp>
        <p:nvGrpSpPr>
          <p:cNvPr id="3" name="グループ化 2">
            <a:extLst>
              <a:ext uri="{FF2B5EF4-FFF2-40B4-BE49-F238E27FC236}">
                <a16:creationId xmlns:a16="http://schemas.microsoft.com/office/drawing/2014/main" id="{D60DAF49-9070-D924-FB51-5518D4DDF553}"/>
              </a:ext>
            </a:extLst>
          </p:cNvPr>
          <p:cNvGrpSpPr/>
          <p:nvPr/>
        </p:nvGrpSpPr>
        <p:grpSpPr>
          <a:xfrm>
            <a:off x="2582564" y="1322279"/>
            <a:ext cx="6796216" cy="5278793"/>
            <a:chOff x="3498574" y="1904166"/>
            <a:chExt cx="5457047" cy="4305447"/>
          </a:xfrm>
          <a:effectLst>
            <a:outerShdw blurRad="50800" dist="38100" dir="2700000" algn="tl" rotWithShape="0">
              <a:prstClr val="black">
                <a:alpha val="40000"/>
              </a:prstClr>
            </a:outerShdw>
          </a:effectLst>
        </p:grpSpPr>
        <p:pic>
          <p:nvPicPr>
            <p:cNvPr id="6" name="図 5">
              <a:extLst>
                <a:ext uri="{FF2B5EF4-FFF2-40B4-BE49-F238E27FC236}">
                  <a16:creationId xmlns:a16="http://schemas.microsoft.com/office/drawing/2014/main" id="{50345274-C911-16A3-CB80-1B0991F4CFB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98574" y="1904166"/>
              <a:ext cx="2717317" cy="4305447"/>
            </a:xfrm>
            <a:prstGeom prst="rect">
              <a:avLst/>
            </a:prstGeom>
          </p:spPr>
        </p:pic>
        <p:pic>
          <p:nvPicPr>
            <p:cNvPr id="9" name="図 8">
              <a:extLst>
                <a:ext uri="{FF2B5EF4-FFF2-40B4-BE49-F238E27FC236}">
                  <a16:creationId xmlns:a16="http://schemas.microsoft.com/office/drawing/2014/main" id="{233ED0FE-BC34-4CCC-D68B-79DEF9DBD4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26493" y="1904166"/>
              <a:ext cx="2729128" cy="4305447"/>
            </a:xfrm>
            <a:prstGeom prst="rect">
              <a:avLst/>
            </a:prstGeom>
          </p:spPr>
        </p:pic>
      </p:grpSp>
      <p:pic>
        <p:nvPicPr>
          <p:cNvPr id="5" name="P15.mp3">
            <a:hlinkClick r:id="" action="ppaction://media"/>
            <a:extLst>
              <a:ext uri="{FF2B5EF4-FFF2-40B4-BE49-F238E27FC236}">
                <a16:creationId xmlns:a16="http://schemas.microsoft.com/office/drawing/2014/main" id="{16D2CFF7-9412-00E6-D5FB-E00F64FC5E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5926666"/>
            <a:ext cx="674405" cy="674405"/>
          </a:xfrm>
          <a:prstGeom prst="rect">
            <a:avLst/>
          </a:prstGeom>
        </p:spPr>
      </p:pic>
    </p:spTree>
    <p:extLst>
      <p:ext uri="{BB962C8B-B14F-4D97-AF65-F5344CB8AC3E}">
        <p14:creationId xmlns:p14="http://schemas.microsoft.com/office/powerpoint/2010/main" val="202141501"/>
      </p:ext>
    </p:extLst>
  </p:cSld>
  <p:clrMapOvr>
    <a:masterClrMapping/>
  </p:clrMapOvr>
  <mc:AlternateContent xmlns:mc="http://schemas.openxmlformats.org/markup-compatibility/2006" xmlns:p14="http://schemas.microsoft.com/office/powerpoint/2010/main">
    <mc:Choice Requires="p14">
      <p:transition spd="slow" p14:dur="2000" advClick="0" advTm="131000"/>
    </mc:Choice>
    <mc:Fallback xmlns="">
      <p:transition spd="slow" advClick="0" advTm="1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600" fill="hold"/>
                                        <p:tgtEl>
                                          <p:spTgt spid="5"/>
                                        </p:tgtEl>
                                      </p:cBhvr>
                                    </p:cmd>
                                  </p:childTnLst>
                                </p:cTn>
                              </p:par>
                              <p:par>
                                <p:cTn id="7" presetID="32" presetClass="emph" presetSubtype="0" fill="hold" nodeType="withEffect">
                                  <p:stCondLst>
                                    <p:cond delay="500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288FD-47B0-8857-2914-CC013281A30D}"/>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4829BFF8-1D45-7B11-FB03-C22EAA52CBF6}"/>
              </a:ext>
            </a:extLst>
          </p:cNvPr>
          <p:cNvSpPr>
            <a:spLocks noGrp="1"/>
          </p:cNvSpPr>
          <p:nvPr>
            <p:ph type="ctrTitle"/>
          </p:nvPr>
        </p:nvSpPr>
        <p:spPr>
          <a:xfrm>
            <a:off x="1699423" y="1663289"/>
            <a:ext cx="8758518" cy="744071"/>
          </a:xfrm>
        </p:spPr>
        <p:txBody>
          <a:bodyPr rtlCol="0">
            <a:normAutofit/>
          </a:bodyPr>
          <a:lstStyle>
            <a:defPPr>
              <a:defRPr lang="ja-JP"/>
            </a:defPPr>
          </a:lstStyle>
          <a:p>
            <a:r>
              <a:rPr lang="ja-JP" altLang="en-US" sz="2800" b="1">
                <a:latin typeface="+mn-ea"/>
                <a:ea typeface="+mn-ea"/>
              </a:rPr>
              <a:t>ＲＩＪＹＥＭ（ライジェム）とは？</a:t>
            </a:r>
            <a:r>
              <a:rPr lang="ja-JP" altLang="ja-JP" sz="2800" b="1">
                <a:latin typeface="+mn-ea"/>
                <a:ea typeface="+mn-ea"/>
              </a:rPr>
              <a:t> </a:t>
            </a:r>
            <a:endParaRPr lang="ja-JP" altLang="en-US" sz="2800" b="1">
              <a:latin typeface="+mn-ea"/>
              <a:ea typeface="+mn-ea"/>
            </a:endParaRPr>
          </a:p>
        </p:txBody>
      </p:sp>
      <p:pic>
        <p:nvPicPr>
          <p:cNvPr id="18" name="図 17" descr="ロゴ&#10;&#10;AI 生成コンテンツは誤りを含む可能性があります。">
            <a:extLst>
              <a:ext uri="{FF2B5EF4-FFF2-40B4-BE49-F238E27FC236}">
                <a16:creationId xmlns:a16="http://schemas.microsoft.com/office/drawing/2014/main" id="{1FBEB7FE-F394-83FC-2D97-E1DAADE74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8" name="正方形/長方形 7">
            <a:extLst>
              <a:ext uri="{FF2B5EF4-FFF2-40B4-BE49-F238E27FC236}">
                <a16:creationId xmlns:a16="http://schemas.microsoft.com/office/drawing/2014/main" id="{E8742DC5-EEDC-0CFF-09B0-CE92A748FC82}"/>
              </a:ext>
            </a:extLst>
          </p:cNvPr>
          <p:cNvSpPr/>
          <p:nvPr/>
        </p:nvSpPr>
        <p:spPr>
          <a:xfrm>
            <a:off x="787385" y="2738943"/>
            <a:ext cx="10617230" cy="2455768"/>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fontAlgn="base"/>
            <a:r>
              <a:rPr lang="en-US" altLang="ja-JP" sz="3000" dirty="0">
                <a:solidFill>
                  <a:srgbClr val="000000"/>
                </a:solidFill>
                <a:latin typeface="+mn-ea"/>
              </a:rPr>
              <a:t>RIJYEM</a:t>
            </a:r>
            <a:r>
              <a:rPr lang="ja-JP" altLang="en-US" sz="3000">
                <a:solidFill>
                  <a:srgbClr val="000000"/>
                </a:solidFill>
                <a:latin typeface="+mn-ea"/>
              </a:rPr>
              <a:t>とは一般社団法人国際ロータリー</a:t>
            </a:r>
            <a:r>
              <a:rPr lang="en-US" altLang="ja-JP" sz="3000" dirty="0">
                <a:solidFill>
                  <a:srgbClr val="000000"/>
                </a:solidFill>
                <a:latin typeface="+mn-ea"/>
              </a:rPr>
              <a:t>(RI)</a:t>
            </a:r>
            <a:r>
              <a:rPr lang="ja-JP" altLang="en-US" sz="3000">
                <a:solidFill>
                  <a:srgbClr val="000000"/>
                </a:solidFill>
                <a:latin typeface="+mn-ea"/>
              </a:rPr>
              <a:t>日本青少年交換多地区合同機構</a:t>
            </a:r>
            <a:r>
              <a:rPr lang="en-US" altLang="ja-JP" sz="3000" dirty="0">
                <a:solidFill>
                  <a:srgbClr val="000000"/>
                </a:solidFill>
                <a:latin typeface="+mn-ea"/>
              </a:rPr>
              <a:t>( RI Japan Youth Exchange Multi District organization) </a:t>
            </a:r>
            <a:r>
              <a:rPr lang="ja-JP" altLang="en-US" sz="3000">
                <a:solidFill>
                  <a:srgbClr val="000000"/>
                </a:solidFill>
                <a:latin typeface="+mn-ea"/>
              </a:rPr>
              <a:t>の頭文字を集めて、</a:t>
            </a:r>
            <a:r>
              <a:rPr lang="en-US" altLang="ja-JP" sz="3000" dirty="0">
                <a:solidFill>
                  <a:srgbClr val="000000"/>
                </a:solidFill>
                <a:latin typeface="+mn-ea"/>
              </a:rPr>
              <a:t>RIJYEM(</a:t>
            </a:r>
            <a:r>
              <a:rPr lang="ja-JP" altLang="en-US" sz="3000">
                <a:solidFill>
                  <a:srgbClr val="000000"/>
                </a:solidFill>
                <a:latin typeface="+mn-ea"/>
              </a:rPr>
              <a:t>ライジェム</a:t>
            </a:r>
            <a:r>
              <a:rPr lang="en-US" altLang="ja-JP" sz="3000" dirty="0">
                <a:solidFill>
                  <a:srgbClr val="000000"/>
                </a:solidFill>
                <a:latin typeface="+mn-ea"/>
              </a:rPr>
              <a:t>)</a:t>
            </a:r>
            <a:r>
              <a:rPr lang="ja-JP" altLang="en-US" sz="3000">
                <a:solidFill>
                  <a:srgbClr val="000000"/>
                </a:solidFill>
                <a:latin typeface="+mn-ea"/>
              </a:rPr>
              <a:t>と称します。</a:t>
            </a:r>
          </a:p>
        </p:txBody>
      </p:sp>
      <p:sp>
        <p:nvSpPr>
          <p:cNvPr id="2" name="タイトル 8">
            <a:extLst>
              <a:ext uri="{FF2B5EF4-FFF2-40B4-BE49-F238E27FC236}">
                <a16:creationId xmlns:a16="http://schemas.microsoft.com/office/drawing/2014/main" id="{37F47A73-258F-9A58-1B2C-BE709C4F5B84}"/>
              </a:ext>
            </a:extLst>
          </p:cNvPr>
          <p:cNvSpPr txBox="1">
            <a:spLocks/>
          </p:cNvSpPr>
          <p:nvPr/>
        </p:nvSpPr>
        <p:spPr>
          <a:xfrm>
            <a:off x="1716737" y="417568"/>
            <a:ext cx="8758518" cy="744071"/>
          </a:xfrm>
          <a:prstGeom prst="rect">
            <a:avLst/>
          </a:prstGeom>
        </p:spPr>
        <p:txBody>
          <a:bodyPr vert="horz" lIns="91440" tIns="45720" rIns="91440" bIns="45720" rtlCol="0" anchor="b">
            <a:normAutofit/>
          </a:bodyPr>
          <a:lstStyle>
            <a:defPPr>
              <a:defRPr lang="ja-JP"/>
            </a:defPPr>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000" b="1">
                <a:latin typeface="Yu Gothic" panose="020B0400000000000000" pitchFamily="34" charset="-128"/>
                <a:ea typeface="Yu Gothic" panose="020B0400000000000000" pitchFamily="34" charset="-128"/>
              </a:rPr>
              <a:t>ＲＩＪＹＥＭ（ライジェム）</a:t>
            </a:r>
          </a:p>
        </p:txBody>
      </p:sp>
      <p:cxnSp>
        <p:nvCxnSpPr>
          <p:cNvPr id="3" name="直線コネクタ 2">
            <a:extLst>
              <a:ext uri="{FF2B5EF4-FFF2-40B4-BE49-F238E27FC236}">
                <a16:creationId xmlns:a16="http://schemas.microsoft.com/office/drawing/2014/main" id="{FEBA34F2-0110-60A6-939E-2BB8E12C34CD}"/>
              </a:ext>
            </a:extLst>
          </p:cNvPr>
          <p:cNvCxnSpPr>
            <a:cxnSpLocks/>
          </p:cNvCxnSpPr>
          <p:nvPr/>
        </p:nvCxnSpPr>
        <p:spPr>
          <a:xfrm>
            <a:off x="3532909" y="1122721"/>
            <a:ext cx="5091546" cy="0"/>
          </a:xfrm>
          <a:prstGeom prst="line">
            <a:avLst/>
          </a:prstGeom>
        </p:spPr>
        <p:style>
          <a:lnRef idx="2">
            <a:schemeClr val="accent3"/>
          </a:lnRef>
          <a:fillRef idx="0">
            <a:schemeClr val="accent3"/>
          </a:fillRef>
          <a:effectRef idx="1">
            <a:schemeClr val="accent3"/>
          </a:effectRef>
          <a:fontRef idx="minor">
            <a:schemeClr val="tx1"/>
          </a:fontRef>
        </p:style>
      </p:cxnSp>
      <p:pic>
        <p:nvPicPr>
          <p:cNvPr id="7" name="P16.mp3">
            <a:hlinkClick r:id="" action="ppaction://media"/>
            <a:extLst>
              <a:ext uri="{FF2B5EF4-FFF2-40B4-BE49-F238E27FC236}">
                <a16:creationId xmlns:a16="http://schemas.microsoft.com/office/drawing/2014/main" id="{9EAAC668-FA1D-BBC5-C020-B7D9CE04AE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090" y="5656698"/>
            <a:ext cx="812800" cy="812800"/>
          </a:xfrm>
          <a:prstGeom prst="rect">
            <a:avLst/>
          </a:prstGeom>
        </p:spPr>
      </p:pic>
    </p:spTree>
    <p:extLst>
      <p:ext uri="{BB962C8B-B14F-4D97-AF65-F5344CB8AC3E}">
        <p14:creationId xmlns:p14="http://schemas.microsoft.com/office/powerpoint/2010/main" val="2909756407"/>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20"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7" presetClass="entr" presetSubtype="10" fill="hold" grpId="1" nodeType="withEffect">
                                  <p:stCondLst>
                                    <p:cond delay="9000"/>
                                  </p:stCondLst>
                                  <p:childTnLst>
                                    <p:set>
                                      <p:cBhvr>
                                        <p:cTn id="12" dur="1" fill="hold">
                                          <p:stCondLst>
                                            <p:cond delay="0"/>
                                          </p:stCondLst>
                                        </p:cTn>
                                        <p:tgtEl>
                                          <p:spTgt spid="8">
                                            <p:bg/>
                                          </p:spTgt>
                                        </p:tgtEl>
                                        <p:attrNameLst>
                                          <p:attrName>style.visibility</p:attrName>
                                        </p:attrNameLst>
                                      </p:cBhvr>
                                      <p:to>
                                        <p:strVal val="visible"/>
                                      </p:to>
                                    </p:set>
                                    <p:anim calcmode="lin" valueType="num">
                                      <p:cBhvr>
                                        <p:cTn id="13" dur="1000" fill="hold"/>
                                        <p:tgtEl>
                                          <p:spTgt spid="8">
                                            <p:bg/>
                                          </p:spTgt>
                                        </p:tgtEl>
                                        <p:attrNameLst>
                                          <p:attrName>ppt_w</p:attrName>
                                        </p:attrNameLst>
                                      </p:cBhvr>
                                      <p:tavLst>
                                        <p:tav tm="0">
                                          <p:val>
                                            <p:fltVal val="0"/>
                                          </p:val>
                                        </p:tav>
                                        <p:tav tm="100000">
                                          <p:val>
                                            <p:strVal val="#ppt_w"/>
                                          </p:val>
                                        </p:tav>
                                      </p:tavLst>
                                    </p:anim>
                                    <p:anim calcmode="lin" valueType="num">
                                      <p:cBhvr>
                                        <p:cTn id="14" dur="1000" fill="hold"/>
                                        <p:tgtEl>
                                          <p:spTgt spid="8">
                                            <p:bg/>
                                          </p:spTgt>
                                        </p:tgtEl>
                                        <p:attrNameLst>
                                          <p:attrName>ppt_h</p:attrName>
                                        </p:attrNameLst>
                                      </p:cBhvr>
                                      <p:tavLst>
                                        <p:tav tm="0">
                                          <p:val>
                                            <p:strVal val="#ppt_h"/>
                                          </p:val>
                                        </p:tav>
                                        <p:tav tm="100000">
                                          <p:val>
                                            <p:strVal val="#ppt_h"/>
                                          </p:val>
                                        </p:tav>
                                      </p:tavLst>
                                    </p:anim>
                                  </p:childTnLst>
                                </p:cTn>
                              </p:par>
                              <p:par>
                                <p:cTn id="15" presetID="17" presetClass="entr" presetSubtype="10" fill="hold" grpId="1" nodeType="withEffect">
                                  <p:stCondLst>
                                    <p:cond delay="900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8" grpId="0" build="allAtOnce" animBg="1"/>
      <p:bldP spid="8" grpI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B9AC1-4CDA-49D4-6997-C7035174C447}"/>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73763D08-1E15-7276-AF16-702295936084}"/>
              </a:ext>
            </a:extLst>
          </p:cNvPr>
          <p:cNvSpPr>
            <a:spLocks noGrp="1"/>
          </p:cNvSpPr>
          <p:nvPr>
            <p:ph type="ctrTitle"/>
          </p:nvPr>
        </p:nvSpPr>
        <p:spPr>
          <a:xfrm>
            <a:off x="1699423" y="1266151"/>
            <a:ext cx="8758518" cy="744071"/>
          </a:xfrm>
        </p:spPr>
        <p:txBody>
          <a:bodyPr rtlCol="0">
            <a:normAutofit/>
          </a:bodyPr>
          <a:lstStyle>
            <a:defPPr>
              <a:defRPr lang="ja-JP"/>
            </a:defPPr>
          </a:lstStyle>
          <a:p>
            <a:r>
              <a:rPr lang="ja-JP" altLang="en-US" sz="2800" b="1">
                <a:latin typeface="+mn-ea"/>
                <a:ea typeface="+mn-ea"/>
              </a:rPr>
              <a:t>何のための組織？</a:t>
            </a:r>
          </a:p>
        </p:txBody>
      </p:sp>
      <p:pic>
        <p:nvPicPr>
          <p:cNvPr id="18" name="図 17" descr="ロゴ&#10;&#10;AI 生成コンテンツは誤りを含む可能性があります。">
            <a:extLst>
              <a:ext uri="{FF2B5EF4-FFF2-40B4-BE49-F238E27FC236}">
                <a16:creationId xmlns:a16="http://schemas.microsoft.com/office/drawing/2014/main" id="{DEAE9FC2-A0CA-7430-39F6-157F1B5A8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8" name="正方形/長方形 7">
            <a:extLst>
              <a:ext uri="{FF2B5EF4-FFF2-40B4-BE49-F238E27FC236}">
                <a16:creationId xmlns:a16="http://schemas.microsoft.com/office/drawing/2014/main" id="{3A580E6C-0C75-8BFA-F99B-9D0121E60A82}"/>
              </a:ext>
            </a:extLst>
          </p:cNvPr>
          <p:cNvSpPr/>
          <p:nvPr/>
        </p:nvSpPr>
        <p:spPr>
          <a:xfrm>
            <a:off x="787381" y="2162538"/>
            <a:ext cx="10617230" cy="4049289"/>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fontAlgn="base"/>
            <a:r>
              <a:rPr lang="ja-JP" altLang="en-US" sz="3000">
                <a:solidFill>
                  <a:srgbClr val="000000"/>
                </a:solidFill>
                <a:latin typeface="+mn-ea"/>
              </a:rPr>
              <a:t>元々はロータリーの青少年交換プログラムを支援する組織として設置された</a:t>
            </a:r>
            <a:r>
              <a:rPr lang="en-US" altLang="ja-JP" sz="3000" dirty="0">
                <a:solidFill>
                  <a:srgbClr val="000000"/>
                </a:solidFill>
                <a:latin typeface="+mn-ea"/>
              </a:rPr>
              <a:t>JYEC(</a:t>
            </a:r>
            <a:r>
              <a:rPr lang="ja-JP" altLang="en-US" sz="3000">
                <a:solidFill>
                  <a:srgbClr val="000000"/>
                </a:solidFill>
                <a:latin typeface="+mn-ea"/>
              </a:rPr>
              <a:t>日本青少年交換委員会</a:t>
            </a:r>
            <a:r>
              <a:rPr lang="en-US" altLang="ja-JP" sz="3000" dirty="0">
                <a:solidFill>
                  <a:srgbClr val="000000"/>
                </a:solidFill>
                <a:latin typeface="+mn-ea"/>
              </a:rPr>
              <a:t>)</a:t>
            </a:r>
            <a:r>
              <a:rPr lang="ja-JP" altLang="en-US" sz="3000">
                <a:solidFill>
                  <a:srgbClr val="000000"/>
                </a:solidFill>
                <a:latin typeface="+mn-ea"/>
              </a:rPr>
              <a:t>というものが、</a:t>
            </a:r>
            <a:r>
              <a:rPr lang="en-US" altLang="ja-JP" sz="3000" dirty="0">
                <a:solidFill>
                  <a:srgbClr val="000000"/>
                </a:solidFill>
                <a:latin typeface="+mn-ea"/>
              </a:rPr>
              <a:t>2005</a:t>
            </a:r>
            <a:r>
              <a:rPr lang="ja-JP" altLang="en-US" sz="3000">
                <a:solidFill>
                  <a:srgbClr val="000000"/>
                </a:solidFill>
                <a:latin typeface="+mn-ea"/>
              </a:rPr>
              <a:t>年</a:t>
            </a:r>
            <a:r>
              <a:rPr lang="en-US" altLang="ja-JP" sz="3000" dirty="0">
                <a:solidFill>
                  <a:srgbClr val="000000"/>
                </a:solidFill>
                <a:latin typeface="+mn-ea"/>
              </a:rPr>
              <a:t>RI</a:t>
            </a:r>
            <a:r>
              <a:rPr lang="ja-JP" altLang="en-US" sz="3000">
                <a:solidFill>
                  <a:srgbClr val="000000"/>
                </a:solidFill>
                <a:latin typeface="+mn-ea"/>
              </a:rPr>
              <a:t>より青少年交換プログラムに参加する地区は法人化、賠償責任保険加入、危機管理委員会設置の</a:t>
            </a:r>
            <a:r>
              <a:rPr lang="en-US" altLang="ja-JP" sz="3000" dirty="0">
                <a:solidFill>
                  <a:srgbClr val="000000"/>
                </a:solidFill>
                <a:latin typeface="+mn-ea"/>
              </a:rPr>
              <a:t>3</a:t>
            </a:r>
            <a:r>
              <a:rPr lang="ja-JP" altLang="en-US" sz="3000">
                <a:solidFill>
                  <a:srgbClr val="000000"/>
                </a:solidFill>
                <a:latin typeface="+mn-ea"/>
              </a:rPr>
              <a:t>条件を満たさなければならないと通達がありました。そして日本のロータリーは</a:t>
            </a:r>
            <a:r>
              <a:rPr lang="en-US" altLang="ja-JP" sz="3000" dirty="0">
                <a:solidFill>
                  <a:srgbClr val="000000"/>
                </a:solidFill>
                <a:latin typeface="+mn-ea"/>
              </a:rPr>
              <a:t>34</a:t>
            </a:r>
            <a:r>
              <a:rPr lang="ja-JP" altLang="en-US" sz="3000">
                <a:solidFill>
                  <a:srgbClr val="000000"/>
                </a:solidFill>
                <a:latin typeface="+mn-ea"/>
              </a:rPr>
              <a:t>地区ガバナーの賛同と地区内クラブの了承を得て、多地区合同組織体として法人化することとなりました。そして現在の</a:t>
            </a:r>
            <a:r>
              <a:rPr lang="en-US" altLang="ja-JP" sz="3000" dirty="0">
                <a:solidFill>
                  <a:srgbClr val="000000"/>
                </a:solidFill>
                <a:latin typeface="+mn-ea"/>
              </a:rPr>
              <a:t>RIJYEM</a:t>
            </a:r>
            <a:r>
              <a:rPr lang="ja-JP" altLang="en-US" sz="3000">
                <a:solidFill>
                  <a:srgbClr val="000000"/>
                </a:solidFill>
                <a:latin typeface="+mn-ea"/>
              </a:rPr>
              <a:t>に至っています。</a:t>
            </a:r>
            <a:endParaRPr lang="en-US" altLang="ja-JP" sz="3000" dirty="0">
              <a:solidFill>
                <a:srgbClr val="000000"/>
              </a:solidFill>
              <a:latin typeface="+mn-ea"/>
            </a:endParaRPr>
          </a:p>
        </p:txBody>
      </p:sp>
      <p:sp>
        <p:nvSpPr>
          <p:cNvPr id="2" name="タイトル 8">
            <a:extLst>
              <a:ext uri="{FF2B5EF4-FFF2-40B4-BE49-F238E27FC236}">
                <a16:creationId xmlns:a16="http://schemas.microsoft.com/office/drawing/2014/main" id="{E9CF22BA-0C4C-C0A5-0EA1-82CAA0207229}"/>
              </a:ext>
            </a:extLst>
          </p:cNvPr>
          <p:cNvSpPr txBox="1">
            <a:spLocks/>
          </p:cNvSpPr>
          <p:nvPr/>
        </p:nvSpPr>
        <p:spPr>
          <a:xfrm>
            <a:off x="1716737" y="417568"/>
            <a:ext cx="8758518" cy="744071"/>
          </a:xfrm>
          <a:prstGeom prst="rect">
            <a:avLst/>
          </a:prstGeom>
        </p:spPr>
        <p:txBody>
          <a:bodyPr vert="horz" lIns="91440" tIns="45720" rIns="91440" bIns="45720" rtlCol="0" anchor="b">
            <a:normAutofit/>
          </a:bodyPr>
          <a:lstStyle>
            <a:defPPr>
              <a:defRPr lang="ja-JP"/>
            </a:defPPr>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000" b="1">
                <a:latin typeface="Yu Gothic" panose="020B0400000000000000" pitchFamily="34" charset="-128"/>
                <a:ea typeface="Yu Gothic" panose="020B0400000000000000" pitchFamily="34" charset="-128"/>
              </a:rPr>
              <a:t>ＲＩＪＹＥＭ（ライジェム）</a:t>
            </a:r>
          </a:p>
        </p:txBody>
      </p:sp>
      <p:cxnSp>
        <p:nvCxnSpPr>
          <p:cNvPr id="3" name="直線コネクタ 2">
            <a:extLst>
              <a:ext uri="{FF2B5EF4-FFF2-40B4-BE49-F238E27FC236}">
                <a16:creationId xmlns:a16="http://schemas.microsoft.com/office/drawing/2014/main" id="{E5680152-6F49-AFD5-019D-AA3E3CAC35C3}"/>
              </a:ext>
            </a:extLst>
          </p:cNvPr>
          <p:cNvCxnSpPr>
            <a:cxnSpLocks/>
          </p:cNvCxnSpPr>
          <p:nvPr/>
        </p:nvCxnSpPr>
        <p:spPr>
          <a:xfrm>
            <a:off x="3532909" y="1122721"/>
            <a:ext cx="5091546" cy="0"/>
          </a:xfrm>
          <a:prstGeom prst="line">
            <a:avLst/>
          </a:prstGeom>
        </p:spPr>
        <p:style>
          <a:lnRef idx="2">
            <a:schemeClr val="accent3"/>
          </a:lnRef>
          <a:fillRef idx="0">
            <a:schemeClr val="accent3"/>
          </a:fillRef>
          <a:effectRef idx="1">
            <a:schemeClr val="accent3"/>
          </a:effectRef>
          <a:fontRef idx="minor">
            <a:schemeClr val="tx1"/>
          </a:fontRef>
        </p:style>
      </p:cxnSp>
      <p:pic>
        <p:nvPicPr>
          <p:cNvPr id="5" name="P17.mp3">
            <a:hlinkClick r:id="" action="ppaction://media"/>
            <a:extLst>
              <a:ext uri="{FF2B5EF4-FFF2-40B4-BE49-F238E27FC236}">
                <a16:creationId xmlns:a16="http://schemas.microsoft.com/office/drawing/2014/main" id="{86F0650A-6B6E-0263-D4CF-A475541ED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8211" y="-19654"/>
            <a:ext cx="812800" cy="812800"/>
          </a:xfrm>
          <a:prstGeom prst="rect">
            <a:avLst/>
          </a:prstGeom>
        </p:spPr>
      </p:pic>
    </p:spTree>
    <p:extLst>
      <p:ext uri="{BB962C8B-B14F-4D97-AF65-F5344CB8AC3E}">
        <p14:creationId xmlns:p14="http://schemas.microsoft.com/office/powerpoint/2010/main" val="3494699476"/>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92" fill="hold"/>
                                        <p:tgtEl>
                                          <p:spTgt spid="5"/>
                                        </p:tgtEl>
                                      </p:cBhvr>
                                    </p:cmd>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7" presetClass="entr" presetSubtype="10" fill="hold" grpId="0" nodeType="withEffect">
                                  <p:stCondLst>
                                    <p:cond delay="5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6CDD-5E8C-B970-A1BF-08931A3AB2A5}"/>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7DD1FDFE-FA84-FBC0-2CA5-A6D448D606B4}"/>
              </a:ext>
            </a:extLst>
          </p:cNvPr>
          <p:cNvSpPr>
            <a:spLocks noGrp="1"/>
          </p:cNvSpPr>
          <p:nvPr>
            <p:ph type="ctrTitle"/>
          </p:nvPr>
        </p:nvSpPr>
        <p:spPr>
          <a:xfrm>
            <a:off x="1699423" y="1663289"/>
            <a:ext cx="8758518" cy="744071"/>
          </a:xfrm>
        </p:spPr>
        <p:txBody>
          <a:bodyPr rtlCol="0">
            <a:normAutofit/>
          </a:bodyPr>
          <a:lstStyle>
            <a:defPPr>
              <a:defRPr lang="ja-JP"/>
            </a:defPPr>
          </a:lstStyle>
          <a:p>
            <a:r>
              <a:rPr lang="ja-JP" altLang="en-US" sz="2800" b="1">
                <a:latin typeface="+mn-ea"/>
                <a:ea typeface="+mn-ea"/>
              </a:rPr>
              <a:t>目的は？</a:t>
            </a:r>
          </a:p>
        </p:txBody>
      </p:sp>
      <p:pic>
        <p:nvPicPr>
          <p:cNvPr id="18" name="図 17" descr="ロゴ&#10;&#10;AI 生成コンテンツは誤りを含む可能性があります。">
            <a:extLst>
              <a:ext uri="{FF2B5EF4-FFF2-40B4-BE49-F238E27FC236}">
                <a16:creationId xmlns:a16="http://schemas.microsoft.com/office/drawing/2014/main" id="{95E5F5E8-ECD7-B591-775B-CD7C91B08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8" name="正方形/長方形 7">
            <a:extLst>
              <a:ext uri="{FF2B5EF4-FFF2-40B4-BE49-F238E27FC236}">
                <a16:creationId xmlns:a16="http://schemas.microsoft.com/office/drawing/2014/main" id="{E1DF1C78-5360-2287-17D6-FDD77E41E63E}"/>
              </a:ext>
            </a:extLst>
          </p:cNvPr>
          <p:cNvSpPr/>
          <p:nvPr/>
        </p:nvSpPr>
        <p:spPr>
          <a:xfrm>
            <a:off x="787385" y="2775447"/>
            <a:ext cx="10617230" cy="2168090"/>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fontAlgn="base"/>
            <a:r>
              <a:rPr lang="ja-JP" altLang="en-US" sz="3000">
                <a:solidFill>
                  <a:srgbClr val="000000"/>
                </a:solidFill>
                <a:latin typeface="+mn-ea"/>
              </a:rPr>
              <a:t>この法人は、ロータリーの奉仕の理念に基づき、青少年奉仕とロータリー青少年交換プログラムを通じて、国際理解及び国際交流の向上と平和に貢献することを目的とする。</a:t>
            </a:r>
          </a:p>
          <a:p>
            <a:pPr fontAlgn="base"/>
            <a:endParaRPr lang="ja-JP" altLang="en-US" sz="3000">
              <a:solidFill>
                <a:srgbClr val="000000"/>
              </a:solidFill>
              <a:latin typeface="+mn-ea"/>
            </a:endParaRPr>
          </a:p>
        </p:txBody>
      </p:sp>
      <p:sp>
        <p:nvSpPr>
          <p:cNvPr id="2" name="タイトル 8">
            <a:extLst>
              <a:ext uri="{FF2B5EF4-FFF2-40B4-BE49-F238E27FC236}">
                <a16:creationId xmlns:a16="http://schemas.microsoft.com/office/drawing/2014/main" id="{CA13BB52-7400-4555-C8D2-E3AAB4D408BC}"/>
              </a:ext>
            </a:extLst>
          </p:cNvPr>
          <p:cNvSpPr txBox="1">
            <a:spLocks/>
          </p:cNvSpPr>
          <p:nvPr/>
        </p:nvSpPr>
        <p:spPr>
          <a:xfrm>
            <a:off x="1716737" y="417568"/>
            <a:ext cx="8758518" cy="744071"/>
          </a:xfrm>
          <a:prstGeom prst="rect">
            <a:avLst/>
          </a:prstGeom>
        </p:spPr>
        <p:txBody>
          <a:bodyPr vert="horz" lIns="91440" tIns="45720" rIns="91440" bIns="45720" rtlCol="0" anchor="b">
            <a:normAutofit/>
          </a:bodyPr>
          <a:lstStyle>
            <a:defPPr>
              <a:defRPr lang="ja-JP"/>
            </a:defPPr>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000" b="1">
                <a:latin typeface="Yu Gothic" panose="020B0400000000000000" pitchFamily="34" charset="-128"/>
                <a:ea typeface="Yu Gothic" panose="020B0400000000000000" pitchFamily="34" charset="-128"/>
              </a:rPr>
              <a:t>ＲＩＪＹＥＭ（ライジェム）</a:t>
            </a:r>
          </a:p>
        </p:txBody>
      </p:sp>
      <p:cxnSp>
        <p:nvCxnSpPr>
          <p:cNvPr id="3" name="直線コネクタ 2">
            <a:extLst>
              <a:ext uri="{FF2B5EF4-FFF2-40B4-BE49-F238E27FC236}">
                <a16:creationId xmlns:a16="http://schemas.microsoft.com/office/drawing/2014/main" id="{E97FF4B8-DB9E-E19E-C57E-3A4D1F29FD7A}"/>
              </a:ext>
            </a:extLst>
          </p:cNvPr>
          <p:cNvCxnSpPr>
            <a:cxnSpLocks/>
          </p:cNvCxnSpPr>
          <p:nvPr/>
        </p:nvCxnSpPr>
        <p:spPr>
          <a:xfrm>
            <a:off x="3532909" y="1122721"/>
            <a:ext cx="5091546" cy="0"/>
          </a:xfrm>
          <a:prstGeom prst="line">
            <a:avLst/>
          </a:prstGeom>
        </p:spPr>
        <p:style>
          <a:lnRef idx="2">
            <a:schemeClr val="accent3"/>
          </a:lnRef>
          <a:fillRef idx="0">
            <a:schemeClr val="accent3"/>
          </a:fillRef>
          <a:effectRef idx="1">
            <a:schemeClr val="accent3"/>
          </a:effectRef>
          <a:fontRef idx="minor">
            <a:schemeClr val="tx1"/>
          </a:fontRef>
        </p:style>
      </p:cxnSp>
      <p:pic>
        <p:nvPicPr>
          <p:cNvPr id="5" name="P18.mp3">
            <a:hlinkClick r:id="" action="ppaction://media"/>
            <a:extLst>
              <a:ext uri="{FF2B5EF4-FFF2-40B4-BE49-F238E27FC236}">
                <a16:creationId xmlns:a16="http://schemas.microsoft.com/office/drawing/2014/main" id="{58A1C4B1-20AC-42B2-6350-E08381E58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240" y="5744545"/>
            <a:ext cx="812800" cy="812800"/>
          </a:xfrm>
          <a:prstGeom prst="rect">
            <a:avLst/>
          </a:prstGeom>
        </p:spPr>
      </p:pic>
    </p:spTree>
    <p:extLst>
      <p:ext uri="{BB962C8B-B14F-4D97-AF65-F5344CB8AC3E}">
        <p14:creationId xmlns:p14="http://schemas.microsoft.com/office/powerpoint/2010/main" val="3884631931"/>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08"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7" presetClass="entr" presetSubtype="10" fill="hold" grpId="1" nodeType="withEffect">
                                  <p:stCondLst>
                                    <p:cond delay="5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22DC-0B7C-D61B-6C7B-4BF52C99EE07}"/>
            </a:ext>
          </a:extLst>
        </p:cNvPr>
        <p:cNvGrpSpPr/>
        <p:nvPr/>
      </p:nvGrpSpPr>
      <p:grpSpPr>
        <a:xfrm>
          <a:off x="0" y="0"/>
          <a:ext cx="0" cy="0"/>
          <a:chOff x="0" y="0"/>
          <a:chExt cx="0" cy="0"/>
        </a:xfrm>
      </p:grpSpPr>
      <p:pic>
        <p:nvPicPr>
          <p:cNvPr id="18" name="図 17" descr="ロゴ&#10;&#10;AI 生成コンテンツは誤りを含む可能性があります。">
            <a:extLst>
              <a:ext uri="{FF2B5EF4-FFF2-40B4-BE49-F238E27FC236}">
                <a16:creationId xmlns:a16="http://schemas.microsoft.com/office/drawing/2014/main" id="{FE5FECEA-7D6D-E8B5-692C-AA85AA60F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4572"/>
            <a:ext cx="1893280" cy="1026776"/>
          </a:xfrm>
          <a:prstGeom prst="rect">
            <a:avLst/>
          </a:prstGeom>
        </p:spPr>
      </p:pic>
      <p:sp>
        <p:nvSpPr>
          <p:cNvPr id="12" name="テキスト ボックス 11">
            <a:extLst>
              <a:ext uri="{FF2B5EF4-FFF2-40B4-BE49-F238E27FC236}">
                <a16:creationId xmlns:a16="http://schemas.microsoft.com/office/drawing/2014/main" id="{D7C84A7D-572E-1DE2-6D07-360504DAD67B}"/>
              </a:ext>
            </a:extLst>
          </p:cNvPr>
          <p:cNvSpPr txBox="1"/>
          <p:nvPr/>
        </p:nvSpPr>
        <p:spPr>
          <a:xfrm>
            <a:off x="2623931" y="4778733"/>
            <a:ext cx="184731" cy="369332"/>
          </a:xfrm>
          <a:prstGeom prst="rect">
            <a:avLst/>
          </a:prstGeom>
          <a:noFill/>
        </p:spPr>
        <p:txBody>
          <a:bodyPr wrap="none" rtlCol="0">
            <a:spAutoFit/>
          </a:bodyPr>
          <a:lstStyle/>
          <a:p>
            <a:endParaRPr kumimoji="1" lang="ja-JP" altLang="en-US">
              <a:latin typeface="Hiragino Kaku Gothic Pro W3" panose="020B0300000000000000" pitchFamily="34" charset="-128"/>
              <a:ea typeface="Hiragino Kaku Gothic Pro W3" panose="020B0300000000000000" pitchFamily="34" charset="-128"/>
            </a:endParaRPr>
          </a:p>
        </p:txBody>
      </p:sp>
      <p:pic>
        <p:nvPicPr>
          <p:cNvPr id="2" name="図 1" descr="ダイアグラム が含まれている画像&#10;&#10;自動的に生成された説明">
            <a:extLst>
              <a:ext uri="{FF2B5EF4-FFF2-40B4-BE49-F238E27FC236}">
                <a16:creationId xmlns:a16="http://schemas.microsoft.com/office/drawing/2014/main" id="{D9EBD04F-7A32-ECC5-8050-C2E575E024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36798" y="872204"/>
            <a:ext cx="4062753" cy="5746830"/>
          </a:xfrm>
          <a:prstGeom prst="rect">
            <a:avLst/>
          </a:prstGeom>
        </p:spPr>
      </p:pic>
      <p:sp>
        <p:nvSpPr>
          <p:cNvPr id="3" name="テキスト ボックス 2">
            <a:extLst>
              <a:ext uri="{FF2B5EF4-FFF2-40B4-BE49-F238E27FC236}">
                <a16:creationId xmlns:a16="http://schemas.microsoft.com/office/drawing/2014/main" id="{86C45B6E-BDAA-6E73-FA45-BD63874FA5AF}"/>
              </a:ext>
            </a:extLst>
          </p:cNvPr>
          <p:cNvSpPr txBox="1"/>
          <p:nvPr/>
        </p:nvSpPr>
        <p:spPr>
          <a:xfrm>
            <a:off x="3823583" y="313831"/>
            <a:ext cx="4544834" cy="400110"/>
          </a:xfrm>
          <a:prstGeom prst="rect">
            <a:avLst/>
          </a:prstGeom>
          <a:noFill/>
        </p:spPr>
        <p:txBody>
          <a:bodyPr wrap="none" rtlCol="0">
            <a:spAutoFit/>
          </a:bodyPr>
          <a:lstStyle/>
          <a:p>
            <a:r>
              <a:rPr kumimoji="1" lang="ja-JP" altLang="en-US" sz="2000"/>
              <a:t>青少年奉仕活動中の賠責保険について</a:t>
            </a:r>
          </a:p>
        </p:txBody>
      </p:sp>
      <p:sp>
        <p:nvSpPr>
          <p:cNvPr id="6" name="正方形/長方形 5">
            <a:extLst>
              <a:ext uri="{FF2B5EF4-FFF2-40B4-BE49-F238E27FC236}">
                <a16:creationId xmlns:a16="http://schemas.microsoft.com/office/drawing/2014/main" id="{2994B034-B381-5D4F-A741-A21E97019747}"/>
              </a:ext>
            </a:extLst>
          </p:cNvPr>
          <p:cNvSpPr/>
          <p:nvPr/>
        </p:nvSpPr>
        <p:spPr>
          <a:xfrm>
            <a:off x="5787342" y="900322"/>
            <a:ext cx="6065134" cy="1703981"/>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kumimoji="1" lang="en-US" altLang="ja-JP" sz="2000" dirty="0"/>
          </a:p>
          <a:p>
            <a:endParaRPr lang="en-US" altLang="ja-JP" sz="2000" dirty="0"/>
          </a:p>
          <a:p>
            <a:r>
              <a:rPr kumimoji="1" lang="ja-JP" altLang="en-US" sz="2000" b="1">
                <a:solidFill>
                  <a:srgbClr val="FFFF00"/>
                </a:solidFill>
              </a:rPr>
              <a:t>■保険の対象は？</a:t>
            </a:r>
            <a:endParaRPr kumimoji="1" lang="en-US" altLang="ja-JP" sz="2000" b="1" dirty="0">
              <a:solidFill>
                <a:srgbClr val="FFFF00"/>
              </a:solidFill>
            </a:endParaRPr>
          </a:p>
          <a:p>
            <a:r>
              <a:rPr lang="ja-JP" altLang="en-US" sz="2000">
                <a:solidFill>
                  <a:schemeClr val="bg1"/>
                </a:solidFill>
                <a:latin typeface="+mn-ea"/>
              </a:rPr>
              <a:t>インターアクター</a:t>
            </a:r>
            <a:r>
              <a:rPr lang="ja-JP" altLang="en" sz="2000">
                <a:solidFill>
                  <a:schemeClr val="bg1"/>
                </a:solidFill>
                <a:latin typeface="+mn-ea"/>
              </a:rPr>
              <a:t>、</a:t>
            </a:r>
            <a:r>
              <a:rPr lang="ja-JP" altLang="en-US" sz="2000">
                <a:solidFill>
                  <a:schemeClr val="bg1"/>
                </a:solidFill>
                <a:latin typeface="+mn-ea"/>
              </a:rPr>
              <a:t>ローターアクター</a:t>
            </a:r>
            <a:r>
              <a:rPr lang="ja-JP" altLang="en" sz="2000">
                <a:solidFill>
                  <a:schemeClr val="bg1"/>
                </a:solidFill>
                <a:latin typeface="+mn-ea"/>
              </a:rPr>
              <a:t>、</a:t>
            </a:r>
            <a:r>
              <a:rPr lang="en" altLang="ja-JP" sz="2000" dirty="0">
                <a:solidFill>
                  <a:schemeClr val="bg1"/>
                </a:solidFill>
                <a:latin typeface="+mn-ea"/>
              </a:rPr>
              <a:t>RYLA</a:t>
            </a:r>
            <a:r>
              <a:rPr lang="ja-JP" altLang="en-US" sz="2000">
                <a:solidFill>
                  <a:schemeClr val="bg1"/>
                </a:solidFill>
                <a:latin typeface="+mn-ea"/>
              </a:rPr>
              <a:t>参加者、クラブ青少年奉仕事業参加者、財団奨学生、米山奨学生に対しその活動により生じた賠償事故（１事故１億円、期間中１億円）</a:t>
            </a:r>
          </a:p>
          <a:p>
            <a:endParaRPr kumimoji="1" lang="en-US" altLang="ja-JP" sz="2000" dirty="0"/>
          </a:p>
          <a:p>
            <a:endParaRPr kumimoji="1" lang="ja-JP" altLang="en-US" sz="2000"/>
          </a:p>
        </p:txBody>
      </p:sp>
      <p:sp>
        <p:nvSpPr>
          <p:cNvPr id="7" name="正方形/長方形 6">
            <a:extLst>
              <a:ext uri="{FF2B5EF4-FFF2-40B4-BE49-F238E27FC236}">
                <a16:creationId xmlns:a16="http://schemas.microsoft.com/office/drawing/2014/main" id="{C0A3259A-88B1-DA4C-35B3-E3837F0A9BE4}"/>
              </a:ext>
            </a:extLst>
          </p:cNvPr>
          <p:cNvSpPr/>
          <p:nvPr/>
        </p:nvSpPr>
        <p:spPr>
          <a:xfrm>
            <a:off x="5787342" y="2920829"/>
            <a:ext cx="6065134" cy="1150696"/>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kumimoji="1" lang="en-US" altLang="ja-JP" sz="2000" dirty="0"/>
          </a:p>
          <a:p>
            <a:endParaRPr lang="en-US" altLang="ja-JP" sz="2000" dirty="0"/>
          </a:p>
          <a:p>
            <a:endParaRPr kumimoji="1" lang="en-US" altLang="ja-JP" sz="2000" b="1" dirty="0">
              <a:solidFill>
                <a:schemeClr val="tx1"/>
              </a:solidFill>
            </a:endParaRPr>
          </a:p>
          <a:p>
            <a:r>
              <a:rPr kumimoji="1" lang="ja-JP" altLang="en-US" sz="2000" b="1">
                <a:solidFill>
                  <a:srgbClr val="FFFF00"/>
                </a:solidFill>
              </a:rPr>
              <a:t>■被保険者は？</a:t>
            </a:r>
            <a:endParaRPr kumimoji="1" lang="en-US" altLang="ja-JP" sz="2000" b="1" dirty="0">
              <a:solidFill>
                <a:srgbClr val="FFFF00"/>
              </a:solidFill>
            </a:endParaRPr>
          </a:p>
          <a:p>
            <a:r>
              <a:rPr lang="ja-JP" altLang="en-US" sz="2000">
                <a:solidFill>
                  <a:schemeClr val="bg1"/>
                </a:solidFill>
                <a:latin typeface="+mn-ea"/>
              </a:rPr>
              <a:t>ガバナー、クラブ会長、インターアクト委員、ローターアクト委員、青少年奉仕委員、研修委員など</a:t>
            </a:r>
          </a:p>
          <a:p>
            <a:endParaRPr lang="ja-JP" altLang="en-US" sz="2000">
              <a:solidFill>
                <a:schemeClr val="bg1"/>
              </a:solidFill>
              <a:latin typeface="+mn-ea"/>
            </a:endParaRPr>
          </a:p>
          <a:p>
            <a:endParaRPr kumimoji="1" lang="en-US" altLang="ja-JP" sz="2000" dirty="0"/>
          </a:p>
          <a:p>
            <a:endParaRPr kumimoji="1" lang="ja-JP" altLang="en-US" sz="2000"/>
          </a:p>
        </p:txBody>
      </p:sp>
      <p:sp>
        <p:nvSpPr>
          <p:cNvPr id="8" name="正方形/長方形 7">
            <a:extLst>
              <a:ext uri="{FF2B5EF4-FFF2-40B4-BE49-F238E27FC236}">
                <a16:creationId xmlns:a16="http://schemas.microsoft.com/office/drawing/2014/main" id="{75C760DA-22A1-46A4-429A-F1F220516FAE}"/>
              </a:ext>
            </a:extLst>
          </p:cNvPr>
          <p:cNvSpPr/>
          <p:nvPr/>
        </p:nvSpPr>
        <p:spPr>
          <a:xfrm>
            <a:off x="5787342" y="4388051"/>
            <a:ext cx="6065134" cy="1150696"/>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kumimoji="1" lang="en-US" altLang="ja-JP" sz="2000" dirty="0"/>
          </a:p>
          <a:p>
            <a:r>
              <a:rPr kumimoji="1" lang="ja-JP" altLang="en-US" sz="2000" b="1">
                <a:solidFill>
                  <a:srgbClr val="FFFF00"/>
                </a:solidFill>
              </a:rPr>
              <a:t>■保険が支払われる場合は？</a:t>
            </a:r>
            <a:endParaRPr kumimoji="1" lang="en-US" altLang="ja-JP" sz="2000" b="1" dirty="0">
              <a:solidFill>
                <a:srgbClr val="FFFF00"/>
              </a:solidFill>
            </a:endParaRPr>
          </a:p>
          <a:p>
            <a:r>
              <a:rPr lang="ja-JP" altLang="en-US" sz="2000">
                <a:solidFill>
                  <a:schemeClr val="bg1"/>
                </a:solidFill>
                <a:latin typeface="+mn-ea"/>
              </a:rPr>
              <a:t>ロータリー被保険者が訴えられ、裁判になり、裁判で過失が確定し裁判に負けた場合</a:t>
            </a:r>
            <a:endParaRPr kumimoji="1" lang="en-US" altLang="ja-JP" sz="2000" dirty="0"/>
          </a:p>
          <a:p>
            <a:endParaRPr kumimoji="1" lang="ja-JP" altLang="en-US" sz="2000"/>
          </a:p>
        </p:txBody>
      </p:sp>
      <p:sp>
        <p:nvSpPr>
          <p:cNvPr id="10" name="テキスト ボックス 9">
            <a:extLst>
              <a:ext uri="{FF2B5EF4-FFF2-40B4-BE49-F238E27FC236}">
                <a16:creationId xmlns:a16="http://schemas.microsoft.com/office/drawing/2014/main" id="{57A1EC1F-2E7B-8781-85CB-B0D0F4CC0649}"/>
              </a:ext>
            </a:extLst>
          </p:cNvPr>
          <p:cNvSpPr txBox="1"/>
          <p:nvPr/>
        </p:nvSpPr>
        <p:spPr>
          <a:xfrm>
            <a:off x="6991109" y="5957678"/>
            <a:ext cx="3877985" cy="1754326"/>
          </a:xfrm>
          <a:prstGeom prst="rect">
            <a:avLst/>
          </a:prstGeom>
          <a:noFill/>
        </p:spPr>
        <p:txBody>
          <a:bodyPr wrap="none" rtlCol="0">
            <a:spAutoFit/>
          </a:bodyPr>
          <a:lstStyle/>
          <a:p>
            <a:r>
              <a:rPr kumimoji="1" lang="en-US" altLang="ja-JP" dirty="0"/>
              <a:t>※</a:t>
            </a:r>
            <a:r>
              <a:rPr kumimoji="1" lang="ja-JP" altLang="en-US"/>
              <a:t>各クラブで行う青少年事業には、</a:t>
            </a:r>
            <a:endParaRPr kumimoji="1" lang="en-US" altLang="ja-JP" dirty="0"/>
          </a:p>
          <a:p>
            <a:r>
              <a:rPr kumimoji="1" lang="ja-JP" altLang="en-US"/>
              <a:t>独自で傷害保険などをかけて下さい</a:t>
            </a:r>
          </a:p>
          <a:p>
            <a:endParaRPr kumimoji="1" lang="ja-JP" altLang="en-US"/>
          </a:p>
          <a:p>
            <a:endParaRPr kumimoji="1" lang="ja-JP" altLang="en-US"/>
          </a:p>
          <a:p>
            <a:endParaRPr kumimoji="1" lang="ja-JP" altLang="en-US"/>
          </a:p>
          <a:p>
            <a:endParaRPr kumimoji="1" lang="ja-JP" altLang="en-US"/>
          </a:p>
        </p:txBody>
      </p:sp>
      <p:pic>
        <p:nvPicPr>
          <p:cNvPr id="4" name="P19.mp3">
            <a:hlinkClick r:id="" action="ppaction://media"/>
            <a:extLst>
              <a:ext uri="{FF2B5EF4-FFF2-40B4-BE49-F238E27FC236}">
                <a16:creationId xmlns:a16="http://schemas.microsoft.com/office/drawing/2014/main" id="{9D68AB35-5D54-FAF3-CE7D-337525AAD2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4985" y="-65314"/>
            <a:ext cx="812800" cy="812800"/>
          </a:xfrm>
          <a:prstGeom prst="rect">
            <a:avLst/>
          </a:prstGeom>
        </p:spPr>
      </p:pic>
    </p:spTree>
    <p:extLst>
      <p:ext uri="{BB962C8B-B14F-4D97-AF65-F5344CB8AC3E}">
        <p14:creationId xmlns:p14="http://schemas.microsoft.com/office/powerpoint/2010/main" val="3382341404"/>
      </p:ext>
    </p:extLst>
  </p:cSld>
  <p:clrMapOvr>
    <a:masterClrMapping/>
  </p:clrMapOvr>
  <mc:AlternateContent xmlns:mc="http://schemas.openxmlformats.org/markup-compatibility/2006" xmlns:p14="http://schemas.microsoft.com/office/powerpoint/2010/main">
    <mc:Choice Requires="p14">
      <p:transition spd="slow" p14:dur="2000" advClick="0" advTm="115000"/>
    </mc:Choice>
    <mc:Fallback xmlns="">
      <p:transition spd="slow" advClick="0"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976"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6" presetClass="entr" presetSubtype="21" fill="hold" grpId="1" nodeType="withEffect">
                                  <p:stCondLst>
                                    <p:cond delay="90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2000"/>
                                        <p:tgtEl>
                                          <p:spTgt spid="6"/>
                                        </p:tgtEl>
                                      </p:cBhvr>
                                    </p:animEffect>
                                  </p:childTnLst>
                                </p:cTn>
                              </p:par>
                              <p:par>
                                <p:cTn id="16" presetID="16" presetClass="entr" presetSubtype="21" fill="hold" grpId="1" nodeType="withEffect">
                                  <p:stCondLst>
                                    <p:cond delay="27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2000"/>
                                        <p:tgtEl>
                                          <p:spTgt spid="7"/>
                                        </p:tgtEl>
                                      </p:cBhvr>
                                    </p:animEffect>
                                  </p:childTnLst>
                                </p:cTn>
                              </p:par>
                              <p:par>
                                <p:cTn id="19" presetID="16" presetClass="entr" presetSubtype="21" fill="hold" grpId="1" nodeType="withEffect">
                                  <p:stCondLst>
                                    <p:cond delay="3850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8">
            <a:extLst>
              <a:ext uri="{FF2B5EF4-FFF2-40B4-BE49-F238E27FC236}">
                <a16:creationId xmlns:a16="http://schemas.microsoft.com/office/drawing/2014/main" id="{8C5D6154-25D7-0AA0-0EA5-93C06FDE0E6E}"/>
              </a:ext>
            </a:extLst>
          </p:cNvPr>
          <p:cNvSpPr>
            <a:spLocks noGrp="1"/>
          </p:cNvSpPr>
          <p:nvPr>
            <p:ph type="ctrTitle"/>
          </p:nvPr>
        </p:nvSpPr>
        <p:spPr>
          <a:xfrm>
            <a:off x="3690655" y="1470787"/>
            <a:ext cx="4810689" cy="994517"/>
          </a:xfrm>
        </p:spPr>
        <p:txBody>
          <a:bodyPr rtlCol="0">
            <a:normAutofit fontScale="90000"/>
          </a:bodyPr>
          <a:lstStyle>
            <a:defPPr>
              <a:defRPr lang="ja-JP"/>
            </a:defPPr>
          </a:lstStyle>
          <a:p>
            <a:pPr algn="ctr" rtl="0">
              <a:lnSpc>
                <a:spcPct val="100000"/>
              </a:lnSpc>
            </a:pPr>
            <a:r>
              <a:rPr lang="ja-JP" altLang="en-US" sz="6000">
                <a:latin typeface="Yu Gothic" panose="020B0400000000000000" pitchFamily="34" charset="-128"/>
                <a:ea typeface="Yu Gothic" panose="020B0400000000000000" pitchFamily="34" charset="-128"/>
              </a:rPr>
              <a:t>青少年奉仕</a:t>
            </a:r>
            <a:endParaRPr lang="ja-JP" sz="6000" dirty="0">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491A5A41-97EB-F134-2CDE-45E7DFB7FC29}"/>
              </a:ext>
            </a:extLst>
          </p:cNvPr>
          <p:cNvSpPr txBox="1"/>
          <p:nvPr/>
        </p:nvSpPr>
        <p:spPr>
          <a:xfrm>
            <a:off x="3933066" y="5093128"/>
            <a:ext cx="4325863" cy="553998"/>
          </a:xfrm>
          <a:prstGeom prst="rect">
            <a:avLst/>
          </a:prstGeom>
          <a:noFill/>
        </p:spPr>
        <p:txBody>
          <a:bodyPr wrap="square">
            <a:spAutoFit/>
          </a:bodyPr>
          <a:lstStyle/>
          <a:p>
            <a:pPr algn="ctr" rtl="0"/>
            <a:r>
              <a:rPr lang="ja-JP" altLang="en-US" sz="3000">
                <a:latin typeface="Yu Gothic" panose="020B0400000000000000" pitchFamily="34" charset="-128"/>
                <a:ea typeface="Yu Gothic" panose="020B0400000000000000" pitchFamily="34" charset="-128"/>
              </a:rPr>
              <a:t>地区青少年奉仕委員会</a:t>
            </a:r>
            <a:endParaRPr lang="en-US" altLang="ja-JP" sz="30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58E2F43B-E4DC-C865-C59D-F1F7A3138AFA}"/>
              </a:ext>
            </a:extLst>
          </p:cNvPr>
          <p:cNvSpPr txBox="1"/>
          <p:nvPr/>
        </p:nvSpPr>
        <p:spPr>
          <a:xfrm>
            <a:off x="1815818" y="3187035"/>
            <a:ext cx="9050876" cy="707886"/>
          </a:xfrm>
          <a:prstGeom prst="rect">
            <a:avLst/>
          </a:prstGeom>
          <a:noFill/>
        </p:spPr>
        <p:txBody>
          <a:bodyPr wrap="none" rtlCol="0">
            <a:spAutoFit/>
          </a:bodyPr>
          <a:lstStyle/>
          <a:p>
            <a:r>
              <a:rPr lang="ja-JP" altLang="ja-JP" sz="4000">
                <a:latin typeface="Yu Gothic" panose="020B0400000000000000" pitchFamily="34" charset="-128"/>
                <a:ea typeface="Yu Gothic" panose="020B0400000000000000" pitchFamily="34" charset="-128"/>
              </a:rPr>
              <a:t>クラブおける青少年の保護と危機管理 </a:t>
            </a:r>
            <a:endParaRPr kumimoji="1" lang="ja-JP" altLang="en-US" sz="4000">
              <a:latin typeface="Yu Gothic" panose="020B0400000000000000" pitchFamily="34" charset="-128"/>
              <a:ea typeface="Yu Gothic" panose="020B0400000000000000" pitchFamily="34" charset="-128"/>
            </a:endParaRPr>
          </a:p>
        </p:txBody>
      </p:sp>
      <p:pic>
        <p:nvPicPr>
          <p:cNvPr id="7" name="図 6" descr="ロゴ&#10;&#10;AI 生成コンテンツは誤りを含む可能性があります。">
            <a:extLst>
              <a:ext uri="{FF2B5EF4-FFF2-40B4-BE49-F238E27FC236}">
                <a16:creationId xmlns:a16="http://schemas.microsoft.com/office/drawing/2014/main" id="{A9EE6DAE-4E3C-917A-F55D-6A8A6A312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543" y="0"/>
            <a:ext cx="2623457" cy="1422772"/>
          </a:xfrm>
          <a:prstGeom prst="rect">
            <a:avLst/>
          </a:prstGeom>
        </p:spPr>
      </p:pic>
      <p:pic>
        <p:nvPicPr>
          <p:cNvPr id="9" name="P01.mp3">
            <a:hlinkClick r:id="" action="ppaction://media"/>
            <a:extLst>
              <a:ext uri="{FF2B5EF4-FFF2-40B4-BE49-F238E27FC236}">
                <a16:creationId xmlns:a16="http://schemas.microsoft.com/office/drawing/2014/main" id="{BB5CC3B7-D1F9-9EB7-F8A8-7E214691D2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215" y="5906476"/>
            <a:ext cx="812800" cy="812800"/>
          </a:xfrm>
          <a:prstGeom prst="rect">
            <a:avLst/>
          </a:prstGeom>
        </p:spPr>
      </p:pic>
    </p:spTree>
    <p:extLst>
      <p:ext uri="{BB962C8B-B14F-4D97-AF65-F5344CB8AC3E}">
        <p14:creationId xmlns:p14="http://schemas.microsoft.com/office/powerpoint/2010/main" val="1869129227"/>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E30C9-E44B-91E0-2BD1-43F79BD4E0FA}"/>
            </a:ext>
          </a:extLst>
        </p:cNvPr>
        <p:cNvGrpSpPr/>
        <p:nvPr/>
      </p:nvGrpSpPr>
      <p:grpSpPr>
        <a:xfrm>
          <a:off x="0" y="0"/>
          <a:ext cx="0" cy="0"/>
          <a:chOff x="0" y="0"/>
          <a:chExt cx="0" cy="0"/>
        </a:xfrm>
      </p:grpSpPr>
      <p:pic>
        <p:nvPicPr>
          <p:cNvPr id="18" name="図 17" descr="ロゴ&#10;&#10;AI 生成コンテンツは誤りを含む可能性があります。">
            <a:extLst>
              <a:ext uri="{FF2B5EF4-FFF2-40B4-BE49-F238E27FC236}">
                <a16:creationId xmlns:a16="http://schemas.microsoft.com/office/drawing/2014/main" id="{DD25560F-4612-695F-18CC-B5AF7AE1E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1" name="テキスト ボックス 10">
            <a:extLst>
              <a:ext uri="{FF2B5EF4-FFF2-40B4-BE49-F238E27FC236}">
                <a16:creationId xmlns:a16="http://schemas.microsoft.com/office/drawing/2014/main" id="{3724EB46-5331-1B40-883A-D81E5FA46DC1}"/>
              </a:ext>
            </a:extLst>
          </p:cNvPr>
          <p:cNvSpPr txBox="1"/>
          <p:nvPr/>
        </p:nvSpPr>
        <p:spPr>
          <a:xfrm>
            <a:off x="3032760" y="766978"/>
            <a:ext cx="6126480" cy="646331"/>
          </a:xfrm>
          <a:prstGeom prst="rect">
            <a:avLst/>
          </a:prstGeom>
          <a:noFill/>
        </p:spPr>
        <p:txBody>
          <a:bodyPr wrap="square">
            <a:spAutoFit/>
          </a:bodyPr>
          <a:lstStyle/>
          <a:p>
            <a:pPr algn="ctr"/>
            <a:r>
              <a:rPr kumimoji="1" lang="ja-JP" altLang="en-US" sz="3600" b="1">
                <a:latin typeface="Hiragino Kaku Gothic Pro W6" panose="020B0300000000000000" pitchFamily="34" charset="-128"/>
                <a:ea typeface="Hiragino Kaku Gothic Pro W6" panose="020B0300000000000000" pitchFamily="34" charset="-128"/>
              </a:rPr>
              <a:t>青少年奉仕に関する資料</a:t>
            </a:r>
          </a:p>
        </p:txBody>
      </p:sp>
      <p:sp>
        <p:nvSpPr>
          <p:cNvPr id="12" name="テキスト ボックス 11">
            <a:extLst>
              <a:ext uri="{FF2B5EF4-FFF2-40B4-BE49-F238E27FC236}">
                <a16:creationId xmlns:a16="http://schemas.microsoft.com/office/drawing/2014/main" id="{110BF4A4-3F4A-B6A0-0671-B9720ADE7BAB}"/>
              </a:ext>
            </a:extLst>
          </p:cNvPr>
          <p:cNvSpPr txBox="1"/>
          <p:nvPr/>
        </p:nvSpPr>
        <p:spPr>
          <a:xfrm>
            <a:off x="2623931" y="4778733"/>
            <a:ext cx="184731" cy="369332"/>
          </a:xfrm>
          <a:prstGeom prst="rect">
            <a:avLst/>
          </a:prstGeom>
          <a:noFill/>
        </p:spPr>
        <p:txBody>
          <a:bodyPr wrap="none" rtlCol="0">
            <a:spAutoFit/>
          </a:bodyPr>
          <a:lstStyle/>
          <a:p>
            <a:endParaRPr kumimoji="1" lang="ja-JP" altLang="en-US">
              <a:latin typeface="Hiragino Kaku Gothic Pro W3" panose="020B0300000000000000" pitchFamily="34" charset="-128"/>
              <a:ea typeface="Hiragino Kaku Gothic Pro W3" panose="020B0300000000000000" pitchFamily="34" charset="-128"/>
            </a:endParaRPr>
          </a:p>
        </p:txBody>
      </p:sp>
      <p:grpSp>
        <p:nvGrpSpPr>
          <p:cNvPr id="22" name="グループ化 21">
            <a:extLst>
              <a:ext uri="{FF2B5EF4-FFF2-40B4-BE49-F238E27FC236}">
                <a16:creationId xmlns:a16="http://schemas.microsoft.com/office/drawing/2014/main" id="{C5FFE6C6-907E-2E72-113E-DBDC41948264}"/>
              </a:ext>
            </a:extLst>
          </p:cNvPr>
          <p:cNvGrpSpPr/>
          <p:nvPr/>
        </p:nvGrpSpPr>
        <p:grpSpPr>
          <a:xfrm>
            <a:off x="1299939" y="2304487"/>
            <a:ext cx="9592123" cy="734768"/>
            <a:chOff x="1299939" y="2304487"/>
            <a:chExt cx="9592123" cy="734768"/>
          </a:xfrm>
          <a:effectLst>
            <a:outerShdw blurRad="50800" dist="38100" dir="2700000" algn="tl" rotWithShape="0">
              <a:prstClr val="black">
                <a:alpha val="40000"/>
              </a:prstClr>
            </a:outerShdw>
          </a:effectLst>
        </p:grpSpPr>
        <p:sp>
          <p:nvSpPr>
            <p:cNvPr id="9" name="正方形/長方形 8">
              <a:extLst>
                <a:ext uri="{FF2B5EF4-FFF2-40B4-BE49-F238E27FC236}">
                  <a16:creationId xmlns:a16="http://schemas.microsoft.com/office/drawing/2014/main" id="{8A700511-B4EB-69E2-540D-1BBB53E1EE0F}"/>
                </a:ext>
              </a:extLst>
            </p:cNvPr>
            <p:cNvSpPr/>
            <p:nvPr/>
          </p:nvSpPr>
          <p:spPr>
            <a:xfrm>
              <a:off x="1299939" y="2304487"/>
              <a:ext cx="9592123" cy="73476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accent2">
                    <a:lumMod val="75000"/>
                  </a:schemeClr>
                </a:solidFill>
                <a:latin typeface="Hiragino Kaku Gothic Pro W3" panose="020B0300000000000000" pitchFamily="34" charset="-128"/>
                <a:ea typeface="Hiragino Kaku Gothic Pro W3" panose="020B0300000000000000" pitchFamily="34" charset="-128"/>
              </a:endParaRPr>
            </a:p>
          </p:txBody>
        </p:sp>
        <p:sp>
          <p:nvSpPr>
            <p:cNvPr id="13" name="テキスト ボックス 12">
              <a:extLst>
                <a:ext uri="{FF2B5EF4-FFF2-40B4-BE49-F238E27FC236}">
                  <a16:creationId xmlns:a16="http://schemas.microsoft.com/office/drawing/2014/main" id="{F47F8AE0-ADF1-0937-C59B-0F9425894586}"/>
                </a:ext>
              </a:extLst>
            </p:cNvPr>
            <p:cNvSpPr txBox="1"/>
            <p:nvPr/>
          </p:nvSpPr>
          <p:spPr>
            <a:xfrm>
              <a:off x="1385648" y="2407013"/>
              <a:ext cx="8287846" cy="584775"/>
            </a:xfrm>
            <a:prstGeom prst="rect">
              <a:avLst/>
            </a:prstGeom>
            <a:noFill/>
          </p:spPr>
          <p:txBody>
            <a:bodyPr wrap="none" rtlCol="0">
              <a:spAutoFit/>
            </a:bodyPr>
            <a:lstStyle/>
            <a:p>
              <a:r>
                <a:rPr kumimoji="1" lang="en-US" altLang="ja-JP" sz="2800" dirty="0">
                  <a:solidFill>
                    <a:srgbClr val="FFFF00"/>
                  </a:solidFill>
                  <a:latin typeface="Hiragino Kaku Gothic Pro W3" panose="020B0300000000000000" pitchFamily="34" charset="-128"/>
                  <a:ea typeface="Hiragino Kaku Gothic Pro W3" panose="020B0300000000000000" pitchFamily="34" charset="-128"/>
                </a:rPr>
                <a:t>▶</a:t>
              </a:r>
              <a:r>
                <a:rPr kumimoji="1" lang="en-US" altLang="ja-JP" sz="2800" dirty="0">
                  <a:solidFill>
                    <a:schemeClr val="bg1"/>
                  </a:solidFill>
                  <a:latin typeface="Hiragino Kaku Gothic Pro W3" panose="020B0300000000000000" pitchFamily="34" charset="-128"/>
                  <a:ea typeface="Hiragino Kaku Gothic Pro W3" panose="020B0300000000000000" pitchFamily="34" charset="-128"/>
                </a:rPr>
                <a:t>  </a:t>
              </a:r>
              <a:r>
                <a:rPr kumimoji="1" lang="ja-JP" altLang="en-US" sz="3200">
                  <a:solidFill>
                    <a:schemeClr val="bg1"/>
                  </a:solidFill>
                  <a:latin typeface="+mn-ea"/>
                </a:rPr>
                <a:t>ＲＩ資料</a:t>
              </a:r>
              <a:r>
                <a:rPr kumimoji="1" lang="en-US" altLang="ja-JP" sz="3200" dirty="0">
                  <a:solidFill>
                    <a:schemeClr val="bg1"/>
                  </a:solidFill>
                  <a:latin typeface="+mn-ea"/>
                </a:rPr>
                <a:t> </a:t>
              </a:r>
              <a:r>
                <a:rPr kumimoji="1" lang="ja-JP" altLang="en-US" sz="3200">
                  <a:solidFill>
                    <a:schemeClr val="bg1"/>
                  </a:solidFill>
                  <a:latin typeface="+mn-ea"/>
                </a:rPr>
                <a:t>ロータリー青少年保護の手引き</a:t>
              </a:r>
              <a:endParaRPr kumimoji="1" lang="en-US" altLang="ja-JP" sz="3200" dirty="0">
                <a:solidFill>
                  <a:schemeClr val="bg1"/>
                </a:solidFill>
                <a:latin typeface="+mn-ea"/>
              </a:endParaRPr>
            </a:p>
          </p:txBody>
        </p:sp>
      </p:grpSp>
      <p:grpSp>
        <p:nvGrpSpPr>
          <p:cNvPr id="23" name="グループ化 22">
            <a:extLst>
              <a:ext uri="{FF2B5EF4-FFF2-40B4-BE49-F238E27FC236}">
                <a16:creationId xmlns:a16="http://schemas.microsoft.com/office/drawing/2014/main" id="{6C68287C-6E33-1B34-57A0-A928E2B147A0}"/>
              </a:ext>
            </a:extLst>
          </p:cNvPr>
          <p:cNvGrpSpPr/>
          <p:nvPr/>
        </p:nvGrpSpPr>
        <p:grpSpPr>
          <a:xfrm>
            <a:off x="1299939" y="3704279"/>
            <a:ext cx="9592123" cy="734768"/>
            <a:chOff x="1299939" y="3501597"/>
            <a:chExt cx="9592123" cy="734768"/>
          </a:xfrm>
        </p:grpSpPr>
        <p:sp>
          <p:nvSpPr>
            <p:cNvPr id="14" name="正方形/長方形 13">
              <a:extLst>
                <a:ext uri="{FF2B5EF4-FFF2-40B4-BE49-F238E27FC236}">
                  <a16:creationId xmlns:a16="http://schemas.microsoft.com/office/drawing/2014/main" id="{BCF77E1F-EA48-DF20-AE12-EB12CA7662F0}"/>
                </a:ext>
              </a:extLst>
            </p:cNvPr>
            <p:cNvSpPr/>
            <p:nvPr/>
          </p:nvSpPr>
          <p:spPr>
            <a:xfrm>
              <a:off x="1299939" y="3501597"/>
              <a:ext cx="9592123" cy="734768"/>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accent2">
                    <a:lumMod val="75000"/>
                  </a:schemeClr>
                </a:solidFill>
                <a:latin typeface="Hiragino Kaku Gothic Pro W3" panose="020B0300000000000000" pitchFamily="34" charset="-128"/>
                <a:ea typeface="Hiragino Kaku Gothic Pro W3" panose="020B0300000000000000" pitchFamily="34" charset="-128"/>
              </a:endParaRPr>
            </a:p>
          </p:txBody>
        </p:sp>
        <p:sp>
          <p:nvSpPr>
            <p:cNvPr id="15" name="テキスト ボックス 14">
              <a:extLst>
                <a:ext uri="{FF2B5EF4-FFF2-40B4-BE49-F238E27FC236}">
                  <a16:creationId xmlns:a16="http://schemas.microsoft.com/office/drawing/2014/main" id="{9369FC14-0F05-021A-2A50-F9526A6246FC}"/>
                </a:ext>
              </a:extLst>
            </p:cNvPr>
            <p:cNvSpPr txBox="1"/>
            <p:nvPr/>
          </p:nvSpPr>
          <p:spPr>
            <a:xfrm>
              <a:off x="1385648" y="3607371"/>
              <a:ext cx="8098692" cy="584775"/>
            </a:xfrm>
            <a:prstGeom prst="rect">
              <a:avLst/>
            </a:prstGeom>
            <a:noFill/>
          </p:spPr>
          <p:txBody>
            <a:bodyPr wrap="none" rtlCol="0">
              <a:spAutoFit/>
            </a:bodyPr>
            <a:lstStyle/>
            <a:p>
              <a:r>
                <a:rPr kumimoji="1" lang="en-US" altLang="ja-JP" sz="3200" dirty="0">
                  <a:solidFill>
                    <a:srgbClr val="FFFF00"/>
                  </a:solidFill>
                  <a:latin typeface="Hiragino Kaku Gothic Pro W3" panose="020B0300000000000000" pitchFamily="34" charset="-128"/>
                  <a:ea typeface="Hiragino Kaku Gothic Pro W3" panose="020B0300000000000000" pitchFamily="34" charset="-128"/>
                </a:rPr>
                <a:t>▶</a:t>
              </a:r>
              <a:r>
                <a:rPr kumimoji="1" lang="ja-JP" altLang="en-US" sz="3200">
                  <a:solidFill>
                    <a:schemeClr val="bg1"/>
                  </a:solidFill>
                  <a:latin typeface="Hiragino Kaku Gothic Pro W3" panose="020B0300000000000000" pitchFamily="34" charset="-128"/>
                  <a:ea typeface="Hiragino Kaku Gothic Pro W3" panose="020B0300000000000000" pitchFamily="34" charset="-128"/>
                </a:rPr>
                <a:t>　</a:t>
              </a:r>
              <a:r>
                <a:rPr kumimoji="1" lang="ja-JP" altLang="en-US" sz="3200">
                  <a:solidFill>
                    <a:schemeClr val="bg1"/>
                  </a:solidFill>
                  <a:latin typeface="+mn-ea"/>
                </a:rPr>
                <a:t>第</a:t>
              </a:r>
              <a:r>
                <a:rPr lang="ja-JP" altLang="en-US" sz="3200">
                  <a:solidFill>
                    <a:schemeClr val="bg1"/>
                  </a:solidFill>
                  <a:latin typeface="+mn-ea"/>
                </a:rPr>
                <a:t>２６５０</a:t>
              </a:r>
              <a:r>
                <a:rPr kumimoji="1" lang="ja-JP" altLang="en-US" sz="3200">
                  <a:solidFill>
                    <a:schemeClr val="bg1"/>
                  </a:solidFill>
                  <a:latin typeface="+mn-ea"/>
                </a:rPr>
                <a:t>地区危機管理ハンドブック </a:t>
              </a:r>
              <a:endParaRPr kumimoji="1" lang="en-US" altLang="ja-JP" sz="3200" dirty="0">
                <a:solidFill>
                  <a:schemeClr val="bg1"/>
                </a:solidFill>
                <a:latin typeface="+mn-ea"/>
              </a:endParaRPr>
            </a:p>
          </p:txBody>
        </p:sp>
      </p:grpSp>
      <p:grpSp>
        <p:nvGrpSpPr>
          <p:cNvPr id="24" name="グループ化 23">
            <a:extLst>
              <a:ext uri="{FF2B5EF4-FFF2-40B4-BE49-F238E27FC236}">
                <a16:creationId xmlns:a16="http://schemas.microsoft.com/office/drawing/2014/main" id="{4A3D0807-7709-C2FC-B465-ED01300D1BB4}"/>
              </a:ext>
            </a:extLst>
          </p:cNvPr>
          <p:cNvGrpSpPr/>
          <p:nvPr/>
        </p:nvGrpSpPr>
        <p:grpSpPr>
          <a:xfrm>
            <a:off x="1299939" y="5148065"/>
            <a:ext cx="9592123" cy="734768"/>
            <a:chOff x="1299939" y="4709923"/>
            <a:chExt cx="9592123" cy="734768"/>
          </a:xfrm>
        </p:grpSpPr>
        <p:sp>
          <p:nvSpPr>
            <p:cNvPr id="16" name="正方形/長方形 15">
              <a:extLst>
                <a:ext uri="{FF2B5EF4-FFF2-40B4-BE49-F238E27FC236}">
                  <a16:creationId xmlns:a16="http://schemas.microsoft.com/office/drawing/2014/main" id="{95A04A30-E933-9A1D-F912-CA653D7403DB}"/>
                </a:ext>
              </a:extLst>
            </p:cNvPr>
            <p:cNvSpPr/>
            <p:nvPr/>
          </p:nvSpPr>
          <p:spPr>
            <a:xfrm>
              <a:off x="1299939" y="4709923"/>
              <a:ext cx="9592123" cy="734768"/>
            </a:xfrm>
            <a:prstGeom prst="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accent2">
                    <a:lumMod val="75000"/>
                  </a:schemeClr>
                </a:solidFill>
                <a:latin typeface="Hiragino Kaku Gothic Pro W3" panose="020B0300000000000000" pitchFamily="34" charset="-128"/>
                <a:ea typeface="Hiragino Kaku Gothic Pro W3" panose="020B0300000000000000" pitchFamily="34" charset="-128"/>
              </a:endParaRPr>
            </a:p>
          </p:txBody>
        </p:sp>
        <p:sp>
          <p:nvSpPr>
            <p:cNvPr id="17" name="テキスト ボックス 16">
              <a:extLst>
                <a:ext uri="{FF2B5EF4-FFF2-40B4-BE49-F238E27FC236}">
                  <a16:creationId xmlns:a16="http://schemas.microsoft.com/office/drawing/2014/main" id="{D0F22087-FC60-0F7E-3A13-F1C616D89495}"/>
                </a:ext>
              </a:extLst>
            </p:cNvPr>
            <p:cNvSpPr txBox="1"/>
            <p:nvPr/>
          </p:nvSpPr>
          <p:spPr>
            <a:xfrm>
              <a:off x="1385648" y="4813308"/>
              <a:ext cx="9417963" cy="553998"/>
            </a:xfrm>
            <a:prstGeom prst="rect">
              <a:avLst/>
            </a:prstGeom>
            <a:noFill/>
          </p:spPr>
          <p:txBody>
            <a:bodyPr wrap="none" rtlCol="0">
              <a:spAutoFit/>
            </a:bodyPr>
            <a:lstStyle/>
            <a:p>
              <a:r>
                <a:rPr kumimoji="1" lang="en-US" altLang="ja-JP" sz="3000" dirty="0">
                  <a:solidFill>
                    <a:srgbClr val="FFFF00"/>
                  </a:solidFill>
                  <a:latin typeface="Hiragino Kaku Gothic Pro W3" panose="020B0300000000000000" pitchFamily="34" charset="-128"/>
                  <a:ea typeface="Hiragino Kaku Gothic Pro W3" panose="020B0300000000000000" pitchFamily="34" charset="-128"/>
                </a:rPr>
                <a:t>▶</a:t>
              </a:r>
              <a:r>
                <a:rPr kumimoji="1" lang="ja-JP" altLang="en-US" sz="3000">
                  <a:solidFill>
                    <a:schemeClr val="bg1"/>
                  </a:solidFill>
                  <a:latin typeface="Hiragino Kaku Gothic Pro W3" panose="020B0300000000000000" pitchFamily="34" charset="-128"/>
                  <a:ea typeface="Hiragino Kaku Gothic Pro W3" panose="020B0300000000000000" pitchFamily="34" charset="-128"/>
                </a:rPr>
                <a:t>　</a:t>
              </a:r>
              <a:r>
                <a:rPr kumimoji="1" lang="ja-JP" altLang="en-US" sz="3000">
                  <a:solidFill>
                    <a:schemeClr val="bg1"/>
                  </a:solidFill>
                  <a:latin typeface="+mn-ea"/>
                </a:rPr>
                <a:t>ハラスメントに対する地区危機管理ハンドブック</a:t>
              </a:r>
              <a:endParaRPr kumimoji="1" lang="en-US" altLang="ja-JP" sz="3000" dirty="0">
                <a:solidFill>
                  <a:schemeClr val="bg1"/>
                </a:solidFill>
                <a:latin typeface="+mn-ea"/>
              </a:endParaRPr>
            </a:p>
          </p:txBody>
        </p:sp>
      </p:grpSp>
      <p:cxnSp>
        <p:nvCxnSpPr>
          <p:cNvPr id="19" name="直線コネクタ 18">
            <a:extLst>
              <a:ext uri="{FF2B5EF4-FFF2-40B4-BE49-F238E27FC236}">
                <a16:creationId xmlns:a16="http://schemas.microsoft.com/office/drawing/2014/main" id="{3D830131-FA80-15C3-9B61-E984F8DB189C}"/>
              </a:ext>
            </a:extLst>
          </p:cNvPr>
          <p:cNvCxnSpPr>
            <a:cxnSpLocks/>
          </p:cNvCxnSpPr>
          <p:nvPr/>
        </p:nvCxnSpPr>
        <p:spPr>
          <a:xfrm>
            <a:off x="3659445" y="1413309"/>
            <a:ext cx="4924997" cy="0"/>
          </a:xfrm>
          <a:prstGeom prst="line">
            <a:avLst/>
          </a:prstGeom>
        </p:spPr>
        <p:style>
          <a:lnRef idx="2">
            <a:schemeClr val="accent3"/>
          </a:lnRef>
          <a:fillRef idx="0">
            <a:schemeClr val="accent3"/>
          </a:fillRef>
          <a:effectRef idx="1">
            <a:schemeClr val="accent3"/>
          </a:effectRef>
          <a:fontRef idx="minor">
            <a:schemeClr val="tx1"/>
          </a:fontRef>
        </p:style>
      </p:cxnSp>
      <p:pic>
        <p:nvPicPr>
          <p:cNvPr id="2" name="P20.mp3">
            <a:hlinkClick r:id="" action="ppaction://media"/>
            <a:extLst>
              <a:ext uri="{FF2B5EF4-FFF2-40B4-BE49-F238E27FC236}">
                <a16:creationId xmlns:a16="http://schemas.microsoft.com/office/drawing/2014/main" id="{84C6D81C-A839-26CF-C68B-E7C278FAB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36317"/>
            <a:ext cx="812800" cy="843612"/>
          </a:xfrm>
          <a:prstGeom prst="rect">
            <a:avLst/>
          </a:prstGeom>
        </p:spPr>
      </p:pic>
    </p:spTree>
    <p:extLst>
      <p:ext uri="{BB962C8B-B14F-4D97-AF65-F5344CB8AC3E}">
        <p14:creationId xmlns:p14="http://schemas.microsoft.com/office/powerpoint/2010/main" val="75825387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76"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7" presetClass="entr" presetSubtype="10" fill="hold" nodeType="withEffect">
                                  <p:stCondLst>
                                    <p:cond delay="600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27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28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fltVal val="0"/>
                                          </p:val>
                                        </p:tav>
                                        <p:tav tm="100000">
                                          <p:val>
                                            <p:strVal val="#ppt_w"/>
                                          </p:val>
                                        </p:tav>
                                      </p:tavLst>
                                    </p:anim>
                                    <p:anim calcmode="lin" valueType="num">
                                      <p:cBhvr>
                                        <p:cTn id="24" dur="1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2D35C-6D2E-602B-E3A5-EA96E0B0C507}"/>
            </a:ext>
          </a:extLst>
        </p:cNvPr>
        <p:cNvGrpSpPr/>
        <p:nvPr/>
      </p:nvGrpSpPr>
      <p:grpSpPr>
        <a:xfrm>
          <a:off x="0" y="0"/>
          <a:ext cx="0" cy="0"/>
          <a:chOff x="0" y="0"/>
          <a:chExt cx="0" cy="0"/>
        </a:xfrm>
      </p:grpSpPr>
      <p:pic>
        <p:nvPicPr>
          <p:cNvPr id="18" name="図 17" descr="ロゴ&#10;&#10;AI 生成コンテンツは誤りを含む可能性があります。">
            <a:extLst>
              <a:ext uri="{FF2B5EF4-FFF2-40B4-BE49-F238E27FC236}">
                <a16:creationId xmlns:a16="http://schemas.microsoft.com/office/drawing/2014/main" id="{B054B04E-5563-0527-1B93-0AE55D41B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2" name="テキスト ボックス 11">
            <a:extLst>
              <a:ext uri="{FF2B5EF4-FFF2-40B4-BE49-F238E27FC236}">
                <a16:creationId xmlns:a16="http://schemas.microsoft.com/office/drawing/2014/main" id="{B4A30D52-70F4-C802-DB88-6172312EA26B}"/>
              </a:ext>
            </a:extLst>
          </p:cNvPr>
          <p:cNvSpPr txBox="1"/>
          <p:nvPr/>
        </p:nvSpPr>
        <p:spPr>
          <a:xfrm>
            <a:off x="2623931" y="4778733"/>
            <a:ext cx="184731" cy="369332"/>
          </a:xfrm>
          <a:prstGeom prst="rect">
            <a:avLst/>
          </a:prstGeom>
          <a:noFill/>
        </p:spPr>
        <p:txBody>
          <a:bodyPr wrap="none" rtlCol="0">
            <a:spAutoFit/>
          </a:bodyPr>
          <a:lstStyle/>
          <a:p>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 name="テキスト ボックス 2">
            <a:extLst>
              <a:ext uri="{FF2B5EF4-FFF2-40B4-BE49-F238E27FC236}">
                <a16:creationId xmlns:a16="http://schemas.microsoft.com/office/drawing/2014/main" id="{49AA9CDF-E347-6AFE-5111-89B88103654D}"/>
              </a:ext>
            </a:extLst>
          </p:cNvPr>
          <p:cNvSpPr txBox="1"/>
          <p:nvPr/>
        </p:nvSpPr>
        <p:spPr>
          <a:xfrm>
            <a:off x="1667053" y="980092"/>
            <a:ext cx="8726225" cy="707886"/>
          </a:xfrm>
          <a:prstGeom prst="rect">
            <a:avLst/>
          </a:prstGeom>
          <a:noFill/>
        </p:spPr>
        <p:txBody>
          <a:bodyPr wrap="square">
            <a:spAutoFit/>
          </a:bodyPr>
          <a:lstStyle/>
          <a:p>
            <a:pPr algn="ctr"/>
            <a:r>
              <a:rPr kumimoji="1" lang="ja-JP" altLang="en-US" sz="4000" b="1">
                <a:latin typeface="Hiragino Kaku Gothic Pro W6" panose="020B0300000000000000" pitchFamily="34" charset="-128"/>
                <a:ea typeface="Hiragino Kaku Gothic Pro W6" panose="020B0300000000000000" pitchFamily="34" charset="-128"/>
              </a:rPr>
              <a:t>ロータリアンの行動規範</a:t>
            </a:r>
          </a:p>
        </p:txBody>
      </p:sp>
      <p:sp>
        <p:nvSpPr>
          <p:cNvPr id="4" name="テキスト ボックス 3">
            <a:extLst>
              <a:ext uri="{FF2B5EF4-FFF2-40B4-BE49-F238E27FC236}">
                <a16:creationId xmlns:a16="http://schemas.microsoft.com/office/drawing/2014/main" id="{81878591-BD7F-4F26-80AB-4D86C381EC3A}"/>
              </a:ext>
            </a:extLst>
          </p:cNvPr>
          <p:cNvSpPr txBox="1"/>
          <p:nvPr/>
        </p:nvSpPr>
        <p:spPr>
          <a:xfrm>
            <a:off x="2623931" y="4778733"/>
            <a:ext cx="184731" cy="369332"/>
          </a:xfrm>
          <a:prstGeom prst="rect">
            <a:avLst/>
          </a:prstGeom>
          <a:noFill/>
        </p:spPr>
        <p:txBody>
          <a:bodyPr wrap="none" rtlCol="0">
            <a:spAutoFit/>
          </a:bodyPr>
          <a:lstStyle/>
          <a:p>
            <a:endParaRPr kumimoji="1" lang="ja-JP" altLang="en-US">
              <a:latin typeface="Hiragino Kaku Gothic Pro W3" panose="020B0300000000000000" pitchFamily="34" charset="-128"/>
              <a:ea typeface="Hiragino Kaku Gothic Pro W3" panose="020B0300000000000000" pitchFamily="34" charset="-128"/>
            </a:endParaRPr>
          </a:p>
        </p:txBody>
      </p:sp>
      <p:sp>
        <p:nvSpPr>
          <p:cNvPr id="5" name="テキスト ボックス 4">
            <a:extLst>
              <a:ext uri="{FF2B5EF4-FFF2-40B4-BE49-F238E27FC236}">
                <a16:creationId xmlns:a16="http://schemas.microsoft.com/office/drawing/2014/main" id="{4C7E798E-7DA6-5C73-1319-03450159AFF6}"/>
              </a:ext>
            </a:extLst>
          </p:cNvPr>
          <p:cNvSpPr txBox="1">
            <a:spLocks/>
          </p:cNvSpPr>
          <p:nvPr/>
        </p:nvSpPr>
        <p:spPr>
          <a:xfrm>
            <a:off x="7970293" y="6413676"/>
            <a:ext cx="4597639" cy="307777"/>
          </a:xfrm>
          <a:prstGeom prst="rect">
            <a:avLst/>
          </a:prstGeom>
          <a:noFill/>
        </p:spPr>
        <p:txBody>
          <a:bodyPr wrap="square" rtlCol="0">
            <a:spAutoFit/>
          </a:bodyPr>
          <a:lstStyle/>
          <a:p>
            <a:r>
              <a:rPr lang="ja-JP" altLang="en-US" sz="1400" b="1">
                <a:latin typeface="Hiragino Kaku Gothic Pro W3" panose="020B0300000000000000" pitchFamily="34" charset="-128"/>
                <a:ea typeface="Hiragino Kaku Gothic Pro W3" panose="020B0300000000000000" pitchFamily="34" charset="-128"/>
              </a:rPr>
              <a:t>ロータリー章典</a:t>
            </a:r>
            <a:r>
              <a:rPr lang="en-US" altLang="ja-JP" sz="1400" b="1" dirty="0">
                <a:latin typeface="Hiragino Kaku Gothic Pro W3" panose="020B0300000000000000" pitchFamily="34" charset="-128"/>
                <a:ea typeface="Hiragino Kaku Gothic Pro W3" panose="020B0300000000000000" pitchFamily="34" charset="-128"/>
              </a:rPr>
              <a:t> 8.030.2</a:t>
            </a:r>
            <a:r>
              <a:rPr lang="ja-JP" altLang="en-US" sz="1400" b="1">
                <a:latin typeface="Hiragino Kaku Gothic Pro W3" panose="020B0300000000000000" pitchFamily="34" charset="-128"/>
                <a:ea typeface="Hiragino Kaku Gothic Pro W3" panose="020B0300000000000000" pitchFamily="34" charset="-128"/>
              </a:rPr>
              <a:t>より（</a:t>
            </a:r>
            <a:r>
              <a:rPr lang="en-US" altLang="ja-JP" sz="1400" b="1" dirty="0">
                <a:latin typeface="Hiragino Kaku Gothic Pro W3" panose="020B0300000000000000" pitchFamily="34" charset="-128"/>
                <a:ea typeface="Hiragino Kaku Gothic Pro W3" panose="020B0300000000000000" pitchFamily="34" charset="-128"/>
              </a:rPr>
              <a:t>2024</a:t>
            </a:r>
            <a:r>
              <a:rPr lang="ja-JP" altLang="en-US" sz="1400" b="1">
                <a:latin typeface="Hiragino Kaku Gothic Pro W3" panose="020B0300000000000000" pitchFamily="34" charset="-128"/>
                <a:ea typeface="Hiragino Kaku Gothic Pro W3" panose="020B0300000000000000" pitchFamily="34" charset="-128"/>
              </a:rPr>
              <a:t>年</a:t>
            </a:r>
            <a:r>
              <a:rPr lang="en-US" altLang="ja-JP" sz="1400" b="1" dirty="0">
                <a:latin typeface="Hiragino Kaku Gothic Pro W3" panose="020B0300000000000000" pitchFamily="34" charset="-128"/>
                <a:ea typeface="Hiragino Kaku Gothic Pro W3" panose="020B0300000000000000" pitchFamily="34" charset="-128"/>
              </a:rPr>
              <a:t>10</a:t>
            </a:r>
            <a:r>
              <a:rPr lang="ja-JP" altLang="en-US" sz="1400" b="1">
                <a:latin typeface="Hiragino Kaku Gothic Pro W3" panose="020B0300000000000000" pitchFamily="34" charset="-128"/>
                <a:ea typeface="Hiragino Kaku Gothic Pro W3" panose="020B0300000000000000" pitchFamily="34" charset="-128"/>
              </a:rPr>
              <a:t>月）</a:t>
            </a:r>
            <a:endParaRPr kumimoji="1" lang="ja-JP" altLang="en-US" sz="1400" b="1">
              <a:latin typeface="Hiragino Kaku Gothic Pro W3" panose="020B0300000000000000" pitchFamily="34" charset="-128"/>
              <a:ea typeface="Hiragino Kaku Gothic Pro W3" panose="020B0300000000000000" pitchFamily="34" charset="-128"/>
            </a:endParaRPr>
          </a:p>
        </p:txBody>
      </p:sp>
      <p:sp>
        <p:nvSpPr>
          <p:cNvPr id="6" name="テキスト ボックス 5">
            <a:extLst>
              <a:ext uri="{FF2B5EF4-FFF2-40B4-BE49-F238E27FC236}">
                <a16:creationId xmlns:a16="http://schemas.microsoft.com/office/drawing/2014/main" id="{871944CF-CF24-5823-4A06-D1293BC522B2}"/>
              </a:ext>
            </a:extLst>
          </p:cNvPr>
          <p:cNvSpPr txBox="1"/>
          <p:nvPr/>
        </p:nvSpPr>
        <p:spPr>
          <a:xfrm>
            <a:off x="1269948" y="1709935"/>
            <a:ext cx="9520436" cy="646331"/>
          </a:xfrm>
          <a:prstGeom prst="rect">
            <a:avLst/>
          </a:prstGeom>
          <a:noFill/>
        </p:spPr>
        <p:txBody>
          <a:bodyPr wrap="square">
            <a:spAutoFit/>
          </a:bodyPr>
          <a:lstStyle/>
          <a:p>
            <a:pPr algn="ctr"/>
            <a:r>
              <a:rPr kumimoji="1" lang="ja-JP" altLang="en-US" b="1">
                <a:solidFill>
                  <a:schemeClr val="accent1">
                    <a:lumMod val="75000"/>
                    <a:lumOff val="25000"/>
                  </a:schemeClr>
                </a:solidFill>
                <a:latin typeface="Hiragino Kaku Gothic Pro W6" panose="020B0300000000000000" pitchFamily="34" charset="-128"/>
                <a:ea typeface="Hiragino Kaku Gothic Pro W6" panose="020B0300000000000000" pitchFamily="34" charset="-128"/>
              </a:rPr>
              <a:t>「すべての会員</a:t>
            </a:r>
            <a:r>
              <a:rPr kumimoji="1" lang="en-US" altLang="ja-JP" b="1" dirty="0">
                <a:solidFill>
                  <a:schemeClr val="accent1">
                    <a:lumMod val="75000"/>
                    <a:lumOff val="25000"/>
                  </a:schemeClr>
                </a:solidFill>
                <a:latin typeface="Hiragino Kaku Gothic Pro W6" panose="020B0300000000000000" pitchFamily="34" charset="-128"/>
                <a:ea typeface="Hiragino Kaku Gothic Pro W6" panose="020B0300000000000000" pitchFamily="34" charset="-128"/>
              </a:rPr>
              <a:t>(</a:t>
            </a:r>
            <a:r>
              <a:rPr kumimoji="1" lang="ja-JP" altLang="en-US" b="1">
                <a:solidFill>
                  <a:schemeClr val="accent1">
                    <a:lumMod val="75000"/>
                    <a:lumOff val="25000"/>
                  </a:schemeClr>
                </a:solidFill>
                <a:latin typeface="Hiragino Kaku Gothic Pro W6" panose="020B0300000000000000" pitchFamily="34" charset="-128"/>
                <a:ea typeface="Hiragino Kaku Gothic Pro W6" panose="020B0300000000000000" pitchFamily="34" charset="-128"/>
              </a:rPr>
              <a:t>ロータリアンおよびローターアクター</a:t>
            </a:r>
            <a:r>
              <a:rPr kumimoji="1" lang="en-US" altLang="ja-JP" b="1" dirty="0">
                <a:solidFill>
                  <a:schemeClr val="accent1">
                    <a:lumMod val="75000"/>
                    <a:lumOff val="25000"/>
                  </a:schemeClr>
                </a:solidFill>
                <a:latin typeface="Hiragino Kaku Gothic Pro W6" panose="020B0300000000000000" pitchFamily="34" charset="-128"/>
                <a:ea typeface="Hiragino Kaku Gothic Pro W6" panose="020B0300000000000000" pitchFamily="34" charset="-128"/>
              </a:rPr>
              <a:t>)</a:t>
            </a:r>
            <a:r>
              <a:rPr kumimoji="1" lang="ja-JP" altLang="en-US" b="1">
                <a:solidFill>
                  <a:schemeClr val="accent1">
                    <a:lumMod val="75000"/>
                    <a:lumOff val="25000"/>
                  </a:schemeClr>
                </a:solidFill>
                <a:latin typeface="Hiragino Kaku Gothic Pro W6" panose="020B0300000000000000" pitchFamily="34" charset="-128"/>
                <a:ea typeface="Hiragino Kaku Gothic Pro W6" panose="020B0300000000000000" pitchFamily="34" charset="-128"/>
              </a:rPr>
              <a:t>は、以下のことが期待されている」</a:t>
            </a:r>
          </a:p>
          <a:p>
            <a:pPr algn="ctr"/>
            <a:endParaRPr kumimoji="1" lang="ja-JP" altLang="en-US" b="1">
              <a:solidFill>
                <a:schemeClr val="accent1">
                  <a:lumMod val="75000"/>
                  <a:lumOff val="25000"/>
                </a:schemeClr>
              </a:solidFill>
              <a:latin typeface="Hiragino Kaku Gothic Pro W6" panose="020B0300000000000000" pitchFamily="34" charset="-128"/>
              <a:ea typeface="Hiragino Kaku Gothic Pro W6" panose="020B0300000000000000" pitchFamily="34" charset="-128"/>
            </a:endParaRPr>
          </a:p>
        </p:txBody>
      </p:sp>
      <p:sp>
        <p:nvSpPr>
          <p:cNvPr id="7" name="テキスト ボックス 6">
            <a:extLst>
              <a:ext uri="{FF2B5EF4-FFF2-40B4-BE49-F238E27FC236}">
                <a16:creationId xmlns:a16="http://schemas.microsoft.com/office/drawing/2014/main" id="{F77212DD-3317-E33E-6FC9-D562630530D2}"/>
              </a:ext>
            </a:extLst>
          </p:cNvPr>
          <p:cNvSpPr txBox="1"/>
          <p:nvPr/>
        </p:nvSpPr>
        <p:spPr>
          <a:xfrm>
            <a:off x="1534160" y="2243425"/>
            <a:ext cx="9423552" cy="4334456"/>
          </a:xfrm>
          <a:prstGeom prst="rect">
            <a:avLst/>
          </a:prstGeom>
          <a:noFill/>
        </p:spPr>
        <p:txBody>
          <a:bodyPr wrap="square">
            <a:spAutoFit/>
          </a:bodyPr>
          <a:lstStyle/>
          <a:p>
            <a:pPr algn="l">
              <a:lnSpc>
                <a:spcPct val="110000"/>
              </a:lnSpc>
            </a:pPr>
            <a:r>
              <a:rPr lang="en-US" altLang="ja-JP" dirty="0">
                <a:latin typeface="Hiragino Kaku Gothic Pro W3" panose="020B0300000000000000" pitchFamily="34" charset="-128"/>
                <a:ea typeface="Hiragino Kaku Gothic Pro W3" panose="020B0300000000000000" pitchFamily="34" charset="-128"/>
              </a:rPr>
              <a:t>1.</a:t>
            </a:r>
            <a:r>
              <a:rPr lang="ja-JP" altLang="en-US">
                <a:latin typeface="Hiragino Kaku Gothic Pro W3" panose="020B0300000000000000" pitchFamily="34" charset="-128"/>
                <a:ea typeface="Hiragino Kaku Gothic Pro W3" panose="020B0300000000000000" pitchFamily="34" charset="-128"/>
              </a:rPr>
              <a:t>個人として、また事業において、高潔さと高い倫理基準を持って行動する。</a:t>
            </a: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r>
              <a:rPr lang="en-US" altLang="ja-JP" dirty="0">
                <a:latin typeface="Hiragino Kaku Gothic Pro W3" panose="020B0300000000000000" pitchFamily="34" charset="-128"/>
                <a:ea typeface="Hiragino Kaku Gothic Pro W3" panose="020B0300000000000000" pitchFamily="34" charset="-128"/>
              </a:rPr>
              <a:t>2.</a:t>
            </a:r>
            <a:r>
              <a:rPr lang="ja-JP" altLang="en-US">
                <a:latin typeface="Hiragino Kaku Gothic Pro W3" panose="020B0300000000000000" pitchFamily="34" charset="-128"/>
                <a:ea typeface="Hiragino Kaku Gothic Pro W3" panose="020B0300000000000000" pitchFamily="34" charset="-128"/>
              </a:rPr>
              <a:t>他者に公平に接し、敬意をもって接すること。これには、他者を尊重する言葉を使う、サポートを示す、温かく迎え入れるインクルーシブな環境を助長する、多様性を重んじるという「ロータリーの多様性・公平さ・インクルージョン（</a:t>
            </a:r>
            <a:r>
              <a:rPr lang="en-US" altLang="ja-JP" dirty="0">
                <a:latin typeface="Hiragino Kaku Gothic Pro W3" panose="020B0300000000000000" pitchFamily="34" charset="-128"/>
                <a:ea typeface="Hiragino Kaku Gothic Pro W3" panose="020B0300000000000000" pitchFamily="34" charset="-128"/>
              </a:rPr>
              <a:t>DEI</a:t>
            </a:r>
            <a:r>
              <a:rPr lang="ja-JP" altLang="en-US">
                <a:latin typeface="Hiragino Kaku Gothic Pro W3" panose="020B0300000000000000" pitchFamily="34" charset="-128"/>
                <a:ea typeface="Hiragino Kaku Gothic Pro W3" panose="020B0300000000000000" pitchFamily="34" charset="-128"/>
              </a:rPr>
              <a:t>）の行動規範」を遵守することが含まれる。</a:t>
            </a: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r>
              <a:rPr lang="en-US" altLang="ja-JP" dirty="0">
                <a:latin typeface="Hiragino Kaku Gothic Pro W3" panose="020B0300000000000000" pitchFamily="34" charset="-128"/>
                <a:ea typeface="Hiragino Kaku Gothic Pro W3" panose="020B0300000000000000" pitchFamily="34" charset="-128"/>
              </a:rPr>
              <a:t>3.</a:t>
            </a:r>
            <a:r>
              <a:rPr lang="ja-JP" altLang="en-US">
                <a:latin typeface="Hiragino Kaku Gothic Pro W3" panose="020B0300000000000000" pitchFamily="34" charset="-128"/>
                <a:ea typeface="Hiragino Kaku Gothic Pro W3" panose="020B0300000000000000" pitchFamily="34" charset="-128"/>
              </a:rPr>
              <a:t>ロータリーを通じて自分の職業スキルを生かし、地域社会や世界のほかの地域の人びとの生活の質を高める。</a:t>
            </a: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r>
              <a:rPr lang="en-US" altLang="ja-JP" dirty="0">
                <a:latin typeface="Hiragino Kaku Gothic Pro W3" panose="020B0300000000000000" pitchFamily="34" charset="-128"/>
                <a:ea typeface="Hiragino Kaku Gothic Pro W3" panose="020B0300000000000000" pitchFamily="34" charset="-128"/>
              </a:rPr>
              <a:t>4.</a:t>
            </a:r>
            <a:r>
              <a:rPr lang="ja-JP" altLang="en-US">
                <a:latin typeface="Hiragino Kaku Gothic Pro W3" panose="020B0300000000000000" pitchFamily="34" charset="-128"/>
                <a:ea typeface="Hiragino Kaku Gothic Pro W3" panose="020B0300000000000000" pitchFamily="34" charset="-128"/>
              </a:rPr>
              <a:t>ロータリーやほかのロータリアンの評判を落とすような言動は避ける。</a:t>
            </a: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endParaRPr lang="en-US" altLang="ja-JP" dirty="0">
              <a:latin typeface="Hiragino Kaku Gothic Pro W3" panose="020B0300000000000000" pitchFamily="34" charset="-128"/>
              <a:ea typeface="Hiragino Kaku Gothic Pro W3" panose="020B0300000000000000" pitchFamily="34" charset="-128"/>
            </a:endParaRPr>
          </a:p>
          <a:p>
            <a:pPr algn="l">
              <a:lnSpc>
                <a:spcPct val="110000"/>
              </a:lnSpc>
            </a:pPr>
            <a:r>
              <a:rPr lang="en-US" altLang="ja-JP" dirty="0">
                <a:latin typeface="Hiragino Kaku Gothic Pro W3" panose="020B0300000000000000" pitchFamily="34" charset="-128"/>
                <a:ea typeface="Hiragino Kaku Gothic Pro W3" panose="020B0300000000000000" pitchFamily="34" charset="-128"/>
              </a:rPr>
              <a:t>5.</a:t>
            </a:r>
            <a:r>
              <a:rPr lang="ja-JP" altLang="en-US">
                <a:latin typeface="Hiragino Kaku Gothic Pro W3" panose="020B0300000000000000" pitchFamily="34" charset="-128"/>
                <a:ea typeface="Hiragino Kaku Gothic Pro W3" panose="020B0300000000000000" pitchFamily="34" charset="-128"/>
              </a:rPr>
              <a:t>ロータリー関連行事のすべての行動規範に従う。</a:t>
            </a:r>
          </a:p>
          <a:p>
            <a:pPr algn="l">
              <a:lnSpc>
                <a:spcPct val="110000"/>
              </a:lnSpc>
            </a:pPr>
            <a:endParaRPr lang="ja-JP" altLang="ja-JP" dirty="0">
              <a:latin typeface="Hiragino Kaku Gothic Pro W3" panose="020B0300000000000000" pitchFamily="34" charset="-128"/>
              <a:ea typeface="Hiragino Kaku Gothic Pro W3" panose="020B0300000000000000" pitchFamily="34" charset="-128"/>
              <a:cs typeface="Microsoft YaHei" panose="020B0503020204020204" pitchFamily="34" charset="-122"/>
            </a:endParaRPr>
          </a:p>
        </p:txBody>
      </p:sp>
      <p:cxnSp>
        <p:nvCxnSpPr>
          <p:cNvPr id="8" name="直線コネクタ 7">
            <a:extLst>
              <a:ext uri="{FF2B5EF4-FFF2-40B4-BE49-F238E27FC236}">
                <a16:creationId xmlns:a16="http://schemas.microsoft.com/office/drawing/2014/main" id="{1423DB9D-FB6F-2472-F08B-9A8589A3EAB6}"/>
              </a:ext>
            </a:extLst>
          </p:cNvPr>
          <p:cNvCxnSpPr>
            <a:cxnSpLocks/>
          </p:cNvCxnSpPr>
          <p:nvPr/>
        </p:nvCxnSpPr>
        <p:spPr>
          <a:xfrm flipV="1">
            <a:off x="1559559" y="2076881"/>
            <a:ext cx="9072880" cy="22972"/>
          </a:xfrm>
          <a:prstGeom prst="line">
            <a:avLst/>
          </a:prstGeom>
        </p:spPr>
        <p:style>
          <a:lnRef idx="2">
            <a:schemeClr val="accent5"/>
          </a:lnRef>
          <a:fillRef idx="0">
            <a:schemeClr val="accent5"/>
          </a:fillRef>
          <a:effectRef idx="1">
            <a:schemeClr val="accent5"/>
          </a:effectRef>
          <a:fontRef idx="minor">
            <a:schemeClr val="tx1"/>
          </a:fontRef>
        </p:style>
      </p:cxnSp>
      <p:pic>
        <p:nvPicPr>
          <p:cNvPr id="2" name="P21.mp3">
            <a:hlinkClick r:id="" action="ppaction://media"/>
            <a:extLst>
              <a:ext uri="{FF2B5EF4-FFF2-40B4-BE49-F238E27FC236}">
                <a16:creationId xmlns:a16="http://schemas.microsoft.com/office/drawing/2014/main" id="{3A029DD7-7142-7FF5-8A99-60DAD082CE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145336"/>
            <a:ext cx="591458" cy="591458"/>
          </a:xfrm>
          <a:prstGeom prst="rect">
            <a:avLst/>
          </a:prstGeom>
        </p:spPr>
      </p:pic>
    </p:spTree>
    <p:extLst>
      <p:ext uri="{BB962C8B-B14F-4D97-AF65-F5344CB8AC3E}">
        <p14:creationId xmlns:p14="http://schemas.microsoft.com/office/powerpoint/2010/main" val="3164327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B5B89317-22C9-D30D-4F0B-E850FC053AD8}"/>
              </a:ext>
            </a:extLst>
          </p:cNvPr>
          <p:cNvSpPr/>
          <p:nvPr/>
        </p:nvSpPr>
        <p:spPr>
          <a:xfrm>
            <a:off x="2569070" y="413328"/>
            <a:ext cx="7053851" cy="1089617"/>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4" name="図 3" descr="ロゴ&#10;&#10;AI 生成コンテンツは誤りを含む可能性があります。">
            <a:extLst>
              <a:ext uri="{FF2B5EF4-FFF2-40B4-BE49-F238E27FC236}">
                <a16:creationId xmlns:a16="http://schemas.microsoft.com/office/drawing/2014/main" id="{3F15A2F1-7E25-840A-5736-77C783FAF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5" name="タイトル 1">
            <a:extLst>
              <a:ext uri="{FF2B5EF4-FFF2-40B4-BE49-F238E27FC236}">
                <a16:creationId xmlns:a16="http://schemas.microsoft.com/office/drawing/2014/main" id="{ED479E58-1FE4-CEB9-5A10-F2872EBB0B0E}"/>
              </a:ext>
            </a:extLst>
          </p:cNvPr>
          <p:cNvSpPr>
            <a:spLocks noGrp="1"/>
          </p:cNvSpPr>
          <p:nvPr>
            <p:ph type="title"/>
          </p:nvPr>
        </p:nvSpPr>
        <p:spPr>
          <a:xfrm>
            <a:off x="2569070" y="519966"/>
            <a:ext cx="7053851" cy="531191"/>
          </a:xfrm>
          <a:noFill/>
        </p:spPr>
        <p:txBody>
          <a:bodyPr rtlCol="0"/>
          <a:lstStyle>
            <a:defPPr>
              <a:defRPr lang="ja-JP"/>
            </a:defPPr>
          </a:lstStyle>
          <a:p>
            <a:pPr algn="ctr" rtl="0"/>
            <a:r>
              <a:rPr lang="ja-JP" altLang="en-US" sz="2800">
                <a:latin typeface="Yu Gothic" panose="020B0400000000000000" pitchFamily="34" charset="-128"/>
                <a:ea typeface="Yu Gothic" panose="020B0400000000000000" pitchFamily="34" charset="-128"/>
              </a:rPr>
              <a:t>青少年と接する際の行動規範に関する声明</a:t>
            </a:r>
          </a:p>
        </p:txBody>
      </p:sp>
      <p:sp>
        <p:nvSpPr>
          <p:cNvPr id="6" name="タイトル 1">
            <a:extLst>
              <a:ext uri="{FF2B5EF4-FFF2-40B4-BE49-F238E27FC236}">
                <a16:creationId xmlns:a16="http://schemas.microsoft.com/office/drawing/2014/main" id="{6D0A1B81-72E5-C80F-25A6-800F6B754788}"/>
              </a:ext>
            </a:extLst>
          </p:cNvPr>
          <p:cNvSpPr txBox="1">
            <a:spLocks/>
          </p:cNvSpPr>
          <p:nvPr/>
        </p:nvSpPr>
        <p:spPr>
          <a:xfrm>
            <a:off x="2569070" y="1004265"/>
            <a:ext cx="7053851" cy="439751"/>
          </a:xfrm>
          <a:prstGeom prst="rect">
            <a:avLst/>
          </a:prstGeom>
          <a:noFill/>
        </p:spPr>
        <p:txBody>
          <a:bodyPr vert="horz" lIns="91440" tIns="45720" rIns="91440" bIns="45720" rtlCol="0" anchor="b" anchorCtr="0">
            <a:noAutofit/>
          </a:bodyPr>
          <a:lstStyle>
            <a:defPPr>
              <a:defRPr lang="ja-JP"/>
            </a:defPPr>
            <a:lvl1pPr algn="l" defTabSz="914377" rtl="0" eaLnBrk="1" latinLnBrk="0" hangingPunct="1">
              <a:lnSpc>
                <a:spcPct val="90000"/>
              </a:lnSpc>
              <a:spcBef>
                <a:spcPct val="0"/>
              </a:spcBef>
              <a:buNone/>
              <a:defRPr lang="ja-JP" sz="3600" i="0" kern="1200" cap="all" baseline="0">
                <a:solidFill>
                  <a:schemeClr val="accent1"/>
                </a:solidFill>
                <a:latin typeface="Meiryo UI" panose="020B0604030504040204" pitchFamily="50" charset="-128"/>
                <a:ea typeface="Meiryo UI" panose="020B0604030504040204" pitchFamily="50" charset="-128"/>
                <a:cs typeface="+mj-cs"/>
              </a:defRPr>
            </a:lvl1pPr>
          </a:lstStyle>
          <a:p>
            <a:pPr algn="ctr"/>
            <a:r>
              <a:rPr lang="ja-JP" altLang="en-US" sz="2000">
                <a:solidFill>
                  <a:schemeClr val="tx1"/>
                </a:solidFill>
                <a:latin typeface="Yu Gothic" panose="020B0400000000000000" pitchFamily="34" charset="-128"/>
                <a:ea typeface="Yu Gothic" panose="020B0400000000000000" pitchFamily="34" charset="-128"/>
              </a:rPr>
              <a:t>（ロータリー章典</a:t>
            </a:r>
            <a:r>
              <a:rPr lang="en-US" altLang="ja-JP" sz="2000" dirty="0">
                <a:solidFill>
                  <a:schemeClr val="tx1"/>
                </a:solidFill>
                <a:latin typeface="Yu Gothic" panose="020B0400000000000000" pitchFamily="34" charset="-128"/>
                <a:ea typeface="Yu Gothic" panose="020B0400000000000000" pitchFamily="34" charset="-128"/>
              </a:rPr>
              <a:t>2.120.1.</a:t>
            </a:r>
            <a:r>
              <a:rPr lang="ja-JP" altLang="en-US" sz="2000">
                <a:solidFill>
                  <a:schemeClr val="tx1"/>
                </a:solidFill>
                <a:latin typeface="Yu Gothic" panose="020B0400000000000000" pitchFamily="34" charset="-128"/>
                <a:ea typeface="Yu Gothic" panose="020B0400000000000000" pitchFamily="34" charset="-128"/>
              </a:rPr>
              <a:t>）</a:t>
            </a:r>
          </a:p>
        </p:txBody>
      </p:sp>
      <p:grpSp>
        <p:nvGrpSpPr>
          <p:cNvPr id="10" name="グループ化 9">
            <a:extLst>
              <a:ext uri="{FF2B5EF4-FFF2-40B4-BE49-F238E27FC236}">
                <a16:creationId xmlns:a16="http://schemas.microsoft.com/office/drawing/2014/main" id="{E24B046F-F2E3-8DBD-7833-665CE2960C3E}"/>
              </a:ext>
            </a:extLst>
          </p:cNvPr>
          <p:cNvGrpSpPr/>
          <p:nvPr/>
        </p:nvGrpSpPr>
        <p:grpSpPr>
          <a:xfrm>
            <a:off x="1056721" y="1617466"/>
            <a:ext cx="9965732" cy="1723549"/>
            <a:chOff x="1056721" y="1617466"/>
            <a:chExt cx="9965732" cy="1723549"/>
          </a:xfrm>
        </p:grpSpPr>
        <p:sp>
          <p:nvSpPr>
            <p:cNvPr id="11" name="正方形/長方形 10">
              <a:extLst>
                <a:ext uri="{FF2B5EF4-FFF2-40B4-BE49-F238E27FC236}">
                  <a16:creationId xmlns:a16="http://schemas.microsoft.com/office/drawing/2014/main" id="{F3783D13-6B48-5301-5560-ED9858287C80}"/>
                </a:ext>
              </a:extLst>
            </p:cNvPr>
            <p:cNvSpPr/>
            <p:nvPr/>
          </p:nvSpPr>
          <p:spPr>
            <a:xfrm>
              <a:off x="1056721" y="1744684"/>
              <a:ext cx="9603385" cy="131378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83534AF-F25C-D78F-D015-CFE4E130DC83}"/>
                </a:ext>
              </a:extLst>
            </p:cNvPr>
            <p:cNvSpPr txBox="1"/>
            <p:nvPr/>
          </p:nvSpPr>
          <p:spPr>
            <a:xfrm>
              <a:off x="1169537" y="1617466"/>
              <a:ext cx="9852916" cy="1723549"/>
            </a:xfrm>
            <a:prstGeom prst="rect">
              <a:avLst/>
            </a:prstGeom>
            <a:noFill/>
          </p:spPr>
          <p:txBody>
            <a:bodyPr wrap="square" rtlCol="0">
              <a:spAutoFit/>
            </a:bodyPr>
            <a:lstStyle/>
            <a:p>
              <a:pPr>
                <a:lnSpc>
                  <a:spcPct val="200000"/>
                </a:lnSpc>
              </a:pPr>
              <a:r>
                <a:rPr lang="ja-JP" altLang="en-US" sz="2200">
                  <a:latin typeface="+mn-ea"/>
                </a:rPr>
                <a:t>国際ロータリーは、ロータリーの活動に参加するすべての青少年のために</a:t>
              </a:r>
              <a:endParaRPr lang="en-US" altLang="ja-JP" sz="2200" dirty="0">
                <a:latin typeface="+mn-ea"/>
              </a:endParaRPr>
            </a:p>
            <a:p>
              <a:pPr>
                <a:lnSpc>
                  <a:spcPct val="200000"/>
                </a:lnSpc>
              </a:pPr>
              <a:r>
                <a:rPr lang="ja-JP" altLang="en-US" sz="2200">
                  <a:latin typeface="+mn-ea"/>
                </a:rPr>
                <a:t>安全な環境をつくり、これを維持するよう努める。</a:t>
              </a:r>
            </a:p>
            <a:p>
              <a:endParaRPr lang="ja-JP" altLang="ja-JP" dirty="0"/>
            </a:p>
          </p:txBody>
        </p:sp>
      </p:grpSp>
      <p:sp>
        <p:nvSpPr>
          <p:cNvPr id="19" name="矢印: 五方向 25">
            <a:extLst>
              <a:ext uri="{FF2B5EF4-FFF2-40B4-BE49-F238E27FC236}">
                <a16:creationId xmlns:a16="http://schemas.microsoft.com/office/drawing/2014/main" id="{53AA4E44-D8D5-D589-56CE-618EF0474DAD}"/>
              </a:ext>
            </a:extLst>
          </p:cNvPr>
          <p:cNvSpPr/>
          <p:nvPr/>
        </p:nvSpPr>
        <p:spPr>
          <a:xfrm>
            <a:off x="3181134" y="4633978"/>
            <a:ext cx="781265"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 name="角丸四角形 1">
            <a:extLst>
              <a:ext uri="{FF2B5EF4-FFF2-40B4-BE49-F238E27FC236}">
                <a16:creationId xmlns:a16="http://schemas.microsoft.com/office/drawing/2014/main" id="{CC15F4E2-D596-4215-5671-B1001530EBF4}"/>
              </a:ext>
            </a:extLst>
          </p:cNvPr>
          <p:cNvSpPr/>
          <p:nvPr/>
        </p:nvSpPr>
        <p:spPr>
          <a:xfrm>
            <a:off x="1286355" y="4215061"/>
            <a:ext cx="1428591" cy="1036949"/>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ja-JP" altLang="en-US" sz="2400">
                <a:ea typeface="MS PGothic" panose="020B0600070205080204" pitchFamily="34" charset="-128"/>
              </a:rPr>
              <a:t>Ｒ</a:t>
            </a:r>
            <a:r>
              <a:rPr lang="ja-JP" altLang="en-US" sz="2400" dirty="0">
                <a:ea typeface="MS PGothic" panose="020B0600070205080204" pitchFamily="34" charset="-128"/>
              </a:rPr>
              <a:t>　</a:t>
            </a:r>
            <a:r>
              <a:rPr kumimoji="1" lang="ja-JP" altLang="en-US" sz="2400">
                <a:ea typeface="MS PGothic" panose="020B0600070205080204" pitchFamily="34" charset="-128"/>
              </a:rPr>
              <a:t>Ｉ</a:t>
            </a:r>
          </a:p>
        </p:txBody>
      </p:sp>
      <p:sp>
        <p:nvSpPr>
          <p:cNvPr id="8" name="四角形: 角を丸くする 16">
            <a:extLst>
              <a:ext uri="{FF2B5EF4-FFF2-40B4-BE49-F238E27FC236}">
                <a16:creationId xmlns:a16="http://schemas.microsoft.com/office/drawing/2014/main" id="{CA7CCA48-B888-AB87-A3D7-348D3F2FFFA4}"/>
              </a:ext>
            </a:extLst>
          </p:cNvPr>
          <p:cNvSpPr/>
          <p:nvPr/>
        </p:nvSpPr>
        <p:spPr>
          <a:xfrm>
            <a:off x="4376824" y="3334410"/>
            <a:ext cx="3061699" cy="3164816"/>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ja-JP" altLang="en-US" sz="2400" dirty="0">
              <a:solidFill>
                <a:schemeClr val="bg1"/>
              </a:solidFill>
              <a:latin typeface="BIZ UDPゴシック" panose="020B0400000000000000" pitchFamily="50" charset="-128"/>
              <a:ea typeface="BIZ UDPゴシック" panose="020B0400000000000000" pitchFamily="50" charset="-128"/>
            </a:endParaRPr>
          </a:p>
        </p:txBody>
      </p:sp>
      <p:sp>
        <p:nvSpPr>
          <p:cNvPr id="28" name="四角形: 角を丸くする 18">
            <a:extLst>
              <a:ext uri="{FF2B5EF4-FFF2-40B4-BE49-F238E27FC236}">
                <a16:creationId xmlns:a16="http://schemas.microsoft.com/office/drawing/2014/main" id="{C6D71815-3C91-A201-E30B-A41EA058932E}"/>
              </a:ext>
            </a:extLst>
          </p:cNvPr>
          <p:cNvSpPr/>
          <p:nvPr/>
        </p:nvSpPr>
        <p:spPr>
          <a:xfrm>
            <a:off x="4995037" y="3964583"/>
            <a:ext cx="1825272" cy="666971"/>
          </a:xfrm>
          <a:prstGeom prst="roundRect">
            <a:avLst/>
          </a:prstGeom>
          <a:solidFill>
            <a:schemeClr val="accent4">
              <a:lumMod val="50000"/>
            </a:schemeClr>
          </a:solidFill>
          <a:ln w="12700">
            <a:noFill/>
          </a:ln>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ja-JP" altLang="en-US" sz="2400">
                <a:latin typeface="Yu Gothic" panose="020B0400000000000000" pitchFamily="34" charset="-128"/>
                <a:ea typeface="Yu Gothic" panose="020B0400000000000000" pitchFamily="34" charset="-128"/>
              </a:rPr>
              <a:t>活　　動</a:t>
            </a:r>
            <a:endParaRPr lang="ja-JP" altLang="en-US" sz="2400" dirty="0">
              <a:latin typeface="Yu Gothic" panose="020B0400000000000000" pitchFamily="34" charset="-128"/>
              <a:ea typeface="Yu Gothic" panose="020B0400000000000000" pitchFamily="34" charset="-128"/>
            </a:endParaRPr>
          </a:p>
        </p:txBody>
      </p:sp>
      <p:sp>
        <p:nvSpPr>
          <p:cNvPr id="29" name="四角形: 角を丸くする 18">
            <a:extLst>
              <a:ext uri="{FF2B5EF4-FFF2-40B4-BE49-F238E27FC236}">
                <a16:creationId xmlns:a16="http://schemas.microsoft.com/office/drawing/2014/main" id="{08455B34-BBB8-589C-F37F-CF7C4545AE39}"/>
              </a:ext>
            </a:extLst>
          </p:cNvPr>
          <p:cNvSpPr/>
          <p:nvPr/>
        </p:nvSpPr>
        <p:spPr>
          <a:xfrm>
            <a:off x="4995038" y="4821340"/>
            <a:ext cx="1825272" cy="666971"/>
          </a:xfrm>
          <a:prstGeom prst="round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ja-JP" altLang="en-US" sz="2400">
                <a:latin typeface="Yu Gothic" panose="020B0400000000000000" pitchFamily="34" charset="-128"/>
                <a:ea typeface="Yu Gothic" panose="020B0400000000000000" pitchFamily="34" charset="-128"/>
              </a:rPr>
              <a:t>参　加</a:t>
            </a:r>
            <a:endParaRPr lang="ja-JP" altLang="en-US" sz="2400" dirty="0">
              <a:latin typeface="Yu Gothic" panose="020B0400000000000000" pitchFamily="34" charset="-128"/>
              <a:ea typeface="Yu Gothic" panose="020B0400000000000000" pitchFamily="34" charset="-128"/>
            </a:endParaRPr>
          </a:p>
        </p:txBody>
      </p:sp>
      <p:sp>
        <p:nvSpPr>
          <p:cNvPr id="30" name="四角形: 角を丸くする 18">
            <a:extLst>
              <a:ext uri="{FF2B5EF4-FFF2-40B4-BE49-F238E27FC236}">
                <a16:creationId xmlns:a16="http://schemas.microsoft.com/office/drawing/2014/main" id="{B80FF0AD-8BC6-0553-40BA-57B824D341BA}"/>
              </a:ext>
            </a:extLst>
          </p:cNvPr>
          <p:cNvSpPr/>
          <p:nvPr/>
        </p:nvSpPr>
        <p:spPr>
          <a:xfrm>
            <a:off x="4995037" y="5683111"/>
            <a:ext cx="1825272" cy="666971"/>
          </a:xfrm>
          <a:prstGeom prst="round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ja-JP" altLang="en-US" sz="2400">
                <a:latin typeface="Yu Gothic" panose="020B0400000000000000" pitchFamily="34" charset="-128"/>
                <a:ea typeface="Yu Gothic" panose="020B0400000000000000" pitchFamily="34" charset="-128"/>
              </a:rPr>
              <a:t>全青少年</a:t>
            </a:r>
            <a:endParaRPr lang="ja-JP" altLang="en-US" sz="2400" dirty="0">
              <a:latin typeface="Yu Gothic" panose="020B0400000000000000" pitchFamily="34" charset="-128"/>
              <a:ea typeface="Yu Gothic" panose="020B0400000000000000" pitchFamily="34" charset="-128"/>
            </a:endParaRPr>
          </a:p>
        </p:txBody>
      </p:sp>
      <p:sp>
        <p:nvSpPr>
          <p:cNvPr id="31" name="テキスト ボックス 30">
            <a:extLst>
              <a:ext uri="{FF2B5EF4-FFF2-40B4-BE49-F238E27FC236}">
                <a16:creationId xmlns:a16="http://schemas.microsoft.com/office/drawing/2014/main" id="{DB2A7C93-EE4A-DD38-8128-0B464CBA092F}"/>
              </a:ext>
            </a:extLst>
          </p:cNvPr>
          <p:cNvSpPr txBox="1"/>
          <p:nvPr/>
        </p:nvSpPr>
        <p:spPr>
          <a:xfrm>
            <a:off x="4917658" y="3392369"/>
            <a:ext cx="1980029" cy="523220"/>
          </a:xfrm>
          <a:prstGeom prst="rect">
            <a:avLst/>
          </a:prstGeom>
          <a:noFill/>
        </p:spPr>
        <p:txBody>
          <a:bodyPr wrap="none" rtlCol="0">
            <a:spAutoFit/>
          </a:bodyPr>
          <a:lstStyle/>
          <a:p>
            <a:r>
              <a:rPr kumimoji="1" lang="ja-JP" altLang="en-US" sz="2800">
                <a:solidFill>
                  <a:schemeClr val="bg1"/>
                </a:solidFill>
                <a:latin typeface="Yu Gothic" panose="020B0400000000000000" pitchFamily="34" charset="-128"/>
                <a:ea typeface="Yu Gothic" panose="020B0400000000000000" pitchFamily="34" charset="-128"/>
              </a:rPr>
              <a:t>ロータリー</a:t>
            </a:r>
          </a:p>
        </p:txBody>
      </p:sp>
      <p:sp>
        <p:nvSpPr>
          <p:cNvPr id="32" name="矢印: 五方向 28">
            <a:extLst>
              <a:ext uri="{FF2B5EF4-FFF2-40B4-BE49-F238E27FC236}">
                <a16:creationId xmlns:a16="http://schemas.microsoft.com/office/drawing/2014/main" id="{15C16909-54F5-30C4-52C4-2B8E740B2713}"/>
              </a:ext>
            </a:extLst>
          </p:cNvPr>
          <p:cNvSpPr/>
          <p:nvPr/>
        </p:nvSpPr>
        <p:spPr>
          <a:xfrm>
            <a:off x="7796136" y="4204046"/>
            <a:ext cx="505182" cy="1425543"/>
          </a:xfrm>
          <a:prstGeom prst="homePlat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dirty="0"/>
          </a:p>
        </p:txBody>
      </p:sp>
      <p:sp>
        <p:nvSpPr>
          <p:cNvPr id="33" name="四角形: 角を丸くする 7">
            <a:extLst>
              <a:ext uri="{FF2B5EF4-FFF2-40B4-BE49-F238E27FC236}">
                <a16:creationId xmlns:a16="http://schemas.microsoft.com/office/drawing/2014/main" id="{0A6FDE9F-DF24-74CC-E15E-400965E0DFB0}"/>
              </a:ext>
            </a:extLst>
          </p:cNvPr>
          <p:cNvSpPr/>
          <p:nvPr/>
        </p:nvSpPr>
        <p:spPr>
          <a:xfrm>
            <a:off x="8661218" y="3325689"/>
            <a:ext cx="1923403" cy="799092"/>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dirty="0">
                <a:latin typeface="Yu Gothic" panose="020B0400000000000000" pitchFamily="34" charset="-128"/>
                <a:ea typeface="Yu Gothic" panose="020B0400000000000000" pitchFamily="34" charset="-128"/>
              </a:rPr>
              <a:t>安全な環境</a:t>
            </a:r>
          </a:p>
        </p:txBody>
      </p:sp>
      <p:sp>
        <p:nvSpPr>
          <p:cNvPr id="34" name="四角形: 角を丸くする 20">
            <a:extLst>
              <a:ext uri="{FF2B5EF4-FFF2-40B4-BE49-F238E27FC236}">
                <a16:creationId xmlns:a16="http://schemas.microsoft.com/office/drawing/2014/main" id="{0A6D48AF-1130-8532-7112-A7A16177CF25}"/>
              </a:ext>
            </a:extLst>
          </p:cNvPr>
          <p:cNvSpPr/>
          <p:nvPr/>
        </p:nvSpPr>
        <p:spPr>
          <a:xfrm>
            <a:off x="8661218" y="4796242"/>
            <a:ext cx="1923403" cy="692069"/>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a:latin typeface="Yu Gothic" panose="020B0400000000000000" pitchFamily="34" charset="-128"/>
                <a:ea typeface="Yu Gothic" panose="020B0400000000000000" pitchFamily="34" charset="-128"/>
              </a:rPr>
              <a:t>創　る</a:t>
            </a:r>
            <a:endParaRPr lang="ja-JP" altLang="en-US" sz="2400" dirty="0">
              <a:latin typeface="Yu Gothic" panose="020B0400000000000000" pitchFamily="34" charset="-128"/>
              <a:ea typeface="Yu Gothic" panose="020B0400000000000000" pitchFamily="34" charset="-128"/>
            </a:endParaRPr>
          </a:p>
        </p:txBody>
      </p:sp>
      <p:sp>
        <p:nvSpPr>
          <p:cNvPr id="35" name="四角形: 角を丸くする 21">
            <a:extLst>
              <a:ext uri="{FF2B5EF4-FFF2-40B4-BE49-F238E27FC236}">
                <a16:creationId xmlns:a16="http://schemas.microsoft.com/office/drawing/2014/main" id="{41C64FB9-1962-8876-2F56-E08510D3F6C8}"/>
              </a:ext>
            </a:extLst>
          </p:cNvPr>
          <p:cNvSpPr/>
          <p:nvPr/>
        </p:nvSpPr>
        <p:spPr>
          <a:xfrm>
            <a:off x="8661218" y="5759145"/>
            <a:ext cx="1923403" cy="740081"/>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a:latin typeface="Yu Gothic" panose="020B0400000000000000" pitchFamily="34" charset="-128"/>
                <a:ea typeface="Yu Gothic" panose="020B0400000000000000" pitchFamily="34" charset="-128"/>
              </a:rPr>
              <a:t>維　持</a:t>
            </a:r>
            <a:endParaRPr lang="ja-JP" altLang="en-US" sz="2400" dirty="0">
              <a:latin typeface="Yu Gothic" panose="020B0400000000000000" pitchFamily="34" charset="-128"/>
              <a:ea typeface="Yu Gothic" panose="020B0400000000000000" pitchFamily="34" charset="-128"/>
            </a:endParaRPr>
          </a:p>
        </p:txBody>
      </p:sp>
      <p:sp>
        <p:nvSpPr>
          <p:cNvPr id="36" name="矢印: 五方向 24">
            <a:extLst>
              <a:ext uri="{FF2B5EF4-FFF2-40B4-BE49-F238E27FC236}">
                <a16:creationId xmlns:a16="http://schemas.microsoft.com/office/drawing/2014/main" id="{A9B0C3E0-44AB-3AB5-098A-FF39F8693B80}"/>
              </a:ext>
            </a:extLst>
          </p:cNvPr>
          <p:cNvSpPr/>
          <p:nvPr/>
        </p:nvSpPr>
        <p:spPr>
          <a:xfrm rot="5400000">
            <a:off x="9490116" y="4300383"/>
            <a:ext cx="355759" cy="365125"/>
          </a:xfrm>
          <a:prstGeom prst="homePlat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pic>
        <p:nvPicPr>
          <p:cNvPr id="12" name="P02.mp3">
            <a:hlinkClick r:id="" action="ppaction://media"/>
            <a:extLst>
              <a:ext uri="{FF2B5EF4-FFF2-40B4-BE49-F238E27FC236}">
                <a16:creationId xmlns:a16="http://schemas.microsoft.com/office/drawing/2014/main" id="{FBC4C354-7874-8AC8-6D29-ABAB593E9C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921" y="5943682"/>
            <a:ext cx="812800" cy="812800"/>
          </a:xfrm>
          <a:prstGeom prst="rect">
            <a:avLst/>
          </a:prstGeom>
        </p:spPr>
      </p:pic>
    </p:spTree>
    <p:extLst>
      <p:ext uri="{BB962C8B-B14F-4D97-AF65-F5344CB8AC3E}">
        <p14:creationId xmlns:p14="http://schemas.microsoft.com/office/powerpoint/2010/main" val="286083171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40"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7" presetClass="entr" presetSubtype="10" fill="hold" grpId="1" nodeType="withEffect">
                                  <p:stCondLst>
                                    <p:cond delay="12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7" presetClass="entr" presetSubtype="10" fill="hold" grpId="1" nodeType="withEffect">
                                  <p:stCondLst>
                                    <p:cond delay="135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strVal val="#ppt_h"/>
                                          </p:val>
                                        </p:tav>
                                        <p:tav tm="100000">
                                          <p:val>
                                            <p:strVal val="#ppt_h"/>
                                          </p:val>
                                        </p:tav>
                                      </p:tavLst>
                                    </p:anim>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7" presetClass="entr" presetSubtype="10" fill="hold" grpId="1" nodeType="withEffect">
                                  <p:stCondLst>
                                    <p:cond delay="1500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fltVal val="0"/>
                                          </p:val>
                                        </p:tav>
                                        <p:tav tm="100000">
                                          <p:val>
                                            <p:strVal val="#ppt_w"/>
                                          </p:val>
                                        </p:tav>
                                      </p:tavLst>
                                    </p:anim>
                                    <p:anim calcmode="lin" valueType="num">
                                      <p:cBhvr>
                                        <p:cTn id="24" dur="1000" fill="hold"/>
                                        <p:tgtEl>
                                          <p:spTgt spid="29"/>
                                        </p:tgtEl>
                                        <p:attrNameLst>
                                          <p:attrName>ppt_h</p:attrName>
                                        </p:attrNameLst>
                                      </p:cBhvr>
                                      <p:tavLst>
                                        <p:tav tm="0">
                                          <p:val>
                                            <p:strVal val="#ppt_h"/>
                                          </p:val>
                                        </p:tav>
                                        <p:tav tm="100000">
                                          <p:val>
                                            <p:strVal val="#ppt_h"/>
                                          </p:val>
                                        </p:tav>
                                      </p:tavLst>
                                    </p:anim>
                                  </p:childTnLst>
                                </p:cTn>
                              </p:par>
                              <p:par>
                                <p:cTn id="25" presetID="1" presetClass="entr"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7" presetClass="entr" presetSubtype="10" fill="hold" grpId="0" nodeType="withEffect">
                                  <p:stCondLst>
                                    <p:cond delay="1600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000" fill="hold"/>
                                        <p:tgtEl>
                                          <p:spTgt spid="30"/>
                                        </p:tgtEl>
                                        <p:attrNameLst>
                                          <p:attrName>ppt_w</p:attrName>
                                        </p:attrNameLst>
                                      </p:cBhvr>
                                      <p:tavLst>
                                        <p:tav tm="0">
                                          <p:val>
                                            <p:fltVal val="0"/>
                                          </p:val>
                                        </p:tav>
                                        <p:tav tm="100000">
                                          <p:val>
                                            <p:strVal val="#ppt_w"/>
                                          </p:val>
                                        </p:tav>
                                      </p:tavLst>
                                    </p:anim>
                                    <p:anim calcmode="lin" valueType="num">
                                      <p:cBhvr>
                                        <p:cTn id="30" dur="1000" fill="hold"/>
                                        <p:tgtEl>
                                          <p:spTgt spid="30"/>
                                        </p:tgtEl>
                                        <p:attrNameLst>
                                          <p:attrName>ppt_h</p:attrName>
                                        </p:attrNameLst>
                                      </p:cBhvr>
                                      <p:tavLst>
                                        <p:tav tm="0">
                                          <p:val>
                                            <p:strVal val="#ppt_h"/>
                                          </p:val>
                                        </p:tav>
                                        <p:tav tm="100000">
                                          <p:val>
                                            <p:strVal val="#ppt_h"/>
                                          </p:val>
                                        </p:tav>
                                      </p:tavLst>
                                    </p:anim>
                                  </p:childTnLst>
                                </p:cTn>
                              </p:par>
                              <p:par>
                                <p:cTn id="31" presetID="1" presetClass="entr" presetSubtype="0" fill="hold" grpId="1"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6" presetClass="entr" presetSubtype="42" fill="hold" grpId="0" nodeType="withEffect">
                                  <p:stCondLst>
                                    <p:cond delay="18000"/>
                                  </p:stCondLst>
                                  <p:childTnLst>
                                    <p:set>
                                      <p:cBhvr>
                                        <p:cTn id="34" dur="1" fill="hold">
                                          <p:stCondLst>
                                            <p:cond delay="0"/>
                                          </p:stCondLst>
                                        </p:cTn>
                                        <p:tgtEl>
                                          <p:spTgt spid="33"/>
                                        </p:tgtEl>
                                        <p:attrNameLst>
                                          <p:attrName>style.visibility</p:attrName>
                                        </p:attrNameLst>
                                      </p:cBhvr>
                                      <p:to>
                                        <p:strVal val="visible"/>
                                      </p:to>
                                    </p:set>
                                    <p:animEffect transition="in" filter="barn(outHorizontal)">
                                      <p:cBhvr>
                                        <p:cTn id="35" dur="500"/>
                                        <p:tgtEl>
                                          <p:spTgt spid="33"/>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6" presetClass="entr" presetSubtype="21" fill="hold" grpId="1" nodeType="withEffect">
                                  <p:stCondLst>
                                    <p:cond delay="1900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6" presetClass="entr" presetSubtype="21" fill="hold" grpId="1" nodeType="withEffect">
                                  <p:stCondLst>
                                    <p:cond delay="20000"/>
                                  </p:stCondLst>
                                  <p:childTnLst>
                                    <p:set>
                                      <p:cBhvr>
                                        <p:cTn id="44" dur="1" fill="hold">
                                          <p:stCondLst>
                                            <p:cond delay="0"/>
                                          </p:stCondLst>
                                        </p:cTn>
                                        <p:tgtEl>
                                          <p:spTgt spid="35"/>
                                        </p:tgtEl>
                                        <p:attrNameLst>
                                          <p:attrName>style.visibility</p:attrName>
                                        </p:attrNameLst>
                                      </p:cBhvr>
                                      <p:to>
                                        <p:strVal val="visible"/>
                                      </p:to>
                                    </p:set>
                                    <p:animEffect transition="in" filter="barn(inVertical)">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2" grpId="0" animBg="1"/>
      <p:bldP spid="2" grpId="1" animBg="1"/>
      <p:bldP spid="28" grpId="0" animBg="1"/>
      <p:bldP spid="28" grpId="1" animBg="1"/>
      <p:bldP spid="29" grpId="0" animBg="1"/>
      <p:bldP spid="29" grpId="1" animBg="1"/>
      <p:bldP spid="30" grpId="0" animBg="1"/>
      <p:bldP spid="30" grpId="1" animBg="1"/>
      <p:bldP spid="33" grpId="0" animBg="1"/>
      <p:bldP spid="33" grpId="1" animBg="1"/>
      <p:bldP spid="34" grpId="0" animBg="1"/>
      <p:bldP spid="34" grpId="1" animBg="1"/>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B474-CC5B-2C9F-C95A-0B766783B0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A11FED1C-00CB-3D82-BBDF-8C71EFC5C203}"/>
              </a:ext>
            </a:extLst>
          </p:cNvPr>
          <p:cNvSpPr/>
          <p:nvPr/>
        </p:nvSpPr>
        <p:spPr>
          <a:xfrm>
            <a:off x="762000" y="1744684"/>
            <a:ext cx="10327341" cy="159915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0442D670-0281-6036-84AA-99C519DA6A04}"/>
              </a:ext>
            </a:extLst>
          </p:cNvPr>
          <p:cNvSpPr/>
          <p:nvPr/>
        </p:nvSpPr>
        <p:spPr>
          <a:xfrm>
            <a:off x="2569070" y="413328"/>
            <a:ext cx="7053851" cy="1089617"/>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4" name="図 3" descr="ロゴ&#10;&#10;AI 生成コンテンツは誤りを含む可能性があります。">
            <a:extLst>
              <a:ext uri="{FF2B5EF4-FFF2-40B4-BE49-F238E27FC236}">
                <a16:creationId xmlns:a16="http://schemas.microsoft.com/office/drawing/2014/main" id="{32AC5865-6D6B-E5D2-AA4E-608278E3A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5" name="タイトル 1">
            <a:extLst>
              <a:ext uri="{FF2B5EF4-FFF2-40B4-BE49-F238E27FC236}">
                <a16:creationId xmlns:a16="http://schemas.microsoft.com/office/drawing/2014/main" id="{4617F494-D625-8A73-B3CC-08FB6B5E9A81}"/>
              </a:ext>
            </a:extLst>
          </p:cNvPr>
          <p:cNvSpPr>
            <a:spLocks noGrp="1"/>
          </p:cNvSpPr>
          <p:nvPr>
            <p:ph type="title"/>
          </p:nvPr>
        </p:nvSpPr>
        <p:spPr>
          <a:xfrm>
            <a:off x="2569070" y="519966"/>
            <a:ext cx="7053851" cy="531191"/>
          </a:xfrm>
          <a:noFill/>
        </p:spPr>
        <p:txBody>
          <a:bodyPr rtlCol="0"/>
          <a:lstStyle>
            <a:defPPr>
              <a:defRPr lang="ja-JP"/>
            </a:defPPr>
          </a:lstStyle>
          <a:p>
            <a:pPr algn="ctr" rtl="0"/>
            <a:r>
              <a:rPr lang="ja-JP" altLang="en-US" sz="2800">
                <a:latin typeface="Yu Gothic" panose="020B0400000000000000" pitchFamily="34" charset="-128"/>
                <a:ea typeface="Yu Gothic" panose="020B0400000000000000" pitchFamily="34" charset="-128"/>
              </a:rPr>
              <a:t>青少年と接する際の行動規範に関する声明</a:t>
            </a:r>
          </a:p>
        </p:txBody>
      </p:sp>
      <p:sp>
        <p:nvSpPr>
          <p:cNvPr id="6" name="タイトル 1">
            <a:extLst>
              <a:ext uri="{FF2B5EF4-FFF2-40B4-BE49-F238E27FC236}">
                <a16:creationId xmlns:a16="http://schemas.microsoft.com/office/drawing/2014/main" id="{8F39A8FC-469D-BDB8-CEF1-BF82102F8F22}"/>
              </a:ext>
            </a:extLst>
          </p:cNvPr>
          <p:cNvSpPr txBox="1">
            <a:spLocks/>
          </p:cNvSpPr>
          <p:nvPr/>
        </p:nvSpPr>
        <p:spPr>
          <a:xfrm>
            <a:off x="2569070" y="1004265"/>
            <a:ext cx="7053851" cy="439751"/>
          </a:xfrm>
          <a:prstGeom prst="rect">
            <a:avLst/>
          </a:prstGeom>
          <a:noFill/>
        </p:spPr>
        <p:txBody>
          <a:bodyPr vert="horz" lIns="91440" tIns="45720" rIns="91440" bIns="45720" rtlCol="0" anchor="b" anchorCtr="0">
            <a:noAutofit/>
          </a:bodyPr>
          <a:lstStyle>
            <a:defPPr>
              <a:defRPr lang="ja-JP"/>
            </a:defPPr>
            <a:lvl1pPr algn="l" defTabSz="914377" rtl="0" eaLnBrk="1" latinLnBrk="0" hangingPunct="1">
              <a:lnSpc>
                <a:spcPct val="90000"/>
              </a:lnSpc>
              <a:spcBef>
                <a:spcPct val="0"/>
              </a:spcBef>
              <a:buNone/>
              <a:defRPr lang="ja-JP" sz="3600" i="0" kern="1200" cap="all" baseline="0">
                <a:solidFill>
                  <a:schemeClr val="accent1"/>
                </a:solidFill>
                <a:latin typeface="Meiryo UI" panose="020B0604030504040204" pitchFamily="50" charset="-128"/>
                <a:ea typeface="Meiryo UI" panose="020B0604030504040204" pitchFamily="50" charset="-128"/>
                <a:cs typeface="+mj-cs"/>
              </a:defRPr>
            </a:lvl1pPr>
          </a:lstStyle>
          <a:p>
            <a:pPr algn="ctr"/>
            <a:r>
              <a:rPr lang="ja-JP" altLang="en-US" sz="2000">
                <a:solidFill>
                  <a:schemeClr val="tx1"/>
                </a:solidFill>
                <a:latin typeface="Yu Gothic" panose="020B0400000000000000" pitchFamily="34" charset="-128"/>
                <a:ea typeface="Yu Gothic" panose="020B0400000000000000" pitchFamily="34" charset="-128"/>
              </a:rPr>
              <a:t>（ロータリー章典</a:t>
            </a:r>
            <a:r>
              <a:rPr lang="en-US" altLang="ja-JP" sz="2000" dirty="0">
                <a:solidFill>
                  <a:schemeClr val="tx1"/>
                </a:solidFill>
                <a:latin typeface="Yu Gothic" panose="020B0400000000000000" pitchFamily="34" charset="-128"/>
                <a:ea typeface="Yu Gothic" panose="020B0400000000000000" pitchFamily="34" charset="-128"/>
              </a:rPr>
              <a:t>2.120.1.</a:t>
            </a:r>
            <a:r>
              <a:rPr lang="ja-JP" altLang="en-US" sz="2000">
                <a:solidFill>
                  <a:schemeClr val="tx1"/>
                </a:solidFill>
                <a:latin typeface="Yu Gothic" panose="020B0400000000000000" pitchFamily="34" charset="-128"/>
                <a:ea typeface="Yu Gothic" panose="020B0400000000000000" pitchFamily="34" charset="-128"/>
              </a:rPr>
              <a:t>）</a:t>
            </a:r>
          </a:p>
        </p:txBody>
      </p:sp>
      <p:sp>
        <p:nvSpPr>
          <p:cNvPr id="9" name="テキスト ボックス 8">
            <a:extLst>
              <a:ext uri="{FF2B5EF4-FFF2-40B4-BE49-F238E27FC236}">
                <a16:creationId xmlns:a16="http://schemas.microsoft.com/office/drawing/2014/main" id="{ED8EB79C-52CF-A62A-24C3-88AE3447A0FE}"/>
              </a:ext>
            </a:extLst>
          </p:cNvPr>
          <p:cNvSpPr txBox="1"/>
          <p:nvPr/>
        </p:nvSpPr>
        <p:spPr>
          <a:xfrm>
            <a:off x="946640" y="1798413"/>
            <a:ext cx="9991517" cy="1800493"/>
          </a:xfrm>
          <a:prstGeom prst="rect">
            <a:avLst/>
          </a:prstGeom>
          <a:noFill/>
        </p:spPr>
        <p:txBody>
          <a:bodyPr wrap="square" rtlCol="0">
            <a:spAutoFit/>
          </a:bodyPr>
          <a:lstStyle/>
          <a:p>
            <a:pPr>
              <a:spcBef>
                <a:spcPts val="600"/>
              </a:spcBef>
            </a:pPr>
            <a:r>
              <a:rPr lang="ja-JP" altLang="en-US" sz="2200">
                <a:latin typeface="BIZ UDPゴシック" panose="020B0400000000000000" pitchFamily="50" charset="-128"/>
                <a:ea typeface="BIZ UDPゴシック" panose="020B0400000000000000" pitchFamily="50" charset="-128"/>
              </a:rPr>
              <a:t>ロータリアン、そのパートナー、その他のボランティアは、接する児童および青少年の安全を考え、肉体的、性的、或いは心理的な虐待から身の安全を守るため、最善を尽くさなければならない。</a:t>
            </a:r>
            <a:endParaRPr lang="en-US" altLang="ja-JP" sz="2200" dirty="0">
              <a:latin typeface="BIZ UDPゴシック" panose="020B0400000000000000" pitchFamily="50" charset="-128"/>
              <a:ea typeface="BIZ UDPゴシック" panose="020B0400000000000000" pitchFamily="50" charset="-128"/>
            </a:endParaRPr>
          </a:p>
          <a:p>
            <a:pPr algn="ctr">
              <a:spcBef>
                <a:spcPts val="600"/>
              </a:spcBef>
            </a:pPr>
            <a:r>
              <a:rPr lang="ja-JP" altLang="en-US" sz="2200">
                <a:latin typeface="BIZ UDPゴシック" panose="020B0400000000000000" pitchFamily="50" charset="-128"/>
                <a:ea typeface="BIZ UDPゴシック" panose="020B0400000000000000" pitchFamily="50" charset="-128"/>
              </a:rPr>
              <a:t>（</a:t>
            </a:r>
            <a:r>
              <a:rPr lang="en-US" altLang="ja-JP" sz="2200" dirty="0">
                <a:latin typeface="BIZ UDPゴシック" panose="020B0400000000000000" pitchFamily="50" charset="-128"/>
                <a:ea typeface="BIZ UDPゴシック" panose="020B0400000000000000" pitchFamily="50" charset="-128"/>
              </a:rPr>
              <a:t>2019</a:t>
            </a:r>
            <a:r>
              <a:rPr lang="ja-JP" altLang="en-US" sz="2200">
                <a:latin typeface="BIZ UDPゴシック" panose="020B0400000000000000" pitchFamily="50" charset="-128"/>
                <a:ea typeface="BIZ UDPゴシック" panose="020B0400000000000000" pitchFamily="50" charset="-128"/>
              </a:rPr>
              <a:t>年</a:t>
            </a:r>
            <a:r>
              <a:rPr lang="en-US" altLang="ja-JP" sz="2200" dirty="0">
                <a:latin typeface="BIZ UDPゴシック" panose="020B0400000000000000" pitchFamily="50" charset="-128"/>
                <a:ea typeface="BIZ UDPゴシック" panose="020B0400000000000000" pitchFamily="50" charset="-128"/>
              </a:rPr>
              <a:t>10</a:t>
            </a:r>
            <a:r>
              <a:rPr lang="ja-JP" altLang="en-US" sz="2200">
                <a:latin typeface="BIZ UDPゴシック" panose="020B0400000000000000" pitchFamily="50" charset="-128"/>
                <a:ea typeface="BIZ UDPゴシック" panose="020B0400000000000000" pitchFamily="50" charset="-128"/>
              </a:rPr>
              <a:t>月理事会会合、決定</a:t>
            </a:r>
            <a:r>
              <a:rPr lang="en-US" altLang="ja-JP" sz="2200" dirty="0">
                <a:latin typeface="BIZ UDPゴシック" panose="020B0400000000000000" pitchFamily="50" charset="-128"/>
                <a:ea typeface="BIZ UDPゴシック" panose="020B0400000000000000" pitchFamily="50" charset="-128"/>
              </a:rPr>
              <a:t>58</a:t>
            </a:r>
            <a:r>
              <a:rPr lang="ja-JP" altLang="en-US" sz="2200">
                <a:latin typeface="BIZ UDPゴシック" panose="020B0400000000000000" pitchFamily="50" charset="-128"/>
                <a:ea typeface="BIZ UDPゴシック" panose="020B0400000000000000" pitchFamily="50" charset="-128"/>
              </a:rPr>
              <a:t>号）</a:t>
            </a:r>
          </a:p>
          <a:p>
            <a:endParaRPr lang="ja-JP" altLang="ja-JP" dirty="0"/>
          </a:p>
        </p:txBody>
      </p:sp>
      <p:sp>
        <p:nvSpPr>
          <p:cNvPr id="19" name="矢印: 五方向 25">
            <a:extLst>
              <a:ext uri="{FF2B5EF4-FFF2-40B4-BE49-F238E27FC236}">
                <a16:creationId xmlns:a16="http://schemas.microsoft.com/office/drawing/2014/main" id="{0669B64E-CBC8-962C-C87F-92AACFE867FA}"/>
              </a:ext>
            </a:extLst>
          </p:cNvPr>
          <p:cNvSpPr/>
          <p:nvPr/>
        </p:nvSpPr>
        <p:spPr>
          <a:xfrm>
            <a:off x="3181134" y="5069228"/>
            <a:ext cx="781265"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 name="角丸四角形 1">
            <a:extLst>
              <a:ext uri="{FF2B5EF4-FFF2-40B4-BE49-F238E27FC236}">
                <a16:creationId xmlns:a16="http://schemas.microsoft.com/office/drawing/2014/main" id="{BAFFE3BD-A83E-E9FE-7448-0CFB22D34951}"/>
              </a:ext>
            </a:extLst>
          </p:cNvPr>
          <p:cNvSpPr/>
          <p:nvPr/>
        </p:nvSpPr>
        <p:spPr>
          <a:xfrm>
            <a:off x="762000" y="3885294"/>
            <a:ext cx="2177064" cy="606279"/>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ja-JP" altLang="en-US" sz="2400">
                <a:latin typeface="Yu Gothic" panose="020B0400000000000000" pitchFamily="34" charset="-128"/>
                <a:ea typeface="Yu Gothic" panose="020B0400000000000000" pitchFamily="34" charset="-128"/>
              </a:rPr>
              <a:t>ロータリアン</a:t>
            </a:r>
            <a:endParaRPr kumimoji="1" lang="ja-JP" altLang="en-US" sz="2400">
              <a:latin typeface="Yu Gothic" panose="020B0400000000000000" pitchFamily="34" charset="-128"/>
              <a:ea typeface="Yu Gothic" panose="020B0400000000000000" pitchFamily="34" charset="-128"/>
            </a:endParaRPr>
          </a:p>
        </p:txBody>
      </p:sp>
      <p:sp>
        <p:nvSpPr>
          <p:cNvPr id="31" name="テキスト ボックス 30">
            <a:extLst>
              <a:ext uri="{FF2B5EF4-FFF2-40B4-BE49-F238E27FC236}">
                <a16:creationId xmlns:a16="http://schemas.microsoft.com/office/drawing/2014/main" id="{72373D8F-CDF9-26BD-09BB-310E36198B82}"/>
              </a:ext>
            </a:extLst>
          </p:cNvPr>
          <p:cNvSpPr txBox="1"/>
          <p:nvPr/>
        </p:nvSpPr>
        <p:spPr>
          <a:xfrm>
            <a:off x="4917658" y="3827619"/>
            <a:ext cx="1980029" cy="523220"/>
          </a:xfrm>
          <a:prstGeom prst="rect">
            <a:avLst/>
          </a:prstGeom>
          <a:noFill/>
        </p:spPr>
        <p:txBody>
          <a:bodyPr wrap="none" rtlCol="0">
            <a:spAutoFit/>
          </a:bodyPr>
          <a:lstStyle/>
          <a:p>
            <a:r>
              <a:rPr kumimoji="1" lang="ja-JP" altLang="en-US" sz="2800">
                <a:solidFill>
                  <a:schemeClr val="bg1"/>
                </a:solidFill>
                <a:latin typeface="Yu Gothic" panose="020B0400000000000000" pitchFamily="34" charset="-128"/>
                <a:ea typeface="Yu Gothic" panose="020B0400000000000000" pitchFamily="34" charset="-128"/>
              </a:rPr>
              <a:t>ロータリー</a:t>
            </a:r>
          </a:p>
        </p:txBody>
      </p:sp>
      <p:sp>
        <p:nvSpPr>
          <p:cNvPr id="32" name="矢印: 五方向 28">
            <a:extLst>
              <a:ext uri="{FF2B5EF4-FFF2-40B4-BE49-F238E27FC236}">
                <a16:creationId xmlns:a16="http://schemas.microsoft.com/office/drawing/2014/main" id="{3521D590-D511-25E7-9FDD-000C77990A44}"/>
              </a:ext>
            </a:extLst>
          </p:cNvPr>
          <p:cNvSpPr/>
          <p:nvPr/>
        </p:nvSpPr>
        <p:spPr>
          <a:xfrm>
            <a:off x="6502300" y="4534291"/>
            <a:ext cx="705656" cy="1430270"/>
          </a:xfrm>
          <a:prstGeom prst="homePlat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dirty="0"/>
          </a:p>
        </p:txBody>
      </p:sp>
      <p:sp>
        <p:nvSpPr>
          <p:cNvPr id="33" name="四角形: 角を丸くする 7">
            <a:extLst>
              <a:ext uri="{FF2B5EF4-FFF2-40B4-BE49-F238E27FC236}">
                <a16:creationId xmlns:a16="http://schemas.microsoft.com/office/drawing/2014/main" id="{F67AA494-B09F-D22C-EE7B-E498F9A3255C}"/>
              </a:ext>
            </a:extLst>
          </p:cNvPr>
          <p:cNvSpPr/>
          <p:nvPr/>
        </p:nvSpPr>
        <p:spPr>
          <a:xfrm>
            <a:off x="4215071" y="3928317"/>
            <a:ext cx="1923403" cy="1014416"/>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a:latin typeface="Yu Gothic" panose="020B0400000000000000" pitchFamily="34" charset="-128"/>
                <a:ea typeface="Yu Gothic" panose="020B0400000000000000" pitchFamily="34" charset="-128"/>
              </a:rPr>
              <a:t>児　童</a:t>
            </a:r>
            <a:endParaRPr lang="ja-JP" altLang="en-US" sz="2400" dirty="0">
              <a:latin typeface="Yu Gothic" panose="020B0400000000000000" pitchFamily="34" charset="-128"/>
              <a:ea typeface="Yu Gothic" panose="020B0400000000000000" pitchFamily="34" charset="-128"/>
            </a:endParaRPr>
          </a:p>
        </p:txBody>
      </p:sp>
      <p:sp>
        <p:nvSpPr>
          <p:cNvPr id="34" name="四角形: 角を丸くする 20">
            <a:extLst>
              <a:ext uri="{FF2B5EF4-FFF2-40B4-BE49-F238E27FC236}">
                <a16:creationId xmlns:a16="http://schemas.microsoft.com/office/drawing/2014/main" id="{035A730C-4EDB-EAC6-E661-DFC562A80BED}"/>
              </a:ext>
            </a:extLst>
          </p:cNvPr>
          <p:cNvSpPr/>
          <p:nvPr/>
        </p:nvSpPr>
        <p:spPr>
          <a:xfrm>
            <a:off x="8571481" y="3885294"/>
            <a:ext cx="3064707" cy="611366"/>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200">
                <a:latin typeface="Yu Gothic" panose="020B0400000000000000" pitchFamily="34" charset="-128"/>
                <a:ea typeface="Yu Gothic" panose="020B0400000000000000" pitchFamily="34" charset="-128"/>
              </a:rPr>
              <a:t>肉体的・性的・心理的</a:t>
            </a:r>
            <a:endParaRPr lang="ja-JP" altLang="en-US" sz="2200" dirty="0">
              <a:latin typeface="Yu Gothic" panose="020B0400000000000000" pitchFamily="34" charset="-128"/>
              <a:ea typeface="Yu Gothic" panose="020B0400000000000000" pitchFamily="34" charset="-128"/>
            </a:endParaRPr>
          </a:p>
        </p:txBody>
      </p:sp>
      <p:sp>
        <p:nvSpPr>
          <p:cNvPr id="3" name="角丸四角形 2">
            <a:extLst>
              <a:ext uri="{FF2B5EF4-FFF2-40B4-BE49-F238E27FC236}">
                <a16:creationId xmlns:a16="http://schemas.microsoft.com/office/drawing/2014/main" id="{24B1D4C1-456D-1E67-BA92-35D9B9151C45}"/>
              </a:ext>
            </a:extLst>
          </p:cNvPr>
          <p:cNvSpPr/>
          <p:nvPr/>
        </p:nvSpPr>
        <p:spPr>
          <a:xfrm>
            <a:off x="762000" y="4840639"/>
            <a:ext cx="2177064" cy="606279"/>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ja-JP" altLang="en-US" sz="2400">
                <a:latin typeface="Yu Gothic" panose="020B0400000000000000" pitchFamily="34" charset="-128"/>
                <a:ea typeface="Yu Gothic" panose="020B0400000000000000" pitchFamily="34" charset="-128"/>
              </a:rPr>
              <a:t>パートナー</a:t>
            </a:r>
            <a:endParaRPr kumimoji="1" lang="ja-JP" altLang="en-US" sz="2400">
              <a:latin typeface="Yu Gothic" panose="020B0400000000000000" pitchFamily="34" charset="-128"/>
              <a:ea typeface="Yu Gothic" panose="020B0400000000000000" pitchFamily="34" charset="-128"/>
            </a:endParaRPr>
          </a:p>
        </p:txBody>
      </p:sp>
      <p:sp>
        <p:nvSpPr>
          <p:cNvPr id="10" name="角丸四角形 9">
            <a:extLst>
              <a:ext uri="{FF2B5EF4-FFF2-40B4-BE49-F238E27FC236}">
                <a16:creationId xmlns:a16="http://schemas.microsoft.com/office/drawing/2014/main" id="{EF0ACFCC-B314-665D-319B-03D0ABC569B7}"/>
              </a:ext>
            </a:extLst>
          </p:cNvPr>
          <p:cNvSpPr/>
          <p:nvPr/>
        </p:nvSpPr>
        <p:spPr>
          <a:xfrm>
            <a:off x="762000" y="5755039"/>
            <a:ext cx="2177064" cy="606279"/>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ja-JP" altLang="en-US" sz="2400">
                <a:latin typeface="Yu Gothic" panose="020B0400000000000000" pitchFamily="34" charset="-128"/>
                <a:ea typeface="Yu Gothic" panose="020B0400000000000000" pitchFamily="34" charset="-128"/>
              </a:rPr>
              <a:t>ボランティア</a:t>
            </a:r>
            <a:endParaRPr kumimoji="1" lang="ja-JP" altLang="en-US" sz="2400">
              <a:latin typeface="Yu Gothic" panose="020B0400000000000000" pitchFamily="34" charset="-128"/>
              <a:ea typeface="Yu Gothic" panose="020B0400000000000000" pitchFamily="34" charset="-128"/>
            </a:endParaRPr>
          </a:p>
        </p:txBody>
      </p:sp>
      <p:sp>
        <p:nvSpPr>
          <p:cNvPr id="12" name="四角形: 角を丸くする 7">
            <a:extLst>
              <a:ext uri="{FF2B5EF4-FFF2-40B4-BE49-F238E27FC236}">
                <a16:creationId xmlns:a16="http://schemas.microsoft.com/office/drawing/2014/main" id="{61E5F8B8-68DC-6ED5-0782-8E1D18D87815}"/>
              </a:ext>
            </a:extLst>
          </p:cNvPr>
          <p:cNvSpPr/>
          <p:nvPr/>
        </p:nvSpPr>
        <p:spPr>
          <a:xfrm>
            <a:off x="4215071" y="5213699"/>
            <a:ext cx="1923403" cy="1014416"/>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a:latin typeface="Yu Gothic" panose="020B0400000000000000" pitchFamily="34" charset="-128"/>
                <a:ea typeface="Yu Gothic" panose="020B0400000000000000" pitchFamily="34" charset="-128"/>
              </a:rPr>
              <a:t>青</a:t>
            </a:r>
            <a:r>
              <a:rPr lang="en-US" altLang="ja-JP" sz="2400" dirty="0">
                <a:latin typeface="Yu Gothic" panose="020B0400000000000000" pitchFamily="34" charset="-128"/>
                <a:ea typeface="Yu Gothic" panose="020B0400000000000000" pitchFamily="34" charset="-128"/>
              </a:rPr>
              <a:t> </a:t>
            </a:r>
            <a:r>
              <a:rPr lang="ja-JP" altLang="en-US" sz="2400">
                <a:latin typeface="Yu Gothic" panose="020B0400000000000000" pitchFamily="34" charset="-128"/>
                <a:ea typeface="Yu Gothic" panose="020B0400000000000000" pitchFamily="34" charset="-128"/>
              </a:rPr>
              <a:t>少</a:t>
            </a:r>
            <a:r>
              <a:rPr lang="en-US" altLang="ja-JP" sz="2400" dirty="0">
                <a:latin typeface="Yu Gothic" panose="020B0400000000000000" pitchFamily="34" charset="-128"/>
                <a:ea typeface="Yu Gothic" panose="020B0400000000000000" pitchFamily="34" charset="-128"/>
              </a:rPr>
              <a:t> </a:t>
            </a:r>
            <a:r>
              <a:rPr lang="ja-JP" altLang="en-US" sz="2400">
                <a:latin typeface="Yu Gothic" panose="020B0400000000000000" pitchFamily="34" charset="-128"/>
                <a:ea typeface="Yu Gothic" panose="020B0400000000000000" pitchFamily="34" charset="-128"/>
              </a:rPr>
              <a:t>年</a:t>
            </a:r>
            <a:endParaRPr lang="ja-JP" altLang="en-US" sz="2400" dirty="0">
              <a:latin typeface="Yu Gothic" panose="020B0400000000000000" pitchFamily="34" charset="-128"/>
              <a:ea typeface="Yu Gothic" panose="020B0400000000000000" pitchFamily="34" charset="-128"/>
            </a:endParaRPr>
          </a:p>
        </p:txBody>
      </p:sp>
      <p:sp>
        <p:nvSpPr>
          <p:cNvPr id="13" name="四角形: 角を丸くする 15">
            <a:extLst>
              <a:ext uri="{FF2B5EF4-FFF2-40B4-BE49-F238E27FC236}">
                <a16:creationId xmlns:a16="http://schemas.microsoft.com/office/drawing/2014/main" id="{55162643-3299-1A7A-1DB4-2595505A573A}"/>
              </a:ext>
            </a:extLst>
          </p:cNvPr>
          <p:cNvSpPr/>
          <p:nvPr/>
        </p:nvSpPr>
        <p:spPr>
          <a:xfrm>
            <a:off x="7571782" y="3890380"/>
            <a:ext cx="737291" cy="2470938"/>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安全</a:t>
            </a:r>
          </a:p>
        </p:txBody>
      </p:sp>
      <p:sp>
        <p:nvSpPr>
          <p:cNvPr id="14" name="四角形: 角を丸くする 20">
            <a:extLst>
              <a:ext uri="{FF2B5EF4-FFF2-40B4-BE49-F238E27FC236}">
                <a16:creationId xmlns:a16="http://schemas.microsoft.com/office/drawing/2014/main" id="{2B83CE41-59BE-4EB3-D82E-774699E01E6F}"/>
              </a:ext>
            </a:extLst>
          </p:cNvPr>
          <p:cNvSpPr/>
          <p:nvPr/>
        </p:nvSpPr>
        <p:spPr>
          <a:xfrm>
            <a:off x="8571481" y="4835552"/>
            <a:ext cx="3064707" cy="611366"/>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a:latin typeface="Yu Gothic" panose="020B0400000000000000" pitchFamily="34" charset="-128"/>
                <a:ea typeface="Yu Gothic" panose="020B0400000000000000" pitchFamily="34" charset="-128"/>
              </a:rPr>
              <a:t>虐　待</a:t>
            </a:r>
            <a:endParaRPr lang="ja-JP" altLang="en-US" sz="2400" dirty="0">
              <a:latin typeface="Yu Gothic" panose="020B0400000000000000" pitchFamily="34" charset="-128"/>
              <a:ea typeface="Yu Gothic" panose="020B0400000000000000" pitchFamily="34" charset="-128"/>
            </a:endParaRPr>
          </a:p>
        </p:txBody>
      </p:sp>
      <p:sp>
        <p:nvSpPr>
          <p:cNvPr id="17" name="四角形: 角を丸くする 20">
            <a:extLst>
              <a:ext uri="{FF2B5EF4-FFF2-40B4-BE49-F238E27FC236}">
                <a16:creationId xmlns:a16="http://schemas.microsoft.com/office/drawing/2014/main" id="{BE74DC9A-37C7-19B0-6C13-BC6B45B9E49F}"/>
              </a:ext>
            </a:extLst>
          </p:cNvPr>
          <p:cNvSpPr/>
          <p:nvPr/>
        </p:nvSpPr>
        <p:spPr>
          <a:xfrm>
            <a:off x="8571481" y="5758916"/>
            <a:ext cx="3064707" cy="611366"/>
          </a:xfrm>
          <a:prstGeom prst="roundRect">
            <a:avLst/>
          </a:prstGeom>
          <a:ln w="12700">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ja-JP" altLang="en-US" sz="2400">
                <a:latin typeface="Yu Gothic" panose="020B0400000000000000" pitchFamily="34" charset="-128"/>
                <a:ea typeface="Yu Gothic" panose="020B0400000000000000" pitchFamily="34" charset="-128"/>
              </a:rPr>
              <a:t>最善を尽くす</a:t>
            </a:r>
            <a:endParaRPr lang="ja-JP" altLang="en-US" sz="2400" dirty="0">
              <a:latin typeface="Yu Gothic" panose="020B0400000000000000" pitchFamily="34" charset="-128"/>
              <a:ea typeface="Yu Gothic" panose="020B0400000000000000" pitchFamily="34" charset="-128"/>
            </a:endParaRPr>
          </a:p>
        </p:txBody>
      </p:sp>
      <p:pic>
        <p:nvPicPr>
          <p:cNvPr id="15" name="P03.mp3">
            <a:hlinkClick r:id="" action="ppaction://media"/>
            <a:extLst>
              <a:ext uri="{FF2B5EF4-FFF2-40B4-BE49-F238E27FC236}">
                <a16:creationId xmlns:a16="http://schemas.microsoft.com/office/drawing/2014/main" id="{24D3E85D-E7C4-0869-61DB-96B207A97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512" y="107029"/>
            <a:ext cx="715351" cy="715351"/>
          </a:xfrm>
          <a:prstGeom prst="rect">
            <a:avLst/>
          </a:prstGeom>
        </p:spPr>
      </p:pic>
    </p:spTree>
    <p:extLst>
      <p:ext uri="{BB962C8B-B14F-4D97-AF65-F5344CB8AC3E}">
        <p14:creationId xmlns:p14="http://schemas.microsoft.com/office/powerpoint/2010/main" val="1761359111"/>
      </p:ext>
    </p:extLst>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52" fill="hold"/>
                                        <p:tgtEl>
                                          <p:spTgt spid="15"/>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7" presetClass="entr" presetSubtype="10"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childTnLst>
                                </p:cTn>
                              </p:par>
                              <p:par>
                                <p:cTn id="29" presetID="17" presetClass="entr" presetSubtype="10" fill="hold" grpId="1" nodeType="withEffect">
                                  <p:stCondLst>
                                    <p:cond delay="150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childTnLst>
                                </p:cTn>
                              </p:par>
                              <p:par>
                                <p:cTn id="33" presetID="17" presetClass="entr" presetSubtype="10" fill="hold" grpId="1" nodeType="withEffect">
                                  <p:stCondLst>
                                    <p:cond delay="30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childTnLst>
                                </p:cTn>
                              </p:par>
                              <p:par>
                                <p:cTn id="37" presetID="17" presetClass="entr" presetSubtype="10" fill="hold" grpId="1" nodeType="withEffect">
                                  <p:stCondLst>
                                    <p:cond delay="4000"/>
                                  </p:stCondLst>
                                  <p:childTnLst>
                                    <p:set>
                                      <p:cBhvr>
                                        <p:cTn id="38" dur="1" fill="hold">
                                          <p:stCondLst>
                                            <p:cond delay="0"/>
                                          </p:stCondLst>
                                        </p:cTn>
                                        <p:tgtEl>
                                          <p:spTgt spid="33"/>
                                        </p:tgtEl>
                                        <p:attrNameLst>
                                          <p:attrName>style.visibility</p:attrName>
                                        </p:attrNameLst>
                                      </p:cBhvr>
                                      <p:to>
                                        <p:strVal val="visible"/>
                                      </p:to>
                                    </p:set>
                                    <p:anim calcmode="lin" valueType="num">
                                      <p:cBhvr>
                                        <p:cTn id="39" dur="1000" fill="hold"/>
                                        <p:tgtEl>
                                          <p:spTgt spid="33"/>
                                        </p:tgtEl>
                                        <p:attrNameLst>
                                          <p:attrName>ppt_w</p:attrName>
                                        </p:attrNameLst>
                                      </p:cBhvr>
                                      <p:tavLst>
                                        <p:tav tm="0">
                                          <p:val>
                                            <p:fltVal val="0"/>
                                          </p:val>
                                        </p:tav>
                                        <p:tav tm="100000">
                                          <p:val>
                                            <p:strVal val="#ppt_w"/>
                                          </p:val>
                                        </p:tav>
                                      </p:tavLst>
                                    </p:anim>
                                    <p:anim calcmode="lin" valueType="num">
                                      <p:cBhvr>
                                        <p:cTn id="40" dur="1000" fill="hold"/>
                                        <p:tgtEl>
                                          <p:spTgt spid="33"/>
                                        </p:tgtEl>
                                        <p:attrNameLst>
                                          <p:attrName>ppt_h</p:attrName>
                                        </p:attrNameLst>
                                      </p:cBhvr>
                                      <p:tavLst>
                                        <p:tav tm="0">
                                          <p:val>
                                            <p:strVal val="#ppt_h"/>
                                          </p:val>
                                        </p:tav>
                                        <p:tav tm="100000">
                                          <p:val>
                                            <p:strVal val="#ppt_h"/>
                                          </p:val>
                                        </p:tav>
                                      </p:tavLst>
                                    </p:anim>
                                  </p:childTnLst>
                                </p:cTn>
                              </p:par>
                              <p:par>
                                <p:cTn id="41" presetID="17" presetClass="entr" presetSubtype="10" fill="hold" grpId="1" nodeType="withEffect">
                                  <p:stCondLst>
                                    <p:cond delay="55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childTnLst>
                                </p:cTn>
                              </p:par>
                              <p:par>
                                <p:cTn id="45" presetID="16" presetClass="entr" presetSubtype="21" fill="hold" grpId="1" nodeType="withEffect">
                                  <p:stCondLst>
                                    <p:cond delay="650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7" presetClass="entr" presetSubtype="10" fill="hold" grpId="1" nodeType="withEffect">
                                  <p:stCondLst>
                                    <p:cond delay="800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fltVal val="0"/>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childTnLst>
                                </p:cTn>
                              </p:par>
                              <p:par>
                                <p:cTn id="52" presetID="17" presetClass="entr" presetSubtype="10" fill="hold" grpId="1" nodeType="withEffect">
                                  <p:stCondLst>
                                    <p:cond delay="10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strVal val="#ppt_h"/>
                                          </p:val>
                                        </p:tav>
                                        <p:tav tm="100000">
                                          <p:val>
                                            <p:strVal val="#ppt_h"/>
                                          </p:val>
                                        </p:tav>
                                      </p:tavLst>
                                    </p:anim>
                                  </p:childTnLst>
                                </p:cTn>
                              </p:par>
                              <p:par>
                                <p:cTn id="56" presetID="17" presetClass="entr" presetSubtype="10" fill="hold" grpId="1" nodeType="withEffect">
                                  <p:stCondLst>
                                    <p:cond delay="135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5"/>
                </p:tgtEl>
              </p:cMediaNode>
            </p:audio>
          </p:childTnLst>
        </p:cTn>
      </p:par>
    </p:tnLst>
    <p:bldLst>
      <p:bldP spid="2" grpId="0" animBg="1"/>
      <p:bldP spid="2" grpId="1" animBg="1"/>
      <p:bldP spid="33" grpId="0" animBg="1"/>
      <p:bldP spid="33" grpId="1" animBg="1"/>
      <p:bldP spid="34" grpId="0" animBg="1"/>
      <p:bldP spid="34" grpId="1" animBg="1"/>
      <p:bldP spid="3" grpId="0" animBg="1"/>
      <p:bldP spid="3" grpId="1" animBg="1"/>
      <p:bldP spid="10" grpId="0" animBg="1"/>
      <p:bldP spid="10" grpId="1" animBg="1"/>
      <p:bldP spid="12" grpId="0" animBg="1"/>
      <p:bldP spid="12" grpId="1" animBg="1"/>
      <p:bldP spid="13" grpId="0" animBg="1"/>
      <p:bldP spid="13" grpId="1" animBg="1"/>
      <p:bldP spid="14" grpId="0" animBg="1"/>
      <p:bldP spid="14"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557E5-1A6E-C3D1-6F07-49C551B6ABA5}"/>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11487D23-225E-F544-92C3-C9F7CD298C0A}"/>
              </a:ext>
            </a:extLst>
          </p:cNvPr>
          <p:cNvSpPr>
            <a:spLocks noGrp="1"/>
          </p:cNvSpPr>
          <p:nvPr>
            <p:ph type="ctrTitle"/>
          </p:nvPr>
        </p:nvSpPr>
        <p:spPr>
          <a:xfrm>
            <a:off x="1939457" y="1198413"/>
            <a:ext cx="8313086" cy="994517"/>
          </a:xfrm>
        </p:spPr>
        <p:txBody>
          <a:bodyPr rtlCol="0">
            <a:normAutofit fontScale="90000"/>
          </a:bodyPr>
          <a:lstStyle>
            <a:defPPr>
              <a:defRPr lang="ja-JP"/>
            </a:defPPr>
          </a:lstStyle>
          <a:p>
            <a:pPr>
              <a:lnSpc>
                <a:spcPct val="100000"/>
              </a:lnSpc>
            </a:pPr>
            <a:r>
              <a:rPr lang="ja-JP" altLang="en-US">
                <a:latin typeface="Yu Gothic" panose="020B0400000000000000" pitchFamily="34" charset="-128"/>
                <a:ea typeface="Yu Gothic" panose="020B0400000000000000" pitchFamily="34" charset="-128"/>
              </a:rPr>
              <a:t>対象となる青少年とは？</a:t>
            </a:r>
            <a:endParaRPr lang="ja-JP" sz="6000" dirty="0">
              <a:latin typeface="Yu Gothic" panose="020B0400000000000000" pitchFamily="34" charset="-128"/>
              <a:ea typeface="Yu Gothic" panose="020B0400000000000000" pitchFamily="34" charset="-128"/>
            </a:endParaRPr>
          </a:p>
        </p:txBody>
      </p:sp>
      <p:pic>
        <p:nvPicPr>
          <p:cNvPr id="7" name="図 6" descr="ロゴ&#10;&#10;AI 生成コンテンツは誤りを含む可能性があります。">
            <a:extLst>
              <a:ext uri="{FF2B5EF4-FFF2-40B4-BE49-F238E27FC236}">
                <a16:creationId xmlns:a16="http://schemas.microsoft.com/office/drawing/2014/main" id="{617EDDA9-9154-C380-4446-BFCEF0364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965" y="0"/>
            <a:ext cx="2623457" cy="1422772"/>
          </a:xfrm>
          <a:prstGeom prst="rect">
            <a:avLst/>
          </a:prstGeom>
        </p:spPr>
      </p:pic>
      <p:sp>
        <p:nvSpPr>
          <p:cNvPr id="12" name="角丸四角形 11">
            <a:extLst>
              <a:ext uri="{FF2B5EF4-FFF2-40B4-BE49-F238E27FC236}">
                <a16:creationId xmlns:a16="http://schemas.microsoft.com/office/drawing/2014/main" id="{5FB4D399-2038-9C16-FC67-068A366DB85A}"/>
              </a:ext>
            </a:extLst>
          </p:cNvPr>
          <p:cNvSpPr/>
          <p:nvPr/>
        </p:nvSpPr>
        <p:spPr>
          <a:xfrm>
            <a:off x="3352797" y="2364317"/>
            <a:ext cx="5638800" cy="744071"/>
          </a:xfrm>
          <a:prstGeom prst="round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a:t>具体的な年齢は？</a:t>
            </a:r>
          </a:p>
        </p:txBody>
      </p:sp>
      <p:sp>
        <p:nvSpPr>
          <p:cNvPr id="13" name="角丸四角形 12">
            <a:extLst>
              <a:ext uri="{FF2B5EF4-FFF2-40B4-BE49-F238E27FC236}">
                <a16:creationId xmlns:a16="http://schemas.microsoft.com/office/drawing/2014/main" id="{AA4F03A7-E86F-DB15-EB96-9E6BBFFAB96C}"/>
              </a:ext>
            </a:extLst>
          </p:cNvPr>
          <p:cNvSpPr/>
          <p:nvPr/>
        </p:nvSpPr>
        <p:spPr>
          <a:xfrm>
            <a:off x="1716741" y="3505200"/>
            <a:ext cx="8758518" cy="1025400"/>
          </a:xfrm>
          <a:prstGeom prst="roundRect">
            <a:avLst/>
          </a:prstGeom>
          <a:ln>
            <a:noFill/>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tIns="251999" bIns="0" rtlCol="0" anchor="ctr"/>
          <a:lstStyle/>
          <a:p>
            <a:pPr algn="ctr"/>
            <a:r>
              <a:rPr lang="ja-JP" altLang="en-US" sz="2400">
                <a:latin typeface="Yu Gothic" panose="020B0400000000000000" pitchFamily="34" charset="-128"/>
                <a:ea typeface="Yu Gothic" panose="020B0400000000000000" pitchFamily="34" charset="-128"/>
              </a:rPr>
              <a:t>青少年の年齢の幅についてロータリー章典をはじめ、</a:t>
            </a:r>
            <a:endParaRPr lang="en-US" altLang="ja-JP" sz="2400" dirty="0">
              <a:latin typeface="Yu Gothic" panose="020B0400000000000000" pitchFamily="34" charset="-128"/>
              <a:ea typeface="Yu Gothic" panose="020B0400000000000000" pitchFamily="34" charset="-128"/>
            </a:endParaRPr>
          </a:p>
          <a:p>
            <a:pPr algn="ctr"/>
            <a:r>
              <a:rPr lang="ja-JP" altLang="en-US" sz="2400">
                <a:latin typeface="Yu Gothic" panose="020B0400000000000000" pitchFamily="34" charset="-128"/>
                <a:ea typeface="Yu Gothic" panose="020B0400000000000000" pitchFamily="34" charset="-128"/>
              </a:rPr>
              <a:t>どの資料にも具体的に定義しているものはありません。</a:t>
            </a:r>
            <a:endParaRPr lang="en-US" altLang="ja-JP" sz="2400" dirty="0">
              <a:latin typeface="Yu Gothic" panose="020B0400000000000000" pitchFamily="34" charset="-128"/>
              <a:ea typeface="Yu Gothic" panose="020B0400000000000000" pitchFamily="34" charset="-128"/>
            </a:endParaRPr>
          </a:p>
          <a:p>
            <a:pPr algn="ctr"/>
            <a:endParaRPr kumimoji="1" lang="ja-JP" altLang="en-US"/>
          </a:p>
        </p:txBody>
      </p:sp>
      <p:sp>
        <p:nvSpPr>
          <p:cNvPr id="14" name="角丸四角形 13">
            <a:extLst>
              <a:ext uri="{FF2B5EF4-FFF2-40B4-BE49-F238E27FC236}">
                <a16:creationId xmlns:a16="http://schemas.microsoft.com/office/drawing/2014/main" id="{732CA47E-979B-61CA-79ED-3984E8A24A71}"/>
              </a:ext>
            </a:extLst>
          </p:cNvPr>
          <p:cNvSpPr/>
          <p:nvPr/>
        </p:nvSpPr>
        <p:spPr>
          <a:xfrm>
            <a:off x="1716741" y="5074023"/>
            <a:ext cx="8758518" cy="1025400"/>
          </a:xfrm>
          <a:prstGeom prst="roundRect">
            <a:avLst/>
          </a:prstGeom>
          <a:ln>
            <a:noFill/>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a:r>
              <a:rPr lang="ja-JP" altLang="en-US" sz="2400">
                <a:latin typeface="Yu Gothic" panose="020B0400000000000000" pitchFamily="34" charset="-128"/>
                <a:ea typeface="Yu Gothic" panose="020B0400000000000000" pitchFamily="34" charset="-128"/>
              </a:rPr>
              <a:t>概ね３０歳前後と考えるべきであるとされています。</a:t>
            </a:r>
            <a:endParaRPr kumimoji="1" lang="ja-JP" altLang="en-US" sz="2400"/>
          </a:p>
        </p:txBody>
      </p:sp>
      <p:pic>
        <p:nvPicPr>
          <p:cNvPr id="3" name="P5-2.mp3">
            <a:hlinkClick r:id="" action="ppaction://media"/>
            <a:extLst>
              <a:ext uri="{FF2B5EF4-FFF2-40B4-BE49-F238E27FC236}">
                <a16:creationId xmlns:a16="http://schemas.microsoft.com/office/drawing/2014/main" id="{2B609E70-3952-F982-D07C-634419C7B1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900" y="0"/>
            <a:ext cx="812800" cy="812800"/>
          </a:xfrm>
          <a:prstGeom prst="rect">
            <a:avLst/>
          </a:prstGeom>
        </p:spPr>
      </p:pic>
    </p:spTree>
    <p:extLst>
      <p:ext uri="{BB962C8B-B14F-4D97-AF65-F5344CB8AC3E}">
        <p14:creationId xmlns:p14="http://schemas.microsoft.com/office/powerpoint/2010/main" val="2924093114"/>
      </p:ext>
    </p:extLst>
  </p:cSld>
  <p:clrMapOvr>
    <a:masterClrMapping/>
  </p:clrMapOvr>
  <mc:AlternateContent xmlns:mc="http://schemas.openxmlformats.org/markup-compatibility/2006" xmlns:p14="http://schemas.microsoft.com/office/powerpoint/2010/main">
    <mc:Choice Requires="p14">
      <p:transition spd="slow" p14:dur="2000" advClick="0" advTm="67000"/>
    </mc:Choice>
    <mc:Fallback xmlns="">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52" fill="hold"/>
                                        <p:tgtEl>
                                          <p:spTgt spid="3"/>
                                        </p:tgtEl>
                                      </p:cBhvr>
                                    </p:cmd>
                                  </p:childTnLst>
                                </p:cTn>
                              </p:par>
                              <p:par>
                                <p:cTn id="7" presetID="5" presetClass="entr" presetSubtype="10" fill="hold" grpId="0" nodeType="withEffect">
                                  <p:stCondLst>
                                    <p:cond delay="8000"/>
                                  </p:stCondLst>
                                  <p:childTnLst>
                                    <p:set>
                                      <p:cBhvr>
                                        <p:cTn id="8" dur="1" fill="hold">
                                          <p:stCondLst>
                                            <p:cond delay="0"/>
                                          </p:stCondLst>
                                        </p:cTn>
                                        <p:tgtEl>
                                          <p:spTgt spid="12"/>
                                        </p:tgtEl>
                                        <p:attrNameLst>
                                          <p:attrName>style.visibility</p:attrName>
                                        </p:attrNameLst>
                                      </p:cBhvr>
                                      <p:to>
                                        <p:strVal val="visible"/>
                                      </p:to>
                                    </p:set>
                                    <p:animEffect transition="in" filter="checkerboard(across)">
                                      <p:cBhvr>
                                        <p:cTn id="9" dur="2000"/>
                                        <p:tgtEl>
                                          <p:spTgt spid="12"/>
                                        </p:tgtEl>
                                      </p:cBhvr>
                                    </p:animEffect>
                                  </p:childTnLst>
                                </p:cTn>
                              </p:par>
                              <p:par>
                                <p:cTn id="10" presetID="5" presetClass="entr" presetSubtype="10" fill="hold" grpId="0" nodeType="withEffect">
                                  <p:stCondLst>
                                    <p:cond delay="1400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1000"/>
                                        <p:tgtEl>
                                          <p:spTgt spid="13"/>
                                        </p:tgtEl>
                                      </p:cBhvr>
                                    </p:animEffect>
                                  </p:childTnLst>
                                </p:cTn>
                              </p:par>
                              <p:par>
                                <p:cTn id="13" presetID="5" presetClass="entr" presetSubtype="10" fill="hold" grpId="0" nodeType="withEffect">
                                  <p:stCondLst>
                                    <p:cond delay="2800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A3D6-4A09-2BD7-C63D-8760E1767DA5}"/>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D04218F7-E717-6DA9-B15B-436C964286A7}"/>
              </a:ext>
            </a:extLst>
          </p:cNvPr>
          <p:cNvSpPr>
            <a:spLocks noGrp="1"/>
          </p:cNvSpPr>
          <p:nvPr>
            <p:ph type="ctrTitle"/>
          </p:nvPr>
        </p:nvSpPr>
        <p:spPr>
          <a:xfrm>
            <a:off x="1716735" y="578991"/>
            <a:ext cx="8758518" cy="744071"/>
          </a:xfrm>
        </p:spPr>
        <p:txBody>
          <a:bodyPr rtlCol="0">
            <a:normAutofit/>
          </a:bodyPr>
          <a:lstStyle>
            <a:defPPr>
              <a:defRPr lang="ja-JP"/>
            </a:defPPr>
          </a:lstStyle>
          <a:p>
            <a:r>
              <a:rPr lang="ja-JP" altLang="en-US" sz="3000">
                <a:latin typeface="Yu Gothic" panose="020B0400000000000000" pitchFamily="34" charset="-128"/>
                <a:ea typeface="Yu Gothic" panose="020B0400000000000000" pitchFamily="34" charset="-128"/>
              </a:rPr>
              <a:t>青少年保護のコンプライアンスを順守すべき事業</a:t>
            </a:r>
            <a:endParaRPr lang="ja-JP" altLang="en-US" sz="3000" b="1">
              <a:latin typeface="Yu Gothic" panose="020B0400000000000000" pitchFamily="34" charset="-128"/>
              <a:ea typeface="Yu Gothic" panose="020B0400000000000000" pitchFamily="34" charset="-128"/>
            </a:endParaRPr>
          </a:p>
        </p:txBody>
      </p:sp>
      <p:cxnSp>
        <p:nvCxnSpPr>
          <p:cNvPr id="2" name="直線コネクタ 1">
            <a:extLst>
              <a:ext uri="{FF2B5EF4-FFF2-40B4-BE49-F238E27FC236}">
                <a16:creationId xmlns:a16="http://schemas.microsoft.com/office/drawing/2014/main" id="{8F3E46C3-8843-EE0F-BF59-DCA2F4E0CF48}"/>
              </a:ext>
            </a:extLst>
          </p:cNvPr>
          <p:cNvCxnSpPr>
            <a:cxnSpLocks/>
          </p:cNvCxnSpPr>
          <p:nvPr/>
        </p:nvCxnSpPr>
        <p:spPr>
          <a:xfrm>
            <a:off x="1893280" y="1323062"/>
            <a:ext cx="8414502" cy="0"/>
          </a:xfrm>
          <a:prstGeom prst="line">
            <a:avLst/>
          </a:prstGeom>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F9A6CFC7-9509-367D-D753-97D3F460E6B6}"/>
              </a:ext>
            </a:extLst>
          </p:cNvPr>
          <p:cNvSpPr/>
          <p:nvPr/>
        </p:nvSpPr>
        <p:spPr>
          <a:xfrm>
            <a:off x="1893280" y="1571766"/>
            <a:ext cx="8414502" cy="537151"/>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t>青少年プログラム</a:t>
            </a:r>
          </a:p>
        </p:txBody>
      </p:sp>
      <p:sp>
        <p:nvSpPr>
          <p:cNvPr id="8" name="角丸四角形 7">
            <a:extLst>
              <a:ext uri="{FF2B5EF4-FFF2-40B4-BE49-F238E27FC236}">
                <a16:creationId xmlns:a16="http://schemas.microsoft.com/office/drawing/2014/main" id="{432F4785-739C-63C9-30A2-9C9398C6B681}"/>
              </a:ext>
            </a:extLst>
          </p:cNvPr>
          <p:cNvSpPr/>
          <p:nvPr/>
        </p:nvSpPr>
        <p:spPr>
          <a:xfrm>
            <a:off x="1893280" y="2605269"/>
            <a:ext cx="8414502"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2400" b="1"/>
              <a:t>インターアクトクラブ</a:t>
            </a:r>
            <a:endParaRPr kumimoji="1" lang="en-US" altLang="ja-JP" sz="2400" b="1" dirty="0"/>
          </a:p>
          <a:p>
            <a:pPr algn="ctr"/>
            <a:r>
              <a:rPr kumimoji="1" lang="ja-JP" altLang="en-US" sz="2000">
                <a:latin typeface="+mj-lt"/>
              </a:rPr>
              <a:t>（</a:t>
            </a:r>
            <a:r>
              <a:rPr kumimoji="1" lang="en-US" altLang="ja-JP" sz="2000" dirty="0">
                <a:latin typeface="+mj-lt"/>
              </a:rPr>
              <a:t>12</a:t>
            </a:r>
            <a:r>
              <a:rPr kumimoji="1" lang="ja-JP" altLang="en-US" sz="2000">
                <a:latin typeface="+mj-lt"/>
              </a:rPr>
              <a:t>歳</a:t>
            </a:r>
            <a:r>
              <a:rPr kumimoji="1" lang="en-US" altLang="ja-JP" sz="2000" dirty="0">
                <a:latin typeface="+mj-lt"/>
              </a:rPr>
              <a:t>〜18</a:t>
            </a:r>
            <a:r>
              <a:rPr kumimoji="1" lang="ja-JP" altLang="en-US" sz="2000">
                <a:latin typeface="+mj-lt"/>
              </a:rPr>
              <a:t>歳の中学生・高校生が対象）</a:t>
            </a:r>
          </a:p>
        </p:txBody>
      </p:sp>
      <p:pic>
        <p:nvPicPr>
          <p:cNvPr id="18" name="図 17" descr="ロゴ&#10;&#10;AI 生成コンテンツは誤りを含む可能性があります。">
            <a:extLst>
              <a:ext uri="{FF2B5EF4-FFF2-40B4-BE49-F238E27FC236}">
                <a16:creationId xmlns:a16="http://schemas.microsoft.com/office/drawing/2014/main" id="{DB249013-19DB-322D-6149-FAB661F9F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7" name="角丸四角形 6">
            <a:extLst>
              <a:ext uri="{FF2B5EF4-FFF2-40B4-BE49-F238E27FC236}">
                <a16:creationId xmlns:a16="http://schemas.microsoft.com/office/drawing/2014/main" id="{5B6FA7B5-BFEB-FB50-9A2F-6EE428A2D080}"/>
              </a:ext>
            </a:extLst>
          </p:cNvPr>
          <p:cNvSpPr/>
          <p:nvPr/>
        </p:nvSpPr>
        <p:spPr>
          <a:xfrm>
            <a:off x="1893279" y="3991100"/>
            <a:ext cx="8414503"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b="1"/>
              <a:t>青少年交換プログラム</a:t>
            </a:r>
            <a:endParaRPr kumimoji="1" lang="en-US" altLang="ja-JP" sz="2400" b="1" dirty="0"/>
          </a:p>
          <a:p>
            <a:pPr algn="ctr"/>
            <a:r>
              <a:rPr kumimoji="1" lang="ja-JP" altLang="en-US" sz="2000">
                <a:latin typeface="+mj-lt"/>
              </a:rPr>
              <a:t>（</a:t>
            </a:r>
            <a:r>
              <a:rPr kumimoji="1" lang="en-US" altLang="ja-JP" sz="2000" dirty="0">
                <a:latin typeface="+mj-lt"/>
              </a:rPr>
              <a:t>15</a:t>
            </a:r>
            <a:r>
              <a:rPr kumimoji="1" lang="ja-JP" altLang="en-US" sz="2000">
                <a:latin typeface="+mj-lt"/>
              </a:rPr>
              <a:t>歳</a:t>
            </a:r>
            <a:r>
              <a:rPr kumimoji="1" lang="en-US" altLang="ja-JP" sz="2000" dirty="0">
                <a:latin typeface="+mj-lt"/>
              </a:rPr>
              <a:t>〜19</a:t>
            </a:r>
            <a:r>
              <a:rPr kumimoji="1" lang="ja-JP" altLang="en-US" sz="2000">
                <a:latin typeface="+mj-lt"/>
              </a:rPr>
              <a:t>歳</a:t>
            </a:r>
            <a:r>
              <a:rPr lang="ja-JP" altLang="en-US" sz="2000">
                <a:latin typeface="+mj-lt"/>
              </a:rPr>
              <a:t>の学生</a:t>
            </a:r>
            <a:r>
              <a:rPr kumimoji="1" lang="ja-JP" altLang="en-US" sz="2000">
                <a:latin typeface="+mj-lt"/>
              </a:rPr>
              <a:t>）</a:t>
            </a:r>
          </a:p>
        </p:txBody>
      </p:sp>
      <p:sp>
        <p:nvSpPr>
          <p:cNvPr id="10" name="角丸四角形 9">
            <a:extLst>
              <a:ext uri="{FF2B5EF4-FFF2-40B4-BE49-F238E27FC236}">
                <a16:creationId xmlns:a16="http://schemas.microsoft.com/office/drawing/2014/main" id="{FAFD6332-3521-5F44-9DAD-0FEB52596149}"/>
              </a:ext>
            </a:extLst>
          </p:cNvPr>
          <p:cNvSpPr/>
          <p:nvPr/>
        </p:nvSpPr>
        <p:spPr>
          <a:xfrm>
            <a:off x="1893279" y="5376931"/>
            <a:ext cx="8414503"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b="1"/>
              <a:t>ロータリー青少年指導者養成プログラム（</a:t>
            </a:r>
            <a:r>
              <a:rPr lang="en-US" altLang="ja-JP" sz="2400" b="1" dirty="0"/>
              <a:t>RYLA</a:t>
            </a:r>
            <a:r>
              <a:rPr lang="ja-JP" altLang="en-US" sz="2400" b="1"/>
              <a:t>）</a:t>
            </a:r>
            <a:endParaRPr lang="en-US" altLang="ja-JP" sz="2400" b="1" dirty="0"/>
          </a:p>
          <a:p>
            <a:pPr algn="ctr"/>
            <a:r>
              <a:rPr kumimoji="1" lang="ja-JP" altLang="en-US" sz="2000">
                <a:latin typeface="+mj-lt"/>
              </a:rPr>
              <a:t>（</a:t>
            </a:r>
            <a:r>
              <a:rPr kumimoji="1" lang="en-US" altLang="ja-JP" sz="2000" dirty="0">
                <a:latin typeface="+mj-lt"/>
              </a:rPr>
              <a:t>14</a:t>
            </a:r>
            <a:r>
              <a:rPr kumimoji="1" lang="ja-JP" altLang="en-US" sz="2000">
                <a:latin typeface="+mj-lt"/>
              </a:rPr>
              <a:t>歳</a:t>
            </a:r>
            <a:r>
              <a:rPr kumimoji="1" lang="en-US" altLang="ja-JP" sz="2000" dirty="0">
                <a:latin typeface="+mj-lt"/>
              </a:rPr>
              <a:t>〜30</a:t>
            </a:r>
            <a:r>
              <a:rPr kumimoji="1" lang="ja-JP" altLang="en-US" sz="2000">
                <a:latin typeface="+mj-lt"/>
              </a:rPr>
              <a:t>歳</a:t>
            </a:r>
            <a:r>
              <a:rPr lang="ja-JP" altLang="en-US" sz="2000">
                <a:latin typeface="+mj-lt"/>
              </a:rPr>
              <a:t>の若い世代</a:t>
            </a:r>
            <a:r>
              <a:rPr kumimoji="1" lang="ja-JP" altLang="en-US" sz="2000">
                <a:latin typeface="+mj-lt"/>
              </a:rPr>
              <a:t>）</a:t>
            </a:r>
          </a:p>
        </p:txBody>
      </p:sp>
      <p:pic>
        <p:nvPicPr>
          <p:cNvPr id="3" name="P05.mp3">
            <a:hlinkClick r:id="" action="ppaction://media"/>
            <a:extLst>
              <a:ext uri="{FF2B5EF4-FFF2-40B4-BE49-F238E27FC236}">
                <a16:creationId xmlns:a16="http://schemas.microsoft.com/office/drawing/2014/main" id="{F60EAB0D-9892-A866-39F1-B938F8E1AB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3141" y="5870731"/>
            <a:ext cx="812800" cy="812800"/>
          </a:xfrm>
          <a:prstGeom prst="rect">
            <a:avLst/>
          </a:prstGeom>
        </p:spPr>
      </p:pic>
    </p:spTree>
    <p:extLst>
      <p:ext uri="{BB962C8B-B14F-4D97-AF65-F5344CB8AC3E}">
        <p14:creationId xmlns:p14="http://schemas.microsoft.com/office/powerpoint/2010/main" val="624619773"/>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32"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7" presetClass="entr" presetSubtype="10" fill="hold" grpId="1" nodeType="withEffect">
                                  <p:stCondLst>
                                    <p:cond delay="10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childTnLst>
                                </p:cTn>
                              </p:par>
                              <p:par>
                                <p:cTn id="19" presetID="17" presetClass="entr" presetSubtype="10" fill="hold" grpId="1" nodeType="withEffect">
                                  <p:stCondLst>
                                    <p:cond delay="150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cTn>
                              </p:par>
                              <p:par>
                                <p:cTn id="23" presetID="17" presetClass="entr" presetSubtype="10" fill="hold" grpId="1" nodeType="withEffect">
                                  <p:stCondLst>
                                    <p:cond delay="235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40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8" grpId="0" animBg="1"/>
      <p:bldP spid="8" grpId="1" animBg="1"/>
      <p:bldP spid="7" grpId="0" animBg="1"/>
      <p:bldP spid="7"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A711-812C-F1FF-295E-0DED24C95117}"/>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B86AF314-5B44-95D9-E3C2-16005FFA3D13}"/>
              </a:ext>
            </a:extLst>
          </p:cNvPr>
          <p:cNvSpPr>
            <a:spLocks noGrp="1"/>
          </p:cNvSpPr>
          <p:nvPr>
            <p:ph type="ctrTitle"/>
          </p:nvPr>
        </p:nvSpPr>
        <p:spPr>
          <a:xfrm>
            <a:off x="1716735" y="578991"/>
            <a:ext cx="8758518" cy="744071"/>
          </a:xfrm>
        </p:spPr>
        <p:txBody>
          <a:bodyPr rtlCol="0">
            <a:normAutofit/>
          </a:bodyPr>
          <a:lstStyle>
            <a:defPPr>
              <a:defRPr lang="ja-JP"/>
            </a:defPPr>
          </a:lstStyle>
          <a:p>
            <a:r>
              <a:rPr lang="ja-JP" altLang="en-US" sz="3000">
                <a:latin typeface="Yu Gothic" panose="020B0400000000000000" pitchFamily="34" charset="-128"/>
                <a:ea typeface="Yu Gothic" panose="020B0400000000000000" pitchFamily="34" charset="-128"/>
              </a:rPr>
              <a:t>青少年保護のコンプライアンスを順守すべき事業</a:t>
            </a:r>
            <a:endParaRPr lang="ja-JP" altLang="en-US" sz="3000" b="1">
              <a:latin typeface="Yu Gothic" panose="020B0400000000000000" pitchFamily="34" charset="-128"/>
              <a:ea typeface="Yu Gothic" panose="020B0400000000000000" pitchFamily="34" charset="-128"/>
            </a:endParaRPr>
          </a:p>
        </p:txBody>
      </p:sp>
      <p:cxnSp>
        <p:nvCxnSpPr>
          <p:cNvPr id="2" name="直線コネクタ 1">
            <a:extLst>
              <a:ext uri="{FF2B5EF4-FFF2-40B4-BE49-F238E27FC236}">
                <a16:creationId xmlns:a16="http://schemas.microsoft.com/office/drawing/2014/main" id="{0113FA01-0177-E57D-A501-8D98D6B7AA8E}"/>
              </a:ext>
            </a:extLst>
          </p:cNvPr>
          <p:cNvCxnSpPr>
            <a:cxnSpLocks/>
          </p:cNvCxnSpPr>
          <p:nvPr/>
        </p:nvCxnSpPr>
        <p:spPr>
          <a:xfrm>
            <a:off x="1893280" y="1323062"/>
            <a:ext cx="8414502" cy="0"/>
          </a:xfrm>
          <a:prstGeom prst="line">
            <a:avLst/>
          </a:prstGeom>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4ED9E731-1765-FCA0-E808-DC58123806C9}"/>
              </a:ext>
            </a:extLst>
          </p:cNvPr>
          <p:cNvSpPr/>
          <p:nvPr/>
        </p:nvSpPr>
        <p:spPr>
          <a:xfrm>
            <a:off x="1893280" y="1793781"/>
            <a:ext cx="8414502" cy="537151"/>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t>全ての</a:t>
            </a:r>
            <a:r>
              <a:rPr kumimoji="1" lang="ja-JP" altLang="en-US" sz="3200"/>
              <a:t>青少年</a:t>
            </a:r>
            <a:r>
              <a:rPr lang="ja-JP" altLang="en-US" sz="3200"/>
              <a:t>が関わる事業</a:t>
            </a:r>
            <a:endParaRPr kumimoji="1" lang="ja-JP" altLang="en-US" sz="3200"/>
          </a:p>
        </p:txBody>
      </p:sp>
      <p:sp>
        <p:nvSpPr>
          <p:cNvPr id="8" name="角丸四角形 7">
            <a:extLst>
              <a:ext uri="{FF2B5EF4-FFF2-40B4-BE49-F238E27FC236}">
                <a16:creationId xmlns:a16="http://schemas.microsoft.com/office/drawing/2014/main" id="{C6BC1D42-344B-AAE9-0AE5-370E734D4134}"/>
              </a:ext>
            </a:extLst>
          </p:cNvPr>
          <p:cNvSpPr/>
          <p:nvPr/>
        </p:nvSpPr>
        <p:spPr>
          <a:xfrm>
            <a:off x="1888744" y="3033645"/>
            <a:ext cx="8414502"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2400" b="1"/>
              <a:t>ローターアクトクラブ</a:t>
            </a:r>
            <a:endParaRPr kumimoji="1" lang="en-US" altLang="ja-JP" sz="2400" b="1" dirty="0"/>
          </a:p>
          <a:p>
            <a:pPr algn="ctr"/>
            <a:r>
              <a:rPr kumimoji="1" lang="ja-JP" altLang="en-US" sz="2000">
                <a:latin typeface="+mj-lt"/>
              </a:rPr>
              <a:t>（</a:t>
            </a:r>
            <a:r>
              <a:rPr kumimoji="1" lang="en-US" altLang="ja-JP" sz="2000" dirty="0">
                <a:latin typeface="+mj-lt"/>
              </a:rPr>
              <a:t>18</a:t>
            </a:r>
            <a:r>
              <a:rPr kumimoji="1" lang="ja-JP" altLang="en-US" sz="2000">
                <a:latin typeface="+mj-lt"/>
              </a:rPr>
              <a:t>歳</a:t>
            </a:r>
            <a:r>
              <a:rPr kumimoji="1" lang="en-US" altLang="ja-JP" sz="2000" dirty="0">
                <a:latin typeface="+mj-lt"/>
              </a:rPr>
              <a:t>〜</a:t>
            </a:r>
            <a:r>
              <a:rPr lang="en-US" altLang="ja-JP" sz="2000" dirty="0">
                <a:latin typeface="+mj-lt"/>
              </a:rPr>
              <a:t>3</a:t>
            </a:r>
            <a:r>
              <a:rPr lang="ja-JP" altLang="en-US" sz="2000">
                <a:latin typeface="+mj-lt"/>
              </a:rPr>
              <a:t>？</a:t>
            </a:r>
            <a:r>
              <a:rPr kumimoji="1" lang="ja-JP" altLang="en-US" sz="2000">
                <a:latin typeface="+mj-lt"/>
              </a:rPr>
              <a:t>歳の</a:t>
            </a:r>
            <a:r>
              <a:rPr lang="ja-JP" altLang="en-US" sz="2000">
                <a:latin typeface="+mj-lt"/>
              </a:rPr>
              <a:t>若い世代</a:t>
            </a:r>
            <a:r>
              <a:rPr kumimoji="1" lang="ja-JP" altLang="en-US" sz="2000">
                <a:latin typeface="+mj-lt"/>
              </a:rPr>
              <a:t>）</a:t>
            </a:r>
          </a:p>
        </p:txBody>
      </p:sp>
      <p:pic>
        <p:nvPicPr>
          <p:cNvPr id="18" name="図 17" descr="ロゴ&#10;&#10;AI 生成コンテンツは誤りを含む可能性があります。">
            <a:extLst>
              <a:ext uri="{FF2B5EF4-FFF2-40B4-BE49-F238E27FC236}">
                <a16:creationId xmlns:a16="http://schemas.microsoft.com/office/drawing/2014/main" id="{3B01BCAF-BBF6-DF97-DF00-FC1D58381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7" name="角丸四角形 6">
            <a:extLst>
              <a:ext uri="{FF2B5EF4-FFF2-40B4-BE49-F238E27FC236}">
                <a16:creationId xmlns:a16="http://schemas.microsoft.com/office/drawing/2014/main" id="{B838B905-5372-1225-6293-1B6BF658C7BF}"/>
              </a:ext>
            </a:extLst>
          </p:cNvPr>
          <p:cNvSpPr/>
          <p:nvPr/>
        </p:nvSpPr>
        <p:spPr>
          <a:xfrm>
            <a:off x="1888742" y="4527069"/>
            <a:ext cx="8414503"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b="1"/>
              <a:t>米山記念奨学生</a:t>
            </a:r>
            <a:endParaRPr kumimoji="1" lang="en-US" altLang="ja-JP" sz="2400" b="1" dirty="0"/>
          </a:p>
          <a:p>
            <a:pPr algn="ctr"/>
            <a:r>
              <a:rPr kumimoji="1" lang="ja-JP" altLang="en-US" sz="2000">
                <a:latin typeface="+mj-lt"/>
              </a:rPr>
              <a:t>（日本の大学・大学院に在籍又は在籍予定の外国人留学生）</a:t>
            </a:r>
          </a:p>
        </p:txBody>
      </p:sp>
      <p:pic>
        <p:nvPicPr>
          <p:cNvPr id="3" name="P7-2.mp3">
            <a:hlinkClick r:id="" action="ppaction://media"/>
            <a:extLst>
              <a:ext uri="{FF2B5EF4-FFF2-40B4-BE49-F238E27FC236}">
                <a16:creationId xmlns:a16="http://schemas.microsoft.com/office/drawing/2014/main" id="{4EF1A723-E733-AC36-836D-BF91AB388A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300" y="5899150"/>
            <a:ext cx="812800" cy="812800"/>
          </a:xfrm>
          <a:prstGeom prst="rect">
            <a:avLst/>
          </a:prstGeom>
        </p:spPr>
      </p:pic>
    </p:spTree>
    <p:extLst>
      <p:ext uri="{BB962C8B-B14F-4D97-AF65-F5344CB8AC3E}">
        <p14:creationId xmlns:p14="http://schemas.microsoft.com/office/powerpoint/2010/main" val="684011265"/>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0"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7" presetClass="entr" presetSubtype="10" fill="hold" grpId="1" nodeType="withEffect">
                                  <p:stCondLst>
                                    <p:cond delay="300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par>
                                <p:cTn id="17" presetID="17" presetClass="entr" presetSubtype="10" fill="hold" grpId="1" nodeType="withEffect">
                                  <p:stCondLst>
                                    <p:cond delay="8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childTnLst>
                                </p:cTn>
                              </p:par>
                              <p:par>
                                <p:cTn id="21" presetID="17" presetClass="entr" presetSubtype="10" fill="hold" grpId="1" nodeType="withEffect">
                                  <p:stCondLst>
                                    <p:cond delay="45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8" grpId="0" animBg="1"/>
      <p:bldP spid="8"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A711-812C-F1FF-295E-0DED24C95117}"/>
            </a:ext>
          </a:extLst>
        </p:cNvPr>
        <p:cNvGrpSpPr/>
        <p:nvPr/>
      </p:nvGrpSpPr>
      <p:grpSpPr>
        <a:xfrm>
          <a:off x="0" y="0"/>
          <a:ext cx="0" cy="0"/>
          <a:chOff x="0" y="0"/>
          <a:chExt cx="0" cy="0"/>
        </a:xfrm>
      </p:grpSpPr>
      <p:sp>
        <p:nvSpPr>
          <p:cNvPr id="4" name="タイトル 8">
            <a:extLst>
              <a:ext uri="{FF2B5EF4-FFF2-40B4-BE49-F238E27FC236}">
                <a16:creationId xmlns:a16="http://schemas.microsoft.com/office/drawing/2014/main" id="{B86AF314-5B44-95D9-E3C2-16005FFA3D13}"/>
              </a:ext>
            </a:extLst>
          </p:cNvPr>
          <p:cNvSpPr>
            <a:spLocks noGrp="1"/>
          </p:cNvSpPr>
          <p:nvPr>
            <p:ph type="ctrTitle"/>
          </p:nvPr>
        </p:nvSpPr>
        <p:spPr>
          <a:xfrm>
            <a:off x="1716735" y="578991"/>
            <a:ext cx="8758518" cy="744071"/>
          </a:xfrm>
        </p:spPr>
        <p:txBody>
          <a:bodyPr rtlCol="0">
            <a:normAutofit/>
          </a:bodyPr>
          <a:lstStyle>
            <a:defPPr>
              <a:defRPr lang="ja-JP"/>
            </a:defPPr>
          </a:lstStyle>
          <a:p>
            <a:r>
              <a:rPr lang="ja-JP" altLang="en-US" sz="3000">
                <a:latin typeface="Yu Gothic" panose="020B0400000000000000" pitchFamily="34" charset="-128"/>
                <a:ea typeface="Yu Gothic" panose="020B0400000000000000" pitchFamily="34" charset="-128"/>
              </a:rPr>
              <a:t>青少年保護のコンプライアンスを順守すべき事業</a:t>
            </a:r>
            <a:endParaRPr lang="ja-JP" altLang="en-US" sz="3000" b="1">
              <a:latin typeface="Yu Gothic" panose="020B0400000000000000" pitchFamily="34" charset="-128"/>
              <a:ea typeface="Yu Gothic" panose="020B0400000000000000" pitchFamily="34" charset="-128"/>
            </a:endParaRPr>
          </a:p>
        </p:txBody>
      </p:sp>
      <p:cxnSp>
        <p:nvCxnSpPr>
          <p:cNvPr id="2" name="直線コネクタ 1">
            <a:extLst>
              <a:ext uri="{FF2B5EF4-FFF2-40B4-BE49-F238E27FC236}">
                <a16:creationId xmlns:a16="http://schemas.microsoft.com/office/drawing/2014/main" id="{0113FA01-0177-E57D-A501-8D98D6B7AA8E}"/>
              </a:ext>
            </a:extLst>
          </p:cNvPr>
          <p:cNvCxnSpPr>
            <a:cxnSpLocks/>
          </p:cNvCxnSpPr>
          <p:nvPr/>
        </p:nvCxnSpPr>
        <p:spPr>
          <a:xfrm>
            <a:off x="1893280" y="1323062"/>
            <a:ext cx="8414502" cy="0"/>
          </a:xfrm>
          <a:prstGeom prst="line">
            <a:avLst/>
          </a:prstGeom>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4ED9E731-1765-FCA0-E808-DC58123806C9}"/>
              </a:ext>
            </a:extLst>
          </p:cNvPr>
          <p:cNvSpPr/>
          <p:nvPr/>
        </p:nvSpPr>
        <p:spPr>
          <a:xfrm>
            <a:off x="1893280" y="1473792"/>
            <a:ext cx="8414502" cy="537151"/>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t>全ての</a:t>
            </a:r>
            <a:r>
              <a:rPr kumimoji="1" lang="ja-JP" altLang="en-US" sz="3200"/>
              <a:t>青少年</a:t>
            </a:r>
            <a:r>
              <a:rPr lang="ja-JP" altLang="en-US" sz="3200"/>
              <a:t>が関わる事業</a:t>
            </a:r>
            <a:endParaRPr kumimoji="1" lang="ja-JP" altLang="en-US" sz="3200"/>
          </a:p>
        </p:txBody>
      </p:sp>
      <p:pic>
        <p:nvPicPr>
          <p:cNvPr id="18" name="図 17" descr="ロゴ&#10;&#10;AI 生成コンテンツは誤りを含む可能性があります。">
            <a:extLst>
              <a:ext uri="{FF2B5EF4-FFF2-40B4-BE49-F238E27FC236}">
                <a16:creationId xmlns:a16="http://schemas.microsoft.com/office/drawing/2014/main" id="{3B01BCAF-BBF6-DF97-DF00-FC1D58381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0" name="角丸四角形 9">
            <a:extLst>
              <a:ext uri="{FF2B5EF4-FFF2-40B4-BE49-F238E27FC236}">
                <a16:creationId xmlns:a16="http://schemas.microsoft.com/office/drawing/2014/main" id="{7ED048C9-B510-6E49-04BD-87CCE840F2C8}"/>
              </a:ext>
            </a:extLst>
          </p:cNvPr>
          <p:cNvSpPr/>
          <p:nvPr/>
        </p:nvSpPr>
        <p:spPr>
          <a:xfrm>
            <a:off x="1888740" y="3923329"/>
            <a:ext cx="8414503"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b="1"/>
              <a:t>グローバル補助金奨学生</a:t>
            </a:r>
          </a:p>
          <a:p>
            <a:pPr algn="ctr"/>
            <a:r>
              <a:rPr kumimoji="1" lang="ja-JP" altLang="en-US" sz="2000">
                <a:latin typeface="+mj-lt"/>
              </a:rPr>
              <a:t>（大学院または同等の研究機関での</a:t>
            </a:r>
            <a:r>
              <a:rPr kumimoji="1" lang="en-US" altLang="ja-JP" sz="2000" dirty="0">
                <a:latin typeface="+mj-lt"/>
              </a:rPr>
              <a:t>1</a:t>
            </a:r>
            <a:r>
              <a:rPr kumimoji="1" lang="ja-JP" altLang="en-US" sz="2000">
                <a:latin typeface="+mj-lt"/>
              </a:rPr>
              <a:t>～</a:t>
            </a:r>
            <a:r>
              <a:rPr kumimoji="1" lang="en-US" altLang="ja-JP" sz="2000" dirty="0">
                <a:latin typeface="+mj-lt"/>
              </a:rPr>
              <a:t>4</a:t>
            </a:r>
            <a:r>
              <a:rPr kumimoji="1" lang="ja-JP" altLang="en-US" sz="2000">
                <a:latin typeface="+mj-lt"/>
              </a:rPr>
              <a:t>年間の留学希望者が対象）</a:t>
            </a:r>
          </a:p>
        </p:txBody>
      </p:sp>
      <p:sp>
        <p:nvSpPr>
          <p:cNvPr id="3" name="角丸四角形 2">
            <a:extLst>
              <a:ext uri="{FF2B5EF4-FFF2-40B4-BE49-F238E27FC236}">
                <a16:creationId xmlns:a16="http://schemas.microsoft.com/office/drawing/2014/main" id="{7D7CBF58-03FB-816D-C759-9CC36727985A}"/>
              </a:ext>
            </a:extLst>
          </p:cNvPr>
          <p:cNvSpPr/>
          <p:nvPr/>
        </p:nvSpPr>
        <p:spPr>
          <a:xfrm>
            <a:off x="1888741" y="2569421"/>
            <a:ext cx="8414503"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b="1"/>
              <a:t>地区学友会「ロータリーフェローズ</a:t>
            </a:r>
            <a:r>
              <a:rPr lang="en-US" altLang="ja-JP" sz="2400" b="1" dirty="0"/>
              <a:t>2650</a:t>
            </a:r>
            <a:r>
              <a:rPr lang="ja-JP" altLang="en-US" sz="2400" b="1"/>
              <a:t>」</a:t>
            </a:r>
            <a:endParaRPr kumimoji="1" lang="en-US" altLang="ja-JP" sz="2400" b="1" dirty="0"/>
          </a:p>
          <a:p>
            <a:pPr algn="ctr"/>
            <a:r>
              <a:rPr kumimoji="1" lang="ja-JP" altLang="en-US" sz="2000">
                <a:latin typeface="+mj-lt"/>
              </a:rPr>
              <a:t>（</a:t>
            </a:r>
            <a:r>
              <a:rPr lang="ja-JP" altLang="en-US" sz="2000">
                <a:latin typeface="+mj-lt"/>
              </a:rPr>
              <a:t>ロータリーのプログラム経験者</a:t>
            </a:r>
            <a:r>
              <a:rPr kumimoji="1" lang="ja-JP" altLang="en-US" sz="2000">
                <a:latin typeface="+mj-lt"/>
              </a:rPr>
              <a:t>）</a:t>
            </a:r>
          </a:p>
        </p:txBody>
      </p:sp>
      <p:sp>
        <p:nvSpPr>
          <p:cNvPr id="6" name="角丸四角形 5">
            <a:extLst>
              <a:ext uri="{FF2B5EF4-FFF2-40B4-BE49-F238E27FC236}">
                <a16:creationId xmlns:a16="http://schemas.microsoft.com/office/drawing/2014/main" id="{7E729B0B-C7CA-C79F-FD7B-E08F1112236C}"/>
              </a:ext>
            </a:extLst>
          </p:cNvPr>
          <p:cNvSpPr/>
          <p:nvPr/>
        </p:nvSpPr>
        <p:spPr>
          <a:xfrm>
            <a:off x="1888742" y="5345784"/>
            <a:ext cx="8414503" cy="739295"/>
          </a:xfrm>
          <a:prstGeom prst="roundRect">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2400" b="1"/>
              <a:t>各クラブで行う青少年が関連する全ての事業</a:t>
            </a:r>
          </a:p>
        </p:txBody>
      </p:sp>
      <p:pic>
        <p:nvPicPr>
          <p:cNvPr id="7" name="P08.mp3">
            <a:hlinkClick r:id="" action="ppaction://media"/>
            <a:extLst>
              <a:ext uri="{FF2B5EF4-FFF2-40B4-BE49-F238E27FC236}">
                <a16:creationId xmlns:a16="http://schemas.microsoft.com/office/drawing/2014/main" id="{FA1EA5CC-F343-74E2-8DFD-D7AC9FBB6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3214" y="5869214"/>
            <a:ext cx="988786" cy="988786"/>
          </a:xfrm>
          <a:prstGeom prst="rect">
            <a:avLst/>
          </a:prstGeom>
        </p:spPr>
      </p:pic>
    </p:spTree>
    <p:extLst>
      <p:ext uri="{BB962C8B-B14F-4D97-AF65-F5344CB8AC3E}">
        <p14:creationId xmlns:p14="http://schemas.microsoft.com/office/powerpoint/2010/main" val="3579439174"/>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892"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7" presetClass="entr" presetSubtype="10" fill="hold" grpId="1"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childTnLst>
                                </p:cTn>
                              </p:par>
                              <p:par>
                                <p:cTn id="17" presetID="17" presetClass="entr" presetSubtype="10" fill="hold" grpId="1" nodeType="withEffect">
                                  <p:stCondLst>
                                    <p:cond delay="22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childTnLst>
                                </p:cTn>
                              </p:par>
                              <p:par>
                                <p:cTn id="21" presetID="17" presetClass="entr" presetSubtype="10" fill="hold" grpId="1" nodeType="withEffect">
                                  <p:stCondLst>
                                    <p:cond delay="500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10" grpId="0" animBg="1"/>
      <p:bldP spid="10" grpId="1" animBg="1"/>
      <p:bldP spid="3" grpId="0" animBg="1"/>
      <p:bldP spid="3"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3A52B-8AB6-14ED-9389-6E74A733478E}"/>
            </a:ext>
          </a:extLst>
        </p:cNvPr>
        <p:cNvGrpSpPr/>
        <p:nvPr/>
      </p:nvGrpSpPr>
      <p:grpSpPr>
        <a:xfrm>
          <a:off x="0" y="0"/>
          <a:ext cx="0" cy="0"/>
          <a:chOff x="0" y="0"/>
          <a:chExt cx="0" cy="0"/>
        </a:xfrm>
      </p:grpSpPr>
      <p:pic>
        <p:nvPicPr>
          <p:cNvPr id="18" name="図 17" descr="ロゴ&#10;&#10;AI 生成コンテンツは誤りを含む可能性があります。">
            <a:extLst>
              <a:ext uri="{FF2B5EF4-FFF2-40B4-BE49-F238E27FC236}">
                <a16:creationId xmlns:a16="http://schemas.microsoft.com/office/drawing/2014/main" id="{A222B252-FF26-80A4-0DAC-1E20D2F7B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640"/>
            <a:ext cx="1893280" cy="1026776"/>
          </a:xfrm>
          <a:prstGeom prst="rect">
            <a:avLst/>
          </a:prstGeom>
        </p:spPr>
      </p:pic>
      <p:sp>
        <p:nvSpPr>
          <p:cNvPr id="11" name="正方形/長方形 10">
            <a:extLst>
              <a:ext uri="{FF2B5EF4-FFF2-40B4-BE49-F238E27FC236}">
                <a16:creationId xmlns:a16="http://schemas.microsoft.com/office/drawing/2014/main" id="{52AEC61C-5DCD-492C-1376-4CABE5BDC2A7}"/>
              </a:ext>
            </a:extLst>
          </p:cNvPr>
          <p:cNvSpPr/>
          <p:nvPr/>
        </p:nvSpPr>
        <p:spPr>
          <a:xfrm>
            <a:off x="598947" y="1528645"/>
            <a:ext cx="10917185" cy="1747157"/>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fontAlgn="base"/>
            <a:endParaRPr lang="en-US" altLang="ja-JP" sz="2000" dirty="0">
              <a:solidFill>
                <a:srgbClr val="000000"/>
              </a:solidFill>
              <a:latin typeface="+mn-ea"/>
            </a:endParaRPr>
          </a:p>
          <a:p>
            <a:pPr fontAlgn="base"/>
            <a:r>
              <a:rPr lang="ja-JP" altLang="en-US" sz="2000">
                <a:solidFill>
                  <a:srgbClr val="000000"/>
                </a:solidFill>
                <a:latin typeface="+mn-ea"/>
              </a:rPr>
              <a:t>ロータリークラブによる青少年活動の運営と手配の全般的な責任者は、クラブ会長です。関連するクラブ委員会が、会長をサポートします。クラブのリーダーは、ロータリーと地区の青少年保護方針を把握し、必須の研修を提供し、ボランティアを審査し、リスクを管理しなければなりません。虐待やハラスメントの申し立てがあった場合には、地区委員長およびガバナーと協力してこれに対応、報告し、青少年保護に必要な安全策を講じなければなりません。</a:t>
            </a:r>
          </a:p>
          <a:p>
            <a:pPr algn="ctr"/>
            <a:endParaRPr kumimoji="1" lang="ja-JP" altLang="en-US" sz="2000">
              <a:latin typeface="+mn-ea"/>
            </a:endParaRPr>
          </a:p>
        </p:txBody>
      </p:sp>
      <p:sp>
        <p:nvSpPr>
          <p:cNvPr id="12" name="角丸四角形 11">
            <a:extLst>
              <a:ext uri="{FF2B5EF4-FFF2-40B4-BE49-F238E27FC236}">
                <a16:creationId xmlns:a16="http://schemas.microsoft.com/office/drawing/2014/main" id="{9802FEB8-5B52-F1D3-5B25-5559E876B4A2}"/>
              </a:ext>
            </a:extLst>
          </p:cNvPr>
          <p:cNvSpPr/>
          <p:nvPr/>
        </p:nvSpPr>
        <p:spPr>
          <a:xfrm>
            <a:off x="598947" y="3429000"/>
            <a:ext cx="6159660" cy="3200400"/>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E78B250-0087-06E9-30B3-BC10044DEECE}"/>
              </a:ext>
            </a:extLst>
          </p:cNvPr>
          <p:cNvSpPr txBox="1"/>
          <p:nvPr/>
        </p:nvSpPr>
        <p:spPr>
          <a:xfrm>
            <a:off x="2550679" y="3456433"/>
            <a:ext cx="2236510" cy="400110"/>
          </a:xfrm>
          <a:prstGeom prst="rect">
            <a:avLst/>
          </a:prstGeom>
          <a:noFill/>
        </p:spPr>
        <p:txBody>
          <a:bodyPr wrap="none" rtlCol="0">
            <a:spAutoFit/>
          </a:bodyPr>
          <a:lstStyle/>
          <a:p>
            <a:r>
              <a:rPr kumimoji="1" lang="ja-JP" altLang="en-US" sz="2000" b="1">
                <a:solidFill>
                  <a:schemeClr val="bg1"/>
                </a:solidFill>
              </a:rPr>
              <a:t>ロータリークラブ</a:t>
            </a:r>
          </a:p>
        </p:txBody>
      </p:sp>
      <p:sp>
        <p:nvSpPr>
          <p:cNvPr id="20" name="角丸四角形 19">
            <a:extLst>
              <a:ext uri="{FF2B5EF4-FFF2-40B4-BE49-F238E27FC236}">
                <a16:creationId xmlns:a16="http://schemas.microsoft.com/office/drawing/2014/main" id="{12C7F391-56D1-BE37-3FE3-1D2E27B1E123}"/>
              </a:ext>
            </a:extLst>
          </p:cNvPr>
          <p:cNvSpPr/>
          <p:nvPr/>
        </p:nvSpPr>
        <p:spPr>
          <a:xfrm>
            <a:off x="800114" y="3966645"/>
            <a:ext cx="2579914" cy="506186"/>
          </a:xfrm>
          <a:prstGeom prst="roundRect">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b="1"/>
              <a:t>青少年奉仕活動</a:t>
            </a:r>
          </a:p>
        </p:txBody>
      </p:sp>
      <p:sp>
        <p:nvSpPr>
          <p:cNvPr id="21" name="角丸四角形 20">
            <a:extLst>
              <a:ext uri="{FF2B5EF4-FFF2-40B4-BE49-F238E27FC236}">
                <a16:creationId xmlns:a16="http://schemas.microsoft.com/office/drawing/2014/main" id="{49249627-0F32-2F00-F99B-2EEB3C96F942}"/>
              </a:ext>
            </a:extLst>
          </p:cNvPr>
          <p:cNvSpPr/>
          <p:nvPr/>
        </p:nvSpPr>
        <p:spPr>
          <a:xfrm>
            <a:off x="800114" y="4943223"/>
            <a:ext cx="2579914" cy="506186"/>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a:t>クラブ会長</a:t>
            </a:r>
            <a:endParaRPr kumimoji="1" lang="ja-JP" altLang="en-US" sz="2000" b="1"/>
          </a:p>
        </p:txBody>
      </p:sp>
      <p:sp>
        <p:nvSpPr>
          <p:cNvPr id="22" name="角丸四角形 21">
            <a:extLst>
              <a:ext uri="{FF2B5EF4-FFF2-40B4-BE49-F238E27FC236}">
                <a16:creationId xmlns:a16="http://schemas.microsoft.com/office/drawing/2014/main" id="{99432531-CD4D-479A-B721-CB2F88FBFE7E}"/>
              </a:ext>
            </a:extLst>
          </p:cNvPr>
          <p:cNvSpPr/>
          <p:nvPr/>
        </p:nvSpPr>
        <p:spPr>
          <a:xfrm>
            <a:off x="800114" y="5919800"/>
            <a:ext cx="2579914" cy="506186"/>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t>青少年奉仕委員会等</a:t>
            </a:r>
          </a:p>
        </p:txBody>
      </p:sp>
      <p:sp>
        <p:nvSpPr>
          <p:cNvPr id="24" name="矢印: 五方向 25">
            <a:extLst>
              <a:ext uri="{FF2B5EF4-FFF2-40B4-BE49-F238E27FC236}">
                <a16:creationId xmlns:a16="http://schemas.microsoft.com/office/drawing/2014/main" id="{E93CECA1-ABC0-C972-CD92-3F9E627171EE}"/>
              </a:ext>
            </a:extLst>
          </p:cNvPr>
          <p:cNvSpPr/>
          <p:nvPr/>
        </p:nvSpPr>
        <p:spPr>
          <a:xfrm rot="5400000">
            <a:off x="1960558" y="4525464"/>
            <a:ext cx="259026"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5" name="矢印: 五方向 25">
            <a:extLst>
              <a:ext uri="{FF2B5EF4-FFF2-40B4-BE49-F238E27FC236}">
                <a16:creationId xmlns:a16="http://schemas.microsoft.com/office/drawing/2014/main" id="{7A2FF00E-75BC-8BE3-B7A7-803E9AFC158D}"/>
              </a:ext>
            </a:extLst>
          </p:cNvPr>
          <p:cNvSpPr/>
          <p:nvPr/>
        </p:nvSpPr>
        <p:spPr>
          <a:xfrm rot="16200000">
            <a:off x="1960558" y="5502042"/>
            <a:ext cx="259026"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6" name="角丸四角形 25">
            <a:extLst>
              <a:ext uri="{FF2B5EF4-FFF2-40B4-BE49-F238E27FC236}">
                <a16:creationId xmlns:a16="http://schemas.microsoft.com/office/drawing/2014/main" id="{03E591A8-161F-75BA-C659-280AA8F23EFF}"/>
              </a:ext>
            </a:extLst>
          </p:cNvPr>
          <p:cNvSpPr/>
          <p:nvPr/>
        </p:nvSpPr>
        <p:spPr>
          <a:xfrm>
            <a:off x="3906745" y="3918680"/>
            <a:ext cx="1493102" cy="1007580"/>
          </a:xfrm>
          <a:prstGeom prst="roundRect">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b="1">
                <a:latin typeface="+mn-ea"/>
              </a:rPr>
              <a:t>青少年</a:t>
            </a:r>
            <a:endParaRPr kumimoji="1" lang="en-US" altLang="ja-JP" sz="2000" b="1" dirty="0">
              <a:latin typeface="+mn-ea"/>
            </a:endParaRPr>
          </a:p>
          <a:p>
            <a:pPr algn="ctr"/>
            <a:r>
              <a:rPr kumimoji="1" lang="ja-JP" altLang="en-US" sz="2000" b="1">
                <a:latin typeface="+mn-ea"/>
              </a:rPr>
              <a:t>保護方針</a:t>
            </a:r>
          </a:p>
        </p:txBody>
      </p:sp>
      <p:sp>
        <p:nvSpPr>
          <p:cNvPr id="28" name="角丸四角形 27">
            <a:extLst>
              <a:ext uri="{FF2B5EF4-FFF2-40B4-BE49-F238E27FC236}">
                <a16:creationId xmlns:a16="http://schemas.microsoft.com/office/drawing/2014/main" id="{F350A31A-EF48-6599-7605-487D9A97089C}"/>
              </a:ext>
            </a:extLst>
          </p:cNvPr>
          <p:cNvSpPr/>
          <p:nvPr/>
        </p:nvSpPr>
        <p:spPr>
          <a:xfrm>
            <a:off x="3906745" y="5466638"/>
            <a:ext cx="1493102" cy="1007580"/>
          </a:xfrm>
          <a:prstGeom prst="roundRect">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b="1">
                <a:latin typeface="+mn-ea"/>
              </a:rPr>
              <a:t>リスク</a:t>
            </a:r>
            <a:endParaRPr kumimoji="1" lang="en-US" altLang="ja-JP" sz="2000" b="1" dirty="0">
              <a:latin typeface="+mn-ea"/>
            </a:endParaRPr>
          </a:p>
          <a:p>
            <a:pPr algn="ctr"/>
            <a:r>
              <a:rPr lang="ja-JP" altLang="en-US" sz="2000" b="1">
                <a:latin typeface="+mn-ea"/>
              </a:rPr>
              <a:t>管</a:t>
            </a:r>
            <a:r>
              <a:rPr lang="en-US" altLang="ja-JP" sz="2000" b="1" dirty="0">
                <a:latin typeface="+mn-ea"/>
              </a:rPr>
              <a:t> </a:t>
            </a:r>
            <a:r>
              <a:rPr lang="ja-JP" altLang="en-US" sz="2000" b="1">
                <a:latin typeface="+mn-ea"/>
              </a:rPr>
              <a:t>理</a:t>
            </a:r>
            <a:endParaRPr kumimoji="1" lang="ja-JP" altLang="en-US" sz="2000" b="1">
              <a:latin typeface="+mn-ea"/>
            </a:endParaRPr>
          </a:p>
        </p:txBody>
      </p:sp>
      <p:sp>
        <p:nvSpPr>
          <p:cNvPr id="29" name="矢印: 五方向 25">
            <a:extLst>
              <a:ext uri="{FF2B5EF4-FFF2-40B4-BE49-F238E27FC236}">
                <a16:creationId xmlns:a16="http://schemas.microsoft.com/office/drawing/2014/main" id="{DAED9E12-E6B5-1772-4FE4-48D57EC73E9A}"/>
              </a:ext>
            </a:extLst>
          </p:cNvPr>
          <p:cNvSpPr/>
          <p:nvPr/>
        </p:nvSpPr>
        <p:spPr>
          <a:xfrm rot="19320218">
            <a:off x="3433549" y="4762071"/>
            <a:ext cx="383732" cy="242741"/>
          </a:xfrm>
          <a:prstGeom prst="homePlate">
            <a:avLst>
              <a:gd name="adj" fmla="val 46333"/>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1" name="矢印: 五方向 25">
            <a:extLst>
              <a:ext uri="{FF2B5EF4-FFF2-40B4-BE49-F238E27FC236}">
                <a16:creationId xmlns:a16="http://schemas.microsoft.com/office/drawing/2014/main" id="{7C7ABD67-3FE0-8D8A-A85E-969B1657C9F5}"/>
              </a:ext>
            </a:extLst>
          </p:cNvPr>
          <p:cNvSpPr/>
          <p:nvPr/>
        </p:nvSpPr>
        <p:spPr>
          <a:xfrm rot="1740060">
            <a:off x="3477068" y="5283539"/>
            <a:ext cx="383732" cy="242741"/>
          </a:xfrm>
          <a:prstGeom prst="homePlate">
            <a:avLst>
              <a:gd name="adj" fmla="val 46333"/>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2" name="矢印: 五方向 25">
            <a:extLst>
              <a:ext uri="{FF2B5EF4-FFF2-40B4-BE49-F238E27FC236}">
                <a16:creationId xmlns:a16="http://schemas.microsoft.com/office/drawing/2014/main" id="{73CB7BB9-8CBF-9200-12CC-4D9CEBD39CF0}"/>
              </a:ext>
            </a:extLst>
          </p:cNvPr>
          <p:cNvSpPr/>
          <p:nvPr/>
        </p:nvSpPr>
        <p:spPr>
          <a:xfrm>
            <a:off x="3451521" y="6172893"/>
            <a:ext cx="383732" cy="242741"/>
          </a:xfrm>
          <a:prstGeom prst="homePlate">
            <a:avLst>
              <a:gd name="adj" fmla="val 46333"/>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3" name="矢印: 五方向 25">
            <a:extLst>
              <a:ext uri="{FF2B5EF4-FFF2-40B4-BE49-F238E27FC236}">
                <a16:creationId xmlns:a16="http://schemas.microsoft.com/office/drawing/2014/main" id="{81E9908F-3A6D-5F7F-5C19-C9C14FE2AE6A}"/>
              </a:ext>
            </a:extLst>
          </p:cNvPr>
          <p:cNvSpPr/>
          <p:nvPr/>
        </p:nvSpPr>
        <p:spPr>
          <a:xfrm rot="18207874">
            <a:off x="3451522" y="5786299"/>
            <a:ext cx="383732" cy="242741"/>
          </a:xfrm>
          <a:prstGeom prst="homePlate">
            <a:avLst>
              <a:gd name="adj" fmla="val 46333"/>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4" name="テキスト ボックス 33">
            <a:extLst>
              <a:ext uri="{FF2B5EF4-FFF2-40B4-BE49-F238E27FC236}">
                <a16:creationId xmlns:a16="http://schemas.microsoft.com/office/drawing/2014/main" id="{FC5BF4D3-8723-5242-92CE-4EE157D3C85C}"/>
              </a:ext>
            </a:extLst>
          </p:cNvPr>
          <p:cNvSpPr txBox="1"/>
          <p:nvPr/>
        </p:nvSpPr>
        <p:spPr>
          <a:xfrm>
            <a:off x="5593987" y="3918680"/>
            <a:ext cx="885349" cy="2579675"/>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eaVert" wrap="square" rtlCol="0">
            <a:spAutoFit/>
          </a:bodyPr>
          <a:lstStyle/>
          <a:p>
            <a:r>
              <a:rPr kumimoji="1" lang="ja-JP" altLang="en-US" sz="2000" b="1">
                <a:latin typeface="+mn-ea"/>
              </a:rPr>
              <a:t>虐待・ハラスメントが起きたら！</a:t>
            </a:r>
          </a:p>
        </p:txBody>
      </p:sp>
      <p:sp>
        <p:nvSpPr>
          <p:cNvPr id="35" name="角丸四角形 34">
            <a:extLst>
              <a:ext uri="{FF2B5EF4-FFF2-40B4-BE49-F238E27FC236}">
                <a16:creationId xmlns:a16="http://schemas.microsoft.com/office/drawing/2014/main" id="{6BD72EBD-518F-0BF6-1209-21CEF4AB3B57}"/>
              </a:ext>
            </a:extLst>
          </p:cNvPr>
          <p:cNvSpPr/>
          <p:nvPr/>
        </p:nvSpPr>
        <p:spPr>
          <a:xfrm>
            <a:off x="9005168" y="3429000"/>
            <a:ext cx="2510964" cy="3200400"/>
          </a:xfrm>
          <a:prstGeom prst="round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9CB7FBD5-7BA7-3D47-FBD3-72E102B4AC7F}"/>
              </a:ext>
            </a:extLst>
          </p:cNvPr>
          <p:cNvSpPr txBox="1"/>
          <p:nvPr/>
        </p:nvSpPr>
        <p:spPr>
          <a:xfrm>
            <a:off x="9838751" y="3456433"/>
            <a:ext cx="697627" cy="400110"/>
          </a:xfrm>
          <a:prstGeom prst="rect">
            <a:avLst/>
          </a:prstGeom>
          <a:noFill/>
        </p:spPr>
        <p:txBody>
          <a:bodyPr wrap="none" rtlCol="0">
            <a:spAutoFit/>
          </a:bodyPr>
          <a:lstStyle/>
          <a:p>
            <a:r>
              <a:rPr lang="ja-JP" altLang="en-US" sz="2000" b="1">
                <a:solidFill>
                  <a:schemeClr val="bg1"/>
                </a:solidFill>
              </a:rPr>
              <a:t>地区</a:t>
            </a:r>
            <a:endParaRPr kumimoji="1" lang="ja-JP" altLang="en-US" sz="2000" b="1">
              <a:solidFill>
                <a:schemeClr val="bg1"/>
              </a:solidFill>
            </a:endParaRPr>
          </a:p>
        </p:txBody>
      </p:sp>
      <p:sp>
        <p:nvSpPr>
          <p:cNvPr id="37" name="角丸四角形 36">
            <a:extLst>
              <a:ext uri="{FF2B5EF4-FFF2-40B4-BE49-F238E27FC236}">
                <a16:creationId xmlns:a16="http://schemas.microsoft.com/office/drawing/2014/main" id="{24F55CEF-9925-E212-2809-BE2F8BA4B55C}"/>
              </a:ext>
            </a:extLst>
          </p:cNvPr>
          <p:cNvSpPr/>
          <p:nvPr/>
        </p:nvSpPr>
        <p:spPr>
          <a:xfrm>
            <a:off x="9194285" y="3883976"/>
            <a:ext cx="2100898" cy="473634"/>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t>ガバナー</a:t>
            </a:r>
            <a:endParaRPr kumimoji="1" lang="en-US" altLang="ja-JP" sz="2000" b="1" dirty="0"/>
          </a:p>
        </p:txBody>
      </p:sp>
      <p:sp>
        <p:nvSpPr>
          <p:cNvPr id="38" name="角丸四角形 37">
            <a:extLst>
              <a:ext uri="{FF2B5EF4-FFF2-40B4-BE49-F238E27FC236}">
                <a16:creationId xmlns:a16="http://schemas.microsoft.com/office/drawing/2014/main" id="{90625205-ECFC-0234-F70B-0F78A3D27A97}"/>
              </a:ext>
            </a:extLst>
          </p:cNvPr>
          <p:cNvSpPr/>
          <p:nvPr/>
        </p:nvSpPr>
        <p:spPr>
          <a:xfrm>
            <a:off x="9194285" y="4523014"/>
            <a:ext cx="2100898" cy="506186"/>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a:t>危機管理委員会</a:t>
            </a:r>
            <a:endParaRPr kumimoji="1" lang="en-US" altLang="ja-JP" sz="2000" b="1" dirty="0"/>
          </a:p>
        </p:txBody>
      </p:sp>
      <p:sp>
        <p:nvSpPr>
          <p:cNvPr id="39" name="角丸四角形 38">
            <a:extLst>
              <a:ext uri="{FF2B5EF4-FFF2-40B4-BE49-F238E27FC236}">
                <a16:creationId xmlns:a16="http://schemas.microsoft.com/office/drawing/2014/main" id="{9225C2B6-19AF-05F6-999C-EBF24E512A57}"/>
              </a:ext>
            </a:extLst>
          </p:cNvPr>
          <p:cNvSpPr/>
          <p:nvPr/>
        </p:nvSpPr>
        <p:spPr>
          <a:xfrm>
            <a:off x="9194285" y="5151816"/>
            <a:ext cx="2100898" cy="506186"/>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t>青少年奉仕委員会</a:t>
            </a:r>
            <a:endParaRPr kumimoji="1" lang="en-US" altLang="ja-JP" b="1" dirty="0"/>
          </a:p>
        </p:txBody>
      </p:sp>
      <p:sp>
        <p:nvSpPr>
          <p:cNvPr id="40" name="角丸四角形 39">
            <a:extLst>
              <a:ext uri="{FF2B5EF4-FFF2-40B4-BE49-F238E27FC236}">
                <a16:creationId xmlns:a16="http://schemas.microsoft.com/office/drawing/2014/main" id="{494E9A45-02EE-869D-3325-B58F9E5F1BCD}"/>
              </a:ext>
            </a:extLst>
          </p:cNvPr>
          <p:cNvSpPr/>
          <p:nvPr/>
        </p:nvSpPr>
        <p:spPr>
          <a:xfrm>
            <a:off x="9194285" y="5881563"/>
            <a:ext cx="2100898" cy="506186"/>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t>各・プログラム</a:t>
            </a:r>
            <a:endParaRPr lang="en-US" altLang="ja-JP" sz="1600" b="1" dirty="0"/>
          </a:p>
          <a:p>
            <a:pPr algn="ctr"/>
            <a:r>
              <a:rPr lang="ja-JP" altLang="en-US" sz="1600" b="1"/>
              <a:t>委員会</a:t>
            </a:r>
            <a:endParaRPr kumimoji="1" lang="en-US" altLang="ja-JP" sz="1600" b="1" dirty="0"/>
          </a:p>
        </p:txBody>
      </p:sp>
      <p:sp>
        <p:nvSpPr>
          <p:cNvPr id="41" name="矢印: 五方向 25">
            <a:extLst>
              <a:ext uri="{FF2B5EF4-FFF2-40B4-BE49-F238E27FC236}">
                <a16:creationId xmlns:a16="http://schemas.microsoft.com/office/drawing/2014/main" id="{ACB1A1C4-260C-A07E-A59C-EB75CEA829F7}"/>
              </a:ext>
            </a:extLst>
          </p:cNvPr>
          <p:cNvSpPr/>
          <p:nvPr/>
        </p:nvSpPr>
        <p:spPr>
          <a:xfrm>
            <a:off x="6959774" y="3656488"/>
            <a:ext cx="1899223"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42" name="矢印: 五方向 25">
            <a:extLst>
              <a:ext uri="{FF2B5EF4-FFF2-40B4-BE49-F238E27FC236}">
                <a16:creationId xmlns:a16="http://schemas.microsoft.com/office/drawing/2014/main" id="{75700D61-E3DC-09CB-8457-E1819A2470A2}"/>
              </a:ext>
            </a:extLst>
          </p:cNvPr>
          <p:cNvSpPr/>
          <p:nvPr/>
        </p:nvSpPr>
        <p:spPr>
          <a:xfrm rot="10800000">
            <a:off x="7003625" y="6075345"/>
            <a:ext cx="1811520" cy="365125"/>
          </a:xfrm>
          <a:prstGeom prst="homePlate">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43" name="角丸四角形 42">
            <a:extLst>
              <a:ext uri="{FF2B5EF4-FFF2-40B4-BE49-F238E27FC236}">
                <a16:creationId xmlns:a16="http://schemas.microsoft.com/office/drawing/2014/main" id="{D469B4CC-05A9-13BF-E82F-4922C1F3A959}"/>
              </a:ext>
            </a:extLst>
          </p:cNvPr>
          <p:cNvSpPr/>
          <p:nvPr/>
        </p:nvSpPr>
        <p:spPr>
          <a:xfrm>
            <a:off x="7003625" y="4219738"/>
            <a:ext cx="1811520" cy="1594380"/>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ln w="3175">
                  <a:solidFill>
                    <a:schemeClr val="tx1"/>
                  </a:solidFill>
                </a:ln>
                <a:effectLst>
                  <a:outerShdw blurRad="50800" dist="38100" dir="2700000" algn="tl" rotWithShape="0">
                    <a:prstClr val="black">
                      <a:alpha val="40000"/>
                    </a:prstClr>
                  </a:outerShdw>
                </a:effectLst>
                <a:latin typeface="+mn-ea"/>
              </a:rPr>
              <a:t>青少年</a:t>
            </a:r>
            <a:endParaRPr kumimoji="1" lang="en-US" altLang="ja-JP" sz="2800" b="1" dirty="0">
              <a:ln w="3175">
                <a:solidFill>
                  <a:schemeClr val="tx1"/>
                </a:solidFill>
              </a:ln>
              <a:effectLst>
                <a:outerShdw blurRad="50800" dist="38100" dir="2700000" algn="tl" rotWithShape="0">
                  <a:prstClr val="black">
                    <a:alpha val="40000"/>
                  </a:prstClr>
                </a:outerShdw>
              </a:effectLst>
              <a:latin typeface="+mn-ea"/>
            </a:endParaRPr>
          </a:p>
          <a:p>
            <a:pPr algn="ctr"/>
            <a:r>
              <a:rPr lang="ja-JP" altLang="en-US" sz="2800" b="1">
                <a:ln w="3175">
                  <a:solidFill>
                    <a:schemeClr val="tx1"/>
                  </a:solidFill>
                </a:ln>
                <a:effectLst>
                  <a:outerShdw blurRad="50800" dist="38100" dir="2700000" algn="tl" rotWithShape="0">
                    <a:prstClr val="black">
                      <a:alpha val="40000"/>
                    </a:prstClr>
                  </a:outerShdw>
                </a:effectLst>
                <a:latin typeface="+mn-ea"/>
              </a:rPr>
              <a:t>保護</a:t>
            </a:r>
            <a:endParaRPr kumimoji="1" lang="ja-JP" altLang="en-US" sz="2800" b="1">
              <a:ln w="3175">
                <a:solidFill>
                  <a:schemeClr val="tx1"/>
                </a:solidFill>
              </a:ln>
              <a:effectLst>
                <a:outerShdw blurRad="50800" dist="38100" dir="2700000" algn="tl" rotWithShape="0">
                  <a:prstClr val="black">
                    <a:alpha val="40000"/>
                  </a:prstClr>
                </a:outerShdw>
              </a:effectLst>
              <a:latin typeface="+mn-ea"/>
            </a:endParaRPr>
          </a:p>
        </p:txBody>
      </p:sp>
      <p:sp>
        <p:nvSpPr>
          <p:cNvPr id="45" name="テキスト ボックス 44">
            <a:extLst>
              <a:ext uri="{FF2B5EF4-FFF2-40B4-BE49-F238E27FC236}">
                <a16:creationId xmlns:a16="http://schemas.microsoft.com/office/drawing/2014/main" id="{F25C45FE-A995-F4E7-6C57-647781F000EC}"/>
              </a:ext>
            </a:extLst>
          </p:cNvPr>
          <p:cNvSpPr txBox="1"/>
          <p:nvPr/>
        </p:nvSpPr>
        <p:spPr>
          <a:xfrm>
            <a:off x="3451521" y="907334"/>
            <a:ext cx="6098582" cy="1077218"/>
          </a:xfrm>
          <a:prstGeom prst="rect">
            <a:avLst/>
          </a:prstGeom>
          <a:noFill/>
        </p:spPr>
        <p:txBody>
          <a:bodyPr wrap="square">
            <a:spAutoFit/>
          </a:bodyPr>
          <a:lstStyle/>
          <a:p>
            <a:r>
              <a:rPr lang="ja-JP" altLang="en-US" sz="3200"/>
              <a:t>ロータリークラブの責務</a:t>
            </a:r>
          </a:p>
          <a:p>
            <a:endParaRPr lang="ja-JP" altLang="en-US" sz="3200"/>
          </a:p>
        </p:txBody>
      </p:sp>
      <p:pic>
        <p:nvPicPr>
          <p:cNvPr id="2" name="P09.mp3">
            <a:hlinkClick r:id="" action="ppaction://media"/>
            <a:extLst>
              <a:ext uri="{FF2B5EF4-FFF2-40B4-BE49-F238E27FC236}">
                <a16:creationId xmlns:a16="http://schemas.microsoft.com/office/drawing/2014/main" id="{BF83C00D-A4A5-E023-9634-3702EC1FAB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9732" y="197665"/>
            <a:ext cx="812800" cy="812800"/>
          </a:xfrm>
          <a:prstGeom prst="rect">
            <a:avLst/>
          </a:prstGeom>
        </p:spPr>
      </p:pic>
    </p:spTree>
    <p:extLst>
      <p:ext uri="{BB962C8B-B14F-4D97-AF65-F5344CB8AC3E}">
        <p14:creationId xmlns:p14="http://schemas.microsoft.com/office/powerpoint/2010/main" val="2884809964"/>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12"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7" presetClass="entr" presetSubtype="10" fill="hold" grpId="1" nodeType="withEffect">
                                  <p:stCondLst>
                                    <p:cond delay="90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childTnLst>
                                </p:cTn>
                              </p:par>
                              <p:par>
                                <p:cTn id="35" presetID="17" presetClass="entr" presetSubtype="10" fill="hold" grpId="1" nodeType="withEffect">
                                  <p:stCondLst>
                                    <p:cond delay="105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strVal val="#ppt_h"/>
                                          </p:val>
                                        </p:tav>
                                        <p:tav tm="100000">
                                          <p:val>
                                            <p:strVal val="#ppt_h"/>
                                          </p:val>
                                        </p:tav>
                                      </p:tavLst>
                                    </p:anim>
                                  </p:childTnLst>
                                </p:cTn>
                              </p:par>
                              <p:par>
                                <p:cTn id="39" presetID="17" presetClass="entr" presetSubtype="10" fill="hold" grpId="1" nodeType="withEffect">
                                  <p:stCondLst>
                                    <p:cond delay="1500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strVal val="#ppt_h"/>
                                          </p:val>
                                        </p:tav>
                                        <p:tav tm="100000">
                                          <p:val>
                                            <p:strVal val="#ppt_h"/>
                                          </p:val>
                                        </p:tav>
                                      </p:tavLst>
                                    </p:anim>
                                  </p:childTnLst>
                                </p:cTn>
                              </p:par>
                              <p:par>
                                <p:cTn id="43" presetID="17" presetClass="entr" presetSubtype="10" fill="hold" grpId="1" nodeType="withEffect">
                                  <p:stCondLst>
                                    <p:cond delay="175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strVal val="#ppt_h"/>
                                          </p:val>
                                        </p:tav>
                                        <p:tav tm="100000">
                                          <p:val>
                                            <p:strVal val="#ppt_h"/>
                                          </p:val>
                                        </p:tav>
                                      </p:tavLst>
                                    </p:anim>
                                  </p:childTnLst>
                                </p:cTn>
                              </p:par>
                              <p:par>
                                <p:cTn id="47" presetID="17" presetClass="entr" presetSubtype="10" fill="hold" grpId="1" nodeType="withEffect">
                                  <p:stCondLst>
                                    <p:cond delay="250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childTnLst>
                                </p:cTn>
                              </p:par>
                              <p:par>
                                <p:cTn id="51" presetID="17" presetClass="entr" presetSubtype="10" fill="hold" grpId="1" nodeType="withEffect">
                                  <p:stCondLst>
                                    <p:cond delay="315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fltVal val="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childTnLst>
                                </p:cTn>
                              </p:par>
                              <p:par>
                                <p:cTn id="55" presetID="45" presetClass="entr" presetSubtype="0" fill="hold" grpId="1" nodeType="withEffect">
                                  <p:stCondLst>
                                    <p:cond delay="34000"/>
                                  </p:stCondLst>
                                  <p:iterate type="lt">
                                    <p:tmPct val="0"/>
                                  </p:iterate>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ppt_w</p:attrName>
                                        </p:attrNameLst>
                                      </p:cBhvr>
                                      <p:tavLst>
                                        <p:tav tm="0" fmla="#ppt_w*sin(2.5*pi*$)">
                                          <p:val>
                                            <p:fltVal val="0"/>
                                          </p:val>
                                        </p:tav>
                                        <p:tav tm="100000">
                                          <p:val>
                                            <p:fltVal val="1"/>
                                          </p:val>
                                        </p:tav>
                                      </p:tavLst>
                                    </p:anim>
                                    <p:anim calcmode="lin" valueType="num">
                                      <p:cBhvr>
                                        <p:cTn id="59" dur="1000" fill="hold"/>
                                        <p:tgtEl>
                                          <p:spTgt spid="34"/>
                                        </p:tgtEl>
                                        <p:attrNameLst>
                                          <p:attrName>ppt_h</p:attrName>
                                        </p:attrNameLst>
                                      </p:cBhvr>
                                      <p:tavLst>
                                        <p:tav tm="0">
                                          <p:val>
                                            <p:strVal val="#ppt_h"/>
                                          </p:val>
                                        </p:tav>
                                        <p:tav tm="100000">
                                          <p:val>
                                            <p:strVal val="#ppt_h"/>
                                          </p:val>
                                        </p:tav>
                                      </p:tavLst>
                                    </p:anim>
                                  </p:childTnLst>
                                </p:cTn>
                              </p:par>
                              <p:par>
                                <p:cTn id="60" presetID="17" presetClass="entr" presetSubtype="10" fill="hold" grpId="1" nodeType="withEffect">
                                  <p:stCondLst>
                                    <p:cond delay="38000"/>
                                  </p:stCondLst>
                                  <p:childTnLst>
                                    <p:set>
                                      <p:cBhvr>
                                        <p:cTn id="61" dur="1" fill="hold">
                                          <p:stCondLst>
                                            <p:cond delay="0"/>
                                          </p:stCondLst>
                                        </p:cTn>
                                        <p:tgtEl>
                                          <p:spTgt spid="37"/>
                                        </p:tgtEl>
                                        <p:attrNameLst>
                                          <p:attrName>style.visibility</p:attrName>
                                        </p:attrNameLst>
                                      </p:cBhvr>
                                      <p:to>
                                        <p:strVal val="visible"/>
                                      </p:to>
                                    </p:set>
                                    <p:anim calcmode="lin" valueType="num">
                                      <p:cBhvr>
                                        <p:cTn id="62" dur="1000" fill="hold"/>
                                        <p:tgtEl>
                                          <p:spTgt spid="37"/>
                                        </p:tgtEl>
                                        <p:attrNameLst>
                                          <p:attrName>ppt_w</p:attrName>
                                        </p:attrNameLst>
                                      </p:cBhvr>
                                      <p:tavLst>
                                        <p:tav tm="0">
                                          <p:val>
                                            <p:fltVal val="0"/>
                                          </p:val>
                                        </p:tav>
                                        <p:tav tm="100000">
                                          <p:val>
                                            <p:strVal val="#ppt_w"/>
                                          </p:val>
                                        </p:tav>
                                      </p:tavLst>
                                    </p:anim>
                                    <p:anim calcmode="lin" valueType="num">
                                      <p:cBhvr>
                                        <p:cTn id="63" dur="1000" fill="hold"/>
                                        <p:tgtEl>
                                          <p:spTgt spid="37"/>
                                        </p:tgtEl>
                                        <p:attrNameLst>
                                          <p:attrName>ppt_h</p:attrName>
                                        </p:attrNameLst>
                                      </p:cBhvr>
                                      <p:tavLst>
                                        <p:tav tm="0">
                                          <p:val>
                                            <p:strVal val="#ppt_h"/>
                                          </p:val>
                                        </p:tav>
                                        <p:tav tm="100000">
                                          <p:val>
                                            <p:strVal val="#ppt_h"/>
                                          </p:val>
                                        </p:tav>
                                      </p:tavLst>
                                    </p:anim>
                                  </p:childTnLst>
                                </p:cTn>
                              </p:par>
                              <p:par>
                                <p:cTn id="64" presetID="17" presetClass="entr" presetSubtype="10" fill="hold" grpId="1" nodeType="withEffect">
                                  <p:stCondLst>
                                    <p:cond delay="38000"/>
                                  </p:stCondLst>
                                  <p:childTnLst>
                                    <p:set>
                                      <p:cBhvr>
                                        <p:cTn id="65" dur="1" fill="hold">
                                          <p:stCondLst>
                                            <p:cond delay="0"/>
                                          </p:stCondLst>
                                        </p:cTn>
                                        <p:tgtEl>
                                          <p:spTgt spid="38"/>
                                        </p:tgtEl>
                                        <p:attrNameLst>
                                          <p:attrName>style.visibility</p:attrName>
                                        </p:attrNameLst>
                                      </p:cBhvr>
                                      <p:to>
                                        <p:strVal val="visible"/>
                                      </p:to>
                                    </p:set>
                                    <p:anim calcmode="lin" valueType="num">
                                      <p:cBhvr>
                                        <p:cTn id="66" dur="1000" fill="hold"/>
                                        <p:tgtEl>
                                          <p:spTgt spid="38"/>
                                        </p:tgtEl>
                                        <p:attrNameLst>
                                          <p:attrName>ppt_w</p:attrName>
                                        </p:attrNameLst>
                                      </p:cBhvr>
                                      <p:tavLst>
                                        <p:tav tm="0">
                                          <p:val>
                                            <p:fltVal val="0"/>
                                          </p:val>
                                        </p:tav>
                                        <p:tav tm="100000">
                                          <p:val>
                                            <p:strVal val="#ppt_w"/>
                                          </p:val>
                                        </p:tav>
                                      </p:tavLst>
                                    </p:anim>
                                    <p:anim calcmode="lin" valueType="num">
                                      <p:cBhvr>
                                        <p:cTn id="67" dur="1000" fill="hold"/>
                                        <p:tgtEl>
                                          <p:spTgt spid="38"/>
                                        </p:tgtEl>
                                        <p:attrNameLst>
                                          <p:attrName>ppt_h</p:attrName>
                                        </p:attrNameLst>
                                      </p:cBhvr>
                                      <p:tavLst>
                                        <p:tav tm="0">
                                          <p:val>
                                            <p:strVal val="#ppt_h"/>
                                          </p:val>
                                        </p:tav>
                                        <p:tav tm="100000">
                                          <p:val>
                                            <p:strVal val="#ppt_h"/>
                                          </p:val>
                                        </p:tav>
                                      </p:tavLst>
                                    </p:anim>
                                  </p:childTnLst>
                                </p:cTn>
                              </p:par>
                              <p:par>
                                <p:cTn id="68" presetID="17" presetClass="entr" presetSubtype="10" fill="hold" grpId="1" nodeType="withEffect">
                                  <p:stCondLst>
                                    <p:cond delay="38000"/>
                                  </p:stCondLst>
                                  <p:childTnLst>
                                    <p:set>
                                      <p:cBhvr>
                                        <p:cTn id="69" dur="1" fill="hold">
                                          <p:stCondLst>
                                            <p:cond delay="0"/>
                                          </p:stCondLst>
                                        </p:cTn>
                                        <p:tgtEl>
                                          <p:spTgt spid="39"/>
                                        </p:tgtEl>
                                        <p:attrNameLst>
                                          <p:attrName>style.visibility</p:attrName>
                                        </p:attrNameLst>
                                      </p:cBhvr>
                                      <p:to>
                                        <p:strVal val="visible"/>
                                      </p:to>
                                    </p:set>
                                    <p:anim calcmode="lin" valueType="num">
                                      <p:cBhvr>
                                        <p:cTn id="70" dur="1000" fill="hold"/>
                                        <p:tgtEl>
                                          <p:spTgt spid="39"/>
                                        </p:tgtEl>
                                        <p:attrNameLst>
                                          <p:attrName>ppt_w</p:attrName>
                                        </p:attrNameLst>
                                      </p:cBhvr>
                                      <p:tavLst>
                                        <p:tav tm="0">
                                          <p:val>
                                            <p:fltVal val="0"/>
                                          </p:val>
                                        </p:tav>
                                        <p:tav tm="100000">
                                          <p:val>
                                            <p:strVal val="#ppt_w"/>
                                          </p:val>
                                        </p:tav>
                                      </p:tavLst>
                                    </p:anim>
                                    <p:anim calcmode="lin" valueType="num">
                                      <p:cBhvr>
                                        <p:cTn id="71" dur="1000" fill="hold"/>
                                        <p:tgtEl>
                                          <p:spTgt spid="39"/>
                                        </p:tgtEl>
                                        <p:attrNameLst>
                                          <p:attrName>ppt_h</p:attrName>
                                        </p:attrNameLst>
                                      </p:cBhvr>
                                      <p:tavLst>
                                        <p:tav tm="0">
                                          <p:val>
                                            <p:strVal val="#ppt_h"/>
                                          </p:val>
                                        </p:tav>
                                        <p:tav tm="100000">
                                          <p:val>
                                            <p:strVal val="#ppt_h"/>
                                          </p:val>
                                        </p:tav>
                                      </p:tavLst>
                                    </p:anim>
                                  </p:childTnLst>
                                </p:cTn>
                              </p:par>
                              <p:par>
                                <p:cTn id="72" presetID="17" presetClass="entr" presetSubtype="10" fill="hold" grpId="1" nodeType="withEffect">
                                  <p:stCondLst>
                                    <p:cond delay="38000"/>
                                  </p:stCondLst>
                                  <p:childTnLst>
                                    <p:set>
                                      <p:cBhvr>
                                        <p:cTn id="73" dur="1" fill="hold">
                                          <p:stCondLst>
                                            <p:cond delay="0"/>
                                          </p:stCondLst>
                                        </p:cTn>
                                        <p:tgtEl>
                                          <p:spTgt spid="40"/>
                                        </p:tgtEl>
                                        <p:attrNameLst>
                                          <p:attrName>style.visibility</p:attrName>
                                        </p:attrNameLst>
                                      </p:cBhvr>
                                      <p:to>
                                        <p:strVal val="visible"/>
                                      </p:to>
                                    </p:set>
                                    <p:anim calcmode="lin" valueType="num">
                                      <p:cBhvr>
                                        <p:cTn id="74" dur="1000" fill="hold"/>
                                        <p:tgtEl>
                                          <p:spTgt spid="40"/>
                                        </p:tgtEl>
                                        <p:attrNameLst>
                                          <p:attrName>ppt_w</p:attrName>
                                        </p:attrNameLst>
                                      </p:cBhvr>
                                      <p:tavLst>
                                        <p:tav tm="0">
                                          <p:val>
                                            <p:fltVal val="0"/>
                                          </p:val>
                                        </p:tav>
                                        <p:tav tm="100000">
                                          <p:val>
                                            <p:strVal val="#ppt_w"/>
                                          </p:val>
                                        </p:tav>
                                      </p:tavLst>
                                    </p:anim>
                                    <p:anim calcmode="lin" valueType="num">
                                      <p:cBhvr>
                                        <p:cTn id="75" dur="1000" fill="hold"/>
                                        <p:tgtEl>
                                          <p:spTgt spid="40"/>
                                        </p:tgtEl>
                                        <p:attrNameLst>
                                          <p:attrName>ppt_h</p:attrName>
                                        </p:attrNameLst>
                                      </p:cBhvr>
                                      <p:tavLst>
                                        <p:tav tm="0">
                                          <p:val>
                                            <p:strVal val="#ppt_h"/>
                                          </p:val>
                                        </p:tav>
                                        <p:tav tm="100000">
                                          <p:val>
                                            <p:strVal val="#ppt_h"/>
                                          </p:val>
                                        </p:tav>
                                      </p:tavLst>
                                    </p:anim>
                                  </p:childTnLst>
                                </p:cTn>
                              </p:par>
                              <p:par>
                                <p:cTn id="76" presetID="5" presetClass="entr" presetSubtype="10" fill="hold" grpId="1" nodeType="withEffect">
                                  <p:stCondLst>
                                    <p:cond delay="43000"/>
                                  </p:stCondLst>
                                  <p:childTnLst>
                                    <p:set>
                                      <p:cBhvr>
                                        <p:cTn id="77" dur="1" fill="hold">
                                          <p:stCondLst>
                                            <p:cond delay="0"/>
                                          </p:stCondLst>
                                        </p:cTn>
                                        <p:tgtEl>
                                          <p:spTgt spid="43"/>
                                        </p:tgtEl>
                                        <p:attrNameLst>
                                          <p:attrName>style.visibility</p:attrName>
                                        </p:attrNameLst>
                                      </p:cBhvr>
                                      <p:to>
                                        <p:strVal val="visible"/>
                                      </p:to>
                                    </p:set>
                                    <p:animEffect transition="in" filter="checkerboard(across)">
                                      <p:cBhvr>
                                        <p:cTn id="7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12" grpId="0" animBg="1"/>
      <p:bldP spid="12" grpId="1" animBg="1"/>
      <p:bldP spid="20" grpId="0" animBg="1"/>
      <p:bldP spid="20" grpId="1" animBg="1"/>
      <p:bldP spid="21" grpId="0" animBg="1"/>
      <p:bldP spid="21" grpId="1" animBg="1"/>
      <p:bldP spid="22" grpId="0" animBg="1"/>
      <p:bldP spid="22" grpId="1" animBg="1"/>
      <p:bldP spid="26" grpId="0" animBg="1"/>
      <p:bldP spid="26" grpId="1" animBg="1"/>
      <p:bldP spid="28" grpId="0" animBg="1"/>
      <p:bldP spid="28" grpId="1" animBg="1"/>
      <p:bldP spid="34" grpId="1" animBg="1"/>
      <p:bldP spid="35" grpId="0" animBg="1"/>
      <p:bldP spid="37" grpId="0" animBg="1"/>
      <p:bldP spid="37" grpId="1" animBg="1"/>
      <p:bldP spid="38" grpId="0" animBg="1"/>
      <p:bldP spid="38" grpId="1" animBg="1"/>
      <p:bldP spid="39" grpId="0" animBg="1"/>
      <p:bldP spid="39" grpId="1" animBg="1"/>
      <p:bldP spid="40" grpId="0" animBg="1"/>
      <p:bldP spid="40" grpId="1" animBg="1"/>
      <p:bldP spid="43" grpId="0" animBg="1"/>
      <p:bldP spid="43" grpId="1"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1387</TotalTime>
  <Words>5272</Words>
  <Application>Microsoft Macintosh PowerPoint</Application>
  <PresentationFormat>ワイド画面</PresentationFormat>
  <Paragraphs>529</Paragraphs>
  <Slides>21</Slides>
  <Notes>21</Notes>
  <HiddenSlides>0</HiddenSlides>
  <MMClips>20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21</vt:i4>
      </vt:variant>
    </vt:vector>
  </HeadingPairs>
  <TitlesOfParts>
    <vt:vector size="31" baseType="lpstr">
      <vt:lpstr>BIZ UDPゴシック</vt:lpstr>
      <vt:lpstr>Hiragino Kaku Gothic Pro W3</vt:lpstr>
      <vt:lpstr>Hiragino Kaku Gothic Pro W6</vt:lpstr>
      <vt:lpstr>Meiryo UI</vt:lpstr>
      <vt:lpstr>MS PGothic</vt:lpstr>
      <vt:lpstr>Yu Gothic</vt:lpstr>
      <vt:lpstr>Yu Gothic</vt:lpstr>
      <vt:lpstr>游ゴシック Light</vt:lpstr>
      <vt:lpstr>Arial</vt:lpstr>
      <vt:lpstr>Office テーマ</vt:lpstr>
      <vt:lpstr>PowerPoint プレゼンテーション</vt:lpstr>
      <vt:lpstr>青少年奉仕</vt:lpstr>
      <vt:lpstr>青少年と接する際の行動規範に関する声明</vt:lpstr>
      <vt:lpstr>青少年と接する際の行動規範に関する声明</vt:lpstr>
      <vt:lpstr>対象となる青少年とは？</vt:lpstr>
      <vt:lpstr>青少年保護のコンプライアンスを順守すべき事業</vt:lpstr>
      <vt:lpstr>青少年保護のコンプライアンスを順守すべき事業</vt:lpstr>
      <vt:lpstr>青少年保護のコンプライアンスを順守すべき事業</vt:lpstr>
      <vt:lpstr>PowerPoint プレゼンテーション</vt:lpstr>
      <vt:lpstr>もしハラスメントがおきてしまったら！</vt:lpstr>
      <vt:lpstr>ハラスメント事案が発生したときの対処</vt:lpstr>
      <vt:lpstr>ハラスメント事案が発生したときの対処</vt:lpstr>
      <vt:lpstr>ハラスメント事案が発生したときの対処</vt:lpstr>
      <vt:lpstr>７２時間ルールとは</vt:lpstr>
      <vt:lpstr>ボランティア申込書</vt:lpstr>
      <vt:lpstr>ＲＩＪＹＥＭ（ライジェム）とは？ </vt:lpstr>
      <vt:lpstr>何のための組織？</vt:lpstr>
      <vt:lpstr>目的は？</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徳尾隆次</dc:creator>
  <cp:lastModifiedBy>RR6035</cp:lastModifiedBy>
  <cp:revision>88</cp:revision>
  <dcterms:created xsi:type="dcterms:W3CDTF">2025-08-07T07:55:05Z</dcterms:created>
  <dcterms:modified xsi:type="dcterms:W3CDTF">2025-09-08T10:41:29Z</dcterms:modified>
</cp:coreProperties>
</file>