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0" r:id="rId4"/>
    <p:sldMasterId id="2147483664" r:id="rId5"/>
    <p:sldMasterId id="2147483688" r:id="rId6"/>
  </p:sldMasterIdLst>
  <p:notesMasterIdLst>
    <p:notesMasterId r:id="rId27"/>
  </p:notesMasterIdLst>
  <p:handoutMasterIdLst>
    <p:handoutMasterId r:id="rId28"/>
  </p:handoutMasterIdLst>
  <p:sldIdLst>
    <p:sldId id="370" r:id="rId7"/>
    <p:sldId id="371" r:id="rId8"/>
    <p:sldId id="380" r:id="rId9"/>
    <p:sldId id="372" r:id="rId10"/>
    <p:sldId id="381" r:id="rId11"/>
    <p:sldId id="373" r:id="rId12"/>
    <p:sldId id="382" r:id="rId13"/>
    <p:sldId id="383" r:id="rId14"/>
    <p:sldId id="384" r:id="rId15"/>
    <p:sldId id="385" r:id="rId16"/>
    <p:sldId id="375" r:id="rId17"/>
    <p:sldId id="390" r:id="rId18"/>
    <p:sldId id="391" r:id="rId19"/>
    <p:sldId id="392" r:id="rId20"/>
    <p:sldId id="386" r:id="rId21"/>
    <p:sldId id="377" r:id="rId22"/>
    <p:sldId id="387" r:id="rId23"/>
    <p:sldId id="388" r:id="rId24"/>
    <p:sldId id="389" r:id="rId25"/>
    <p:sldId id="376" r:id="rId2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n Groble" initials="EG" lastIdx="0" clrIdx="0"/>
  <p:cmAuthor id="1" name="Jennifer Rotter" initials="JR" lastIdx="4" clrIdx="1">
    <p:extLst>
      <p:ext uri="{19B8F6BF-5375-455C-9EA6-DF929625EA0E}">
        <p15:presenceInfo xmlns:p15="http://schemas.microsoft.com/office/powerpoint/2012/main" userId="S-1-5-21-2052111302-1645522239-682003330-888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1B4E7"/>
    <a:srgbClr val="58585A"/>
    <a:srgbClr val="005DAA"/>
    <a:srgbClr val="FF7600"/>
    <a:srgbClr val="D91B5C"/>
    <a:srgbClr val="872175"/>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9" autoAdjust="0"/>
    <p:restoredTop sz="80588" autoAdjust="0"/>
  </p:normalViewPr>
  <p:slideViewPr>
    <p:cSldViewPr>
      <p:cViewPr varScale="1">
        <p:scale>
          <a:sx n="160" d="100"/>
          <a:sy n="160" d="100"/>
        </p:scale>
        <p:origin x="1264" y="168"/>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notesViewPr>
    <p:cSldViewPr>
      <p:cViewPr>
        <p:scale>
          <a:sx n="125" d="100"/>
          <a:sy n="125" d="100"/>
        </p:scale>
        <p:origin x="1032" y="-16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endParaRPr lang="en-US" alt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endParaRPr lang="en-US" alt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endParaRPr lang="en-US" alt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B9011CC6-2E17-42C6-BFF9-DB6DA06F87A3}" type="slidenum">
              <a:rPr lang="en-US" altLang="en-US"/>
              <a:pPr/>
              <a:t>‹#›</a:t>
            </a:fld>
            <a:endParaRPr lang="en-US" altLang="en-US"/>
          </a:p>
        </p:txBody>
      </p:sp>
    </p:spTree>
    <p:extLst>
      <p:ext uri="{BB962C8B-B14F-4D97-AF65-F5344CB8AC3E}">
        <p14:creationId xmlns:p14="http://schemas.microsoft.com/office/powerpoint/2010/main" val="1807116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endParaRPr lang="en-US" alt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endParaRPr lang="en-US" altLang="en-US"/>
          </a:p>
        </p:txBody>
      </p:sp>
      <p:sp>
        <p:nvSpPr>
          <p:cNvPr id="256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endParaRPr lang="en-US" alt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C13D6C33-FF74-488A-BEA7-50E8802CC93E}" type="slidenum">
              <a:rPr lang="en-US" altLang="en-US"/>
              <a:pPr/>
              <a:t>‹#›</a:t>
            </a:fld>
            <a:endParaRPr lang="en-US" altLang="en-US"/>
          </a:p>
        </p:txBody>
      </p:sp>
    </p:spTree>
    <p:extLst>
      <p:ext uri="{BB962C8B-B14F-4D97-AF65-F5344CB8AC3E}">
        <p14:creationId xmlns:p14="http://schemas.microsoft.com/office/powerpoint/2010/main" val="17661473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rotary.org/ja/history-paul-harris-fellow-recognition"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rotary.org/ja/about-rotary/history/arch-klumph-society" TargetMode="External"/><Relationship Id="rId4" Type="http://schemas.openxmlformats.org/officeDocument/2006/relationships/hyperlink" Target="https://www.rotary.org/ja/about-rotary/history/paul-harris-society"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my.rotary.org/ja/document/paul-harris-society-certificate-template"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mailto:annualfund@rotary.or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5454C40-63B9-46EB-B212-196F41F3B4AC}" type="slidenum">
              <a:rPr lang="en-US" altLang="en-US" sz="1200">
                <a:solidFill>
                  <a:prstClr val="black"/>
                </a:solidFill>
              </a:rPr>
              <a:pPr/>
              <a:t>1</a:t>
            </a:fld>
            <a:endParaRPr lang="en-US" altLang="en-US" sz="1200">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itchFamily="34" charset="0"/>
                <a:ea typeface="ＭＳ Ｐゴシック" pitchFamily="34" charset="-128"/>
                <a:cs typeface="Arial" pitchFamily="34" charset="0"/>
              </a:rPr>
              <a:t>ロータリーは</a:t>
            </a:r>
            <a:r>
              <a:rPr lang="en-US" altLang="ja-JP" dirty="0">
                <a:latin typeface="Arial" pitchFamily="34" charset="0"/>
                <a:ea typeface="ＭＳ Ｐゴシック" pitchFamily="34" charset="-128"/>
                <a:cs typeface="Arial" pitchFamily="34" charset="0"/>
              </a:rPr>
              <a:t>100</a:t>
            </a:r>
            <a:r>
              <a:rPr lang="ja-JP" altLang="en-US" dirty="0">
                <a:latin typeface="Arial" pitchFamily="34" charset="0"/>
                <a:ea typeface="ＭＳ Ｐゴシック" pitchFamily="34" charset="-128"/>
                <a:cs typeface="Arial" pitchFamily="34" charset="0"/>
              </a:rPr>
              <a:t>年以上にわたり、世界中の地域社会で奉仕活動に取り組んできました。支援を必要とする人びとのために、これからもロータリーが「世界でよいこと」を行っていくには、皆さまからのご支援が欠かせません。</a:t>
            </a:r>
            <a:endParaRPr lang="en-US" altLang="en-US" dirty="0">
              <a:latin typeface="Arial" pitchFamily="34" charset="0"/>
              <a:ea typeface="ＭＳ Ｐゴシック" pitchFamily="34" charset="-128"/>
              <a:cs typeface="Arial" pitchFamily="34" charset="0"/>
            </a:endParaRPr>
          </a:p>
          <a:p>
            <a:pPr eaLnBrk="1" hangingPunct="1"/>
            <a:endParaRPr lang="en-US" altLang="en-US" dirty="0">
              <a:latin typeface="Arial" pitchFamily="34" charset="0"/>
              <a:ea typeface="ＭＳ Ｐゴシック" pitchFamily="34" charset="-128"/>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t>2017</a:t>
            </a:r>
            <a:r>
              <a:rPr lang="ja-JP" altLang="en-US"/>
              <a:t>会計年度は好調な</a:t>
            </a:r>
            <a:r>
              <a:rPr lang="en-US" altLang="ja-JP" dirty="0"/>
              <a:t>1</a:t>
            </a:r>
            <a:r>
              <a:rPr lang="ja-JP" altLang="en-US"/>
              <a:t>年でした。株式が世界的に堅調な収益を生み出したこの年度、恒久基金の収益率は</a:t>
            </a:r>
            <a:r>
              <a:rPr lang="en-US" altLang="ja-JP" dirty="0"/>
              <a:t>13.5</a:t>
            </a:r>
            <a:r>
              <a:rPr lang="ja-JP" altLang="en-US"/>
              <a:t>％でした。ほかの長期的投資ポートフォリオのほとんどは</a:t>
            </a:r>
            <a:r>
              <a:rPr lang="en-US" altLang="ja-JP" dirty="0"/>
              <a:t>10</a:t>
            </a:r>
            <a:r>
              <a:rPr lang="ja-JP" altLang="en-US"/>
              <a:t>～</a:t>
            </a:r>
            <a:r>
              <a:rPr lang="en-US" altLang="ja-JP" dirty="0"/>
              <a:t>15</a:t>
            </a:r>
            <a:r>
              <a:rPr lang="ja-JP" altLang="en-US"/>
              <a:t>パーセントの投資収益を生み出します。  </a:t>
            </a:r>
          </a:p>
          <a:p>
            <a:r>
              <a:rPr lang="ja-JP" altLang="en-US"/>
              <a:t>過去</a:t>
            </a:r>
            <a:r>
              <a:rPr lang="en-US" altLang="ja-JP" dirty="0"/>
              <a:t>5</a:t>
            </a:r>
            <a:r>
              <a:rPr lang="ja-JP" altLang="en-US"/>
              <a:t>年間に恒久基金は</a:t>
            </a:r>
            <a:r>
              <a:rPr lang="en-US" altLang="ja-JP" dirty="0"/>
              <a:t>2</a:t>
            </a:r>
            <a:r>
              <a:rPr lang="ja-JP" altLang="en-US"/>
              <a:t>億</a:t>
            </a:r>
            <a:r>
              <a:rPr lang="en-US" altLang="ja-JP" dirty="0"/>
              <a:t>5300</a:t>
            </a:r>
            <a:r>
              <a:rPr lang="ja-JP" altLang="en-US"/>
              <a:t>万ドルから</a:t>
            </a:r>
            <a:r>
              <a:rPr lang="en-US" altLang="ja-JP" dirty="0"/>
              <a:t>4</a:t>
            </a:r>
            <a:r>
              <a:rPr lang="ja-JP" altLang="en-US"/>
              <a:t>億</a:t>
            </a:r>
            <a:r>
              <a:rPr lang="en-US" altLang="ja-JP" dirty="0"/>
              <a:t>400</a:t>
            </a:r>
            <a:r>
              <a:rPr lang="ja-JP" altLang="en-US"/>
              <a:t>万ドルに成長し、年間平均</a:t>
            </a:r>
            <a:r>
              <a:rPr lang="en-US" altLang="ja-JP" dirty="0"/>
              <a:t>7.7</a:t>
            </a:r>
            <a:r>
              <a:rPr lang="ja-JP" altLang="en-US"/>
              <a:t>％の収益を生み出しました。この収益はキャピタルゲイン、利子、配当金の合計です。 </a:t>
            </a:r>
          </a:p>
          <a:p>
            <a:r>
              <a:rPr lang="ja-JP" altLang="en-US">
                <a:latin typeface="Arial" pitchFamily="34" charset="0"/>
                <a:ea typeface="ＭＳ Ｐゴシック" pitchFamily="34" charset="-128"/>
                <a:cs typeface="ヒラギノ角ゴ Pro W3" charset="0"/>
              </a:rPr>
              <a:t>恒久基金への寄付は、恒久的に投資され、その収益は財団プログラムを支えるための恒久的な資金源を確保するために活用されています。</a:t>
            </a:r>
          </a:p>
          <a:p>
            <a:r>
              <a:rPr lang="ja-JP" altLang="en-US">
                <a:latin typeface="Arial" pitchFamily="34" charset="0"/>
                <a:ea typeface="ＭＳ Ｐゴシック" pitchFamily="34" charset="-128"/>
                <a:cs typeface="ヒラギノ角ゴ Pro W3" charset="0"/>
              </a:rPr>
              <a:t>このため、確定利付投資よりも高い収益をもたらす可能性のある株式寄りの投資が行われています。   </a:t>
            </a:r>
          </a:p>
          <a:p>
            <a:r>
              <a:rPr lang="ja-JP" altLang="en-US">
                <a:latin typeface="Arial" pitchFamily="34" charset="0"/>
                <a:ea typeface="ＭＳ Ｐゴシック" pitchFamily="34" charset="-128"/>
                <a:cs typeface="ヒラギノ角ゴ Pro W3" charset="0"/>
              </a:rPr>
              <a:t>よって、恒久基金ポートフォリオの約</a:t>
            </a:r>
            <a:r>
              <a:rPr lang="en-US" altLang="ja-JP" dirty="0">
                <a:latin typeface="Arial" pitchFamily="34" charset="0"/>
                <a:ea typeface="ＭＳ Ｐゴシック" pitchFamily="34" charset="-128"/>
                <a:cs typeface="ヒラギノ角ゴ Pro W3" charset="0"/>
              </a:rPr>
              <a:t>85</a:t>
            </a:r>
            <a:r>
              <a:rPr lang="ja-JP" altLang="en-US">
                <a:latin typeface="Arial" pitchFamily="34" charset="0"/>
                <a:ea typeface="ＭＳ Ｐゴシック" pitchFamily="34" charset="-128"/>
                <a:cs typeface="ヒラギノ角ゴ Pro W3" charset="0"/>
              </a:rPr>
              <a:t>％は、高い収益を生み出すと期待される資産をターゲットとしています。    </a:t>
            </a:r>
          </a:p>
          <a:p>
            <a:r>
              <a:rPr lang="ja-JP" altLang="en-US">
                <a:latin typeface="Arial" pitchFamily="34" charset="0"/>
                <a:ea typeface="ＭＳ Ｐゴシック" pitchFamily="34" charset="-128"/>
                <a:cs typeface="ヒラギノ角ゴ Pro W3" charset="0"/>
              </a:rPr>
              <a:t>年次基金と比べ、恒久基金は長期的に高い収益率を生み出すと期待されますが、年度ごとの結果にはばらつきが見られます。 </a:t>
            </a:r>
          </a:p>
          <a:p>
            <a:endParaRPr lang="en-US" altLang="en-US" dirty="0">
              <a:latin typeface="Arial" pitchFamily="34" charset="0"/>
              <a:ea typeface="ＭＳ Ｐゴシック" pitchFamily="34" charset="-128"/>
              <a:cs typeface="ヒラギノ角ゴ Pro W3"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3A057E2-0469-40A1-8F86-B17309718359}" type="slidenum">
              <a:rPr lang="en-US" altLang="en-US" sz="1200">
                <a:solidFill>
                  <a:prstClr val="black"/>
                </a:solidFill>
              </a:rPr>
              <a:pPr/>
              <a:t>10</a:t>
            </a:fld>
            <a:endParaRPr lang="en-US" altLang="en-US" sz="1200">
              <a:solidFill>
                <a:prstClr val="black"/>
              </a:solidFill>
            </a:endParaRPr>
          </a:p>
        </p:txBody>
      </p:sp>
    </p:spTree>
    <p:extLst>
      <p:ext uri="{BB962C8B-B14F-4D97-AF65-F5344CB8AC3E}">
        <p14:creationId xmlns:p14="http://schemas.microsoft.com/office/powerpoint/2010/main" val="3582367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b="1"/>
              <a:t>個人からのご寄付の認証</a:t>
            </a:r>
          </a:p>
          <a:p>
            <a:r>
              <a:rPr lang="ja-JP" altLang="en-US" b="1"/>
              <a:t>「財団の友」会員</a:t>
            </a:r>
          </a:p>
          <a:p>
            <a:r>
              <a:rPr lang="ja-JP" altLang="en-US"/>
              <a:t>年次基金に毎年</a:t>
            </a:r>
            <a:r>
              <a:rPr lang="en-US" altLang="ja-JP" dirty="0"/>
              <a:t>100</a:t>
            </a:r>
            <a:r>
              <a:rPr lang="ja-JP" altLang="en-US"/>
              <a:t>ドル以上のご寄付をした方。</a:t>
            </a:r>
          </a:p>
          <a:p>
            <a:r>
              <a:rPr lang="ja-JP" altLang="en-US" b="1"/>
              <a:t>ベネファクター</a:t>
            </a:r>
          </a:p>
          <a:p>
            <a:r>
              <a:rPr lang="ja-JP" altLang="en-US"/>
              <a:t>遺言またはそのほかの遺産計画に財団恒久基金を受益者として指定した方、または恒久基金に</a:t>
            </a:r>
            <a:r>
              <a:rPr lang="en-US" altLang="ja-JP" dirty="0"/>
              <a:t>1,000</a:t>
            </a:r>
            <a:r>
              <a:rPr lang="ja-JP" altLang="en-US"/>
              <a:t>ドル以上を現金で寄付された方。ベネファクターには、認証状と記念の襟ピンが贈られます。</a:t>
            </a:r>
          </a:p>
          <a:p>
            <a:r>
              <a:rPr lang="ja-JP" altLang="en-US" b="1"/>
              <a:t>ポール・ハリス・フェロー</a:t>
            </a:r>
          </a:p>
          <a:p>
            <a:r>
              <a:rPr lang="ja-JP" altLang="en-US"/>
              <a:t>年次基金、ポリオ・プラス、承認された財団補助金のいずれかに</a:t>
            </a:r>
            <a:r>
              <a:rPr lang="en-US" altLang="ja-JP" dirty="0"/>
              <a:t>1,000</a:t>
            </a:r>
            <a:r>
              <a:rPr lang="ja-JP" altLang="en-US"/>
              <a:t>ドル以上を寄付した方。寄付者は、ご本人以外の方のお名前で</a:t>
            </a:r>
            <a:r>
              <a:rPr lang="en-US" altLang="ja-JP" dirty="0"/>
              <a:t>1,000</a:t>
            </a:r>
            <a:r>
              <a:rPr lang="ja-JP" altLang="en-US"/>
              <a:t>ドル以上を寄付することで、ポール・ハリス・フェローの称号をほかの人に贈ることもできます。</a:t>
            </a:r>
            <a:r>
              <a:rPr lang="ja-JP" altLang="en-US">
                <a:hlinkClick r:id="rId3"/>
              </a:rPr>
              <a:t>詳細はこちらから</a:t>
            </a:r>
            <a:endParaRPr lang="ja-JP" altLang="en-US"/>
          </a:p>
          <a:p>
            <a:r>
              <a:rPr lang="ja-JP" altLang="en-US" b="1"/>
              <a:t>マルチプル・ポール・ハリス・フェロー</a:t>
            </a:r>
          </a:p>
          <a:p>
            <a:r>
              <a:rPr lang="ja-JP" altLang="en-US"/>
              <a:t>年次基金、ポリオプラス基金、または財団が承認した補助金プロジェクトに追加で</a:t>
            </a:r>
            <a:r>
              <a:rPr lang="en-US" altLang="ja-JP" dirty="0"/>
              <a:t>1,000</a:t>
            </a:r>
            <a:r>
              <a:rPr lang="ja-JP" altLang="en-US"/>
              <a:t>ドル以上をご寄付いただくごとに、「マルチプル・ポール・ハリス・フェロー」として認証されます。</a:t>
            </a:r>
          </a:p>
          <a:p>
            <a:r>
              <a:rPr lang="ja-JP" altLang="en-US" b="1"/>
              <a:t>ポール・ハリス・ソサエティ・メンバー</a:t>
            </a:r>
          </a:p>
          <a:p>
            <a:r>
              <a:rPr lang="ja-JP" altLang="en-US"/>
              <a:t>毎年合計</a:t>
            </a:r>
            <a:r>
              <a:rPr lang="en-US" altLang="ja-JP" dirty="0"/>
              <a:t>1,000</a:t>
            </a:r>
            <a:r>
              <a:rPr lang="ja-JP" altLang="en-US"/>
              <a:t>ドル以上を、年次基金、ポリオプラス基金、またはロータリー財団が承認した補助金プロジェクトに寄付する方。 </a:t>
            </a:r>
            <a:r>
              <a:rPr lang="ja-JP" altLang="en-US">
                <a:hlinkClick r:id="rId4"/>
              </a:rPr>
              <a:t>詳細はこちらから</a:t>
            </a:r>
            <a:endParaRPr lang="ja-JP" altLang="en-US"/>
          </a:p>
          <a:p>
            <a:r>
              <a:rPr lang="ja-JP" altLang="en-US" b="1"/>
              <a:t>遺贈友の会会員</a:t>
            </a:r>
          </a:p>
          <a:p>
            <a:r>
              <a:rPr lang="ja-JP" altLang="en-US"/>
              <a:t>遺産計画を通じて恒久基金に</a:t>
            </a:r>
            <a:r>
              <a:rPr lang="en-US" altLang="ja-JP" dirty="0"/>
              <a:t>1</a:t>
            </a:r>
            <a:r>
              <a:rPr lang="ja-JP" altLang="en-US"/>
              <a:t>万ドル以上の寄付を誓約した方。遺贈友の会会員には、彫刻の入ったクリスタルと襟ピンが贈られます。認証の品は、以下の寄付レベルに基づいています。</a:t>
            </a:r>
          </a:p>
          <a:p>
            <a:r>
              <a:rPr lang="ja-JP" altLang="en-US"/>
              <a:t>レベル</a:t>
            </a:r>
            <a:r>
              <a:rPr lang="en-US" altLang="ja-JP" dirty="0"/>
              <a:t>1</a:t>
            </a:r>
            <a:r>
              <a:rPr lang="ja-JP" altLang="en-US"/>
              <a:t>：</a:t>
            </a:r>
            <a:r>
              <a:rPr lang="en-US" altLang="ja-JP" dirty="0"/>
              <a:t>10,000</a:t>
            </a:r>
            <a:r>
              <a:rPr lang="ja-JP" altLang="en-US"/>
              <a:t>～</a:t>
            </a:r>
            <a:r>
              <a:rPr lang="en-US" altLang="ja-JP" dirty="0"/>
              <a:t>24,999</a:t>
            </a:r>
            <a:r>
              <a:rPr lang="ja-JP" altLang="en-US"/>
              <a:t>ドル</a:t>
            </a:r>
          </a:p>
          <a:p>
            <a:r>
              <a:rPr lang="ja-JP" altLang="en-US"/>
              <a:t>レベル</a:t>
            </a:r>
            <a:r>
              <a:rPr lang="en-US" altLang="ja-JP" dirty="0"/>
              <a:t>2</a:t>
            </a:r>
            <a:r>
              <a:rPr lang="ja-JP" altLang="en-US"/>
              <a:t>：</a:t>
            </a:r>
            <a:r>
              <a:rPr lang="en-US" altLang="ja-JP" dirty="0"/>
              <a:t>25,000</a:t>
            </a:r>
            <a:r>
              <a:rPr lang="ja-JP" altLang="en-US"/>
              <a:t>～</a:t>
            </a:r>
            <a:r>
              <a:rPr lang="en-US" altLang="ja-JP" dirty="0"/>
              <a:t>49,999</a:t>
            </a:r>
            <a:r>
              <a:rPr lang="ja-JP" altLang="en-US"/>
              <a:t>ドル</a:t>
            </a:r>
          </a:p>
          <a:p>
            <a:r>
              <a:rPr lang="ja-JP" altLang="en-US"/>
              <a:t>レベル</a:t>
            </a:r>
            <a:r>
              <a:rPr lang="en-US" altLang="ja-JP" dirty="0"/>
              <a:t>3</a:t>
            </a:r>
            <a:r>
              <a:rPr lang="ja-JP" altLang="en-US"/>
              <a:t>：</a:t>
            </a:r>
            <a:r>
              <a:rPr lang="en-US" altLang="ja-JP" dirty="0"/>
              <a:t>50,000</a:t>
            </a:r>
            <a:r>
              <a:rPr lang="ja-JP" altLang="en-US"/>
              <a:t>～</a:t>
            </a:r>
            <a:r>
              <a:rPr lang="en-US" altLang="ja-JP" dirty="0"/>
              <a:t>99,999</a:t>
            </a:r>
            <a:r>
              <a:rPr lang="ja-JP" altLang="en-US"/>
              <a:t>ドル</a:t>
            </a:r>
          </a:p>
          <a:p>
            <a:r>
              <a:rPr lang="ja-JP" altLang="en-US"/>
              <a:t>レベル</a:t>
            </a:r>
            <a:r>
              <a:rPr lang="en-US" altLang="ja-JP" dirty="0"/>
              <a:t>4</a:t>
            </a:r>
            <a:r>
              <a:rPr lang="ja-JP" altLang="en-US"/>
              <a:t>：</a:t>
            </a:r>
            <a:r>
              <a:rPr lang="en-US" altLang="ja-JP" dirty="0"/>
              <a:t>100,000</a:t>
            </a:r>
            <a:r>
              <a:rPr lang="ja-JP" altLang="en-US"/>
              <a:t>～</a:t>
            </a:r>
            <a:r>
              <a:rPr lang="en-US" altLang="ja-JP" dirty="0"/>
              <a:t>249,999</a:t>
            </a:r>
            <a:r>
              <a:rPr lang="ja-JP" altLang="en-US"/>
              <a:t>ドル</a:t>
            </a:r>
          </a:p>
          <a:p>
            <a:r>
              <a:rPr lang="ja-JP" altLang="en-US"/>
              <a:t>レベル</a:t>
            </a:r>
            <a:r>
              <a:rPr lang="en-US" altLang="ja-JP" dirty="0"/>
              <a:t>5</a:t>
            </a:r>
            <a:r>
              <a:rPr lang="ja-JP" altLang="en-US"/>
              <a:t>：</a:t>
            </a:r>
            <a:r>
              <a:rPr lang="en-US" altLang="ja-JP" dirty="0"/>
              <a:t>250,000</a:t>
            </a:r>
            <a:r>
              <a:rPr lang="ja-JP" altLang="en-US"/>
              <a:t>～</a:t>
            </a:r>
            <a:r>
              <a:rPr lang="en-US" altLang="ja-JP" dirty="0"/>
              <a:t>499,999</a:t>
            </a:r>
            <a:r>
              <a:rPr lang="ja-JP" altLang="en-US"/>
              <a:t>ドル</a:t>
            </a:r>
          </a:p>
          <a:p>
            <a:r>
              <a:rPr lang="ja-JP" altLang="en-US"/>
              <a:t>レベル</a:t>
            </a:r>
            <a:r>
              <a:rPr lang="en-US" altLang="ja-JP" dirty="0"/>
              <a:t>6</a:t>
            </a:r>
            <a:r>
              <a:rPr lang="ja-JP" altLang="en-US"/>
              <a:t>：</a:t>
            </a:r>
            <a:r>
              <a:rPr lang="en-US" altLang="ja-JP" dirty="0"/>
              <a:t>500,000</a:t>
            </a:r>
            <a:r>
              <a:rPr lang="ja-JP" altLang="en-US"/>
              <a:t>～</a:t>
            </a:r>
            <a:r>
              <a:rPr lang="en-US" altLang="ja-JP" dirty="0"/>
              <a:t>999,999</a:t>
            </a:r>
            <a:r>
              <a:rPr lang="ja-JP" altLang="en-US"/>
              <a:t>ドル</a:t>
            </a:r>
          </a:p>
          <a:p>
            <a:r>
              <a:rPr lang="ja-JP" altLang="en-US"/>
              <a:t>レベル</a:t>
            </a:r>
            <a:r>
              <a:rPr lang="en-US" altLang="ja-JP" dirty="0"/>
              <a:t>7</a:t>
            </a:r>
            <a:r>
              <a:rPr lang="ja-JP" altLang="en-US"/>
              <a:t>：</a:t>
            </a:r>
            <a:r>
              <a:rPr lang="en-US" altLang="ja-JP" dirty="0"/>
              <a:t>1,000,000</a:t>
            </a:r>
            <a:r>
              <a:rPr lang="ja-JP" altLang="en-US"/>
              <a:t>～</a:t>
            </a:r>
            <a:r>
              <a:rPr lang="en-US" altLang="ja-JP" dirty="0"/>
              <a:t>2,499,999</a:t>
            </a:r>
            <a:r>
              <a:rPr lang="ja-JP" altLang="en-US"/>
              <a:t>ドル</a:t>
            </a:r>
          </a:p>
          <a:p>
            <a:r>
              <a:rPr lang="ja-JP" altLang="en-US"/>
              <a:t>レベル</a:t>
            </a:r>
            <a:r>
              <a:rPr lang="en-US" altLang="ja-JP" dirty="0"/>
              <a:t>8</a:t>
            </a:r>
            <a:r>
              <a:rPr lang="ja-JP" altLang="en-US"/>
              <a:t>：</a:t>
            </a:r>
            <a:r>
              <a:rPr lang="en-US" altLang="ja-JP" dirty="0"/>
              <a:t>2,500,000</a:t>
            </a:r>
            <a:r>
              <a:rPr lang="ja-JP" altLang="en-US"/>
              <a:t>～</a:t>
            </a:r>
            <a:r>
              <a:rPr lang="en-US" altLang="ja-JP" dirty="0"/>
              <a:t>4,999,999</a:t>
            </a:r>
            <a:r>
              <a:rPr lang="ja-JP" altLang="en-US"/>
              <a:t>ドル</a:t>
            </a:r>
          </a:p>
          <a:p>
            <a:r>
              <a:rPr lang="ja-JP" altLang="en-US"/>
              <a:t>レベル</a:t>
            </a:r>
            <a:r>
              <a:rPr lang="en-US" altLang="ja-JP" dirty="0"/>
              <a:t>9</a:t>
            </a:r>
            <a:r>
              <a:rPr lang="ja-JP" altLang="en-US"/>
              <a:t>：</a:t>
            </a:r>
            <a:r>
              <a:rPr lang="en-US" altLang="ja-JP" dirty="0"/>
              <a:t>5,000,000 </a:t>
            </a:r>
            <a:r>
              <a:rPr lang="ja-JP" altLang="en-US"/>
              <a:t>～</a:t>
            </a:r>
            <a:r>
              <a:rPr lang="en-US" altLang="ja-JP" dirty="0"/>
              <a:t>9,999,999</a:t>
            </a:r>
            <a:r>
              <a:rPr lang="ja-JP" altLang="en-US"/>
              <a:t>ドル</a:t>
            </a:r>
          </a:p>
          <a:p>
            <a:r>
              <a:rPr lang="ja-JP" altLang="en-US"/>
              <a:t>レベル</a:t>
            </a:r>
            <a:r>
              <a:rPr lang="en-US" altLang="ja-JP" dirty="0"/>
              <a:t>10</a:t>
            </a:r>
            <a:r>
              <a:rPr lang="ja-JP" altLang="en-US"/>
              <a:t>：</a:t>
            </a:r>
            <a:r>
              <a:rPr lang="en-US" altLang="ja-JP" dirty="0"/>
              <a:t>10,000,000</a:t>
            </a:r>
            <a:r>
              <a:rPr lang="ja-JP" altLang="en-US"/>
              <a:t>ドル以上</a:t>
            </a:r>
          </a:p>
          <a:p>
            <a:r>
              <a:rPr lang="ja-JP" altLang="en-US" b="1"/>
              <a:t>メジャードナー</a:t>
            </a:r>
          </a:p>
          <a:p>
            <a:r>
              <a:rPr lang="ja-JP" altLang="en-US"/>
              <a:t>累積寄付の合計が</a:t>
            </a:r>
            <a:r>
              <a:rPr lang="en-US" altLang="ja-JP" dirty="0"/>
              <a:t>10,000</a:t>
            </a:r>
            <a:r>
              <a:rPr lang="ja-JP" altLang="en-US"/>
              <a:t>ドルに達した方。クリスタル製認証品とメジャードナーの襟ピン（またはペンダント）を受け取ることをお選びいただけます。認証の品は、以下の寄付レベルに基づいています。</a:t>
            </a:r>
          </a:p>
          <a:p>
            <a:r>
              <a:rPr lang="ja-JP" altLang="en-US"/>
              <a:t>レベル</a:t>
            </a:r>
            <a:r>
              <a:rPr lang="en-US" altLang="ja-JP" dirty="0"/>
              <a:t>4: 100,000</a:t>
            </a:r>
            <a:r>
              <a:rPr lang="ja-JP" altLang="en-US"/>
              <a:t>～</a:t>
            </a:r>
            <a:r>
              <a:rPr lang="en-US" altLang="ja-JP" dirty="0"/>
              <a:t>249,999</a:t>
            </a:r>
            <a:r>
              <a:rPr lang="ja-JP" altLang="en-US"/>
              <a:t>ドル</a:t>
            </a:r>
          </a:p>
          <a:p>
            <a:r>
              <a:rPr lang="ja-JP" altLang="en-US"/>
              <a:t>レベル</a:t>
            </a:r>
            <a:r>
              <a:rPr lang="en-US" altLang="ja-JP" dirty="0"/>
              <a:t>3: 50,000</a:t>
            </a:r>
            <a:r>
              <a:rPr lang="ja-JP" altLang="en-US"/>
              <a:t>～</a:t>
            </a:r>
            <a:r>
              <a:rPr lang="en-US" altLang="ja-JP" dirty="0"/>
              <a:t>99,999</a:t>
            </a:r>
            <a:r>
              <a:rPr lang="ja-JP" altLang="en-US"/>
              <a:t>ドル</a:t>
            </a:r>
          </a:p>
          <a:p>
            <a:r>
              <a:rPr lang="ja-JP" altLang="en-US"/>
              <a:t>レベル</a:t>
            </a:r>
            <a:r>
              <a:rPr lang="en-US" altLang="ja-JP" dirty="0"/>
              <a:t>2: 25,000</a:t>
            </a:r>
            <a:r>
              <a:rPr lang="ja-JP" altLang="en-US"/>
              <a:t>～</a:t>
            </a:r>
            <a:r>
              <a:rPr lang="en-US" altLang="ja-JP" dirty="0"/>
              <a:t>49,999</a:t>
            </a:r>
            <a:r>
              <a:rPr lang="ja-JP" altLang="en-US"/>
              <a:t>ドル</a:t>
            </a:r>
          </a:p>
          <a:p>
            <a:r>
              <a:rPr lang="ja-JP" altLang="en-US"/>
              <a:t>レベル</a:t>
            </a:r>
            <a:r>
              <a:rPr lang="en-US" altLang="ja-JP" dirty="0"/>
              <a:t>1: 10,000</a:t>
            </a:r>
            <a:r>
              <a:rPr lang="ja-JP" altLang="en-US"/>
              <a:t>～</a:t>
            </a:r>
            <a:r>
              <a:rPr lang="en-US" altLang="ja-JP" dirty="0"/>
              <a:t>24,999</a:t>
            </a:r>
            <a:r>
              <a:rPr lang="ja-JP" altLang="en-US"/>
              <a:t>ドル</a:t>
            </a:r>
          </a:p>
          <a:p>
            <a:r>
              <a:rPr lang="ja-JP" altLang="en-US" b="1"/>
              <a:t>アーチ・クランフ・ソサエティ</a:t>
            </a:r>
          </a:p>
          <a:p>
            <a:r>
              <a:rPr lang="ja-JP" altLang="en-US"/>
              <a:t>累積寄付の合計が</a:t>
            </a:r>
            <a:r>
              <a:rPr lang="en-US" altLang="ja-JP" dirty="0"/>
              <a:t>250,000</a:t>
            </a:r>
            <a:r>
              <a:rPr lang="ja-JP" altLang="en-US"/>
              <a:t>ドルに達した方。ソサエティ入会者は、米国イリノイ州エバンストンの国際ロータリー本部にある「アーチ・クランフ・ソサエティ・ギャラリー」（タッチパネル式スクリーン）に肖像写真と略歴が掲載されます。また、以下の各レベルに応じて、アーチ・クランフ・ソサエティの襟ピンとクリスタル製認証品が贈られます。</a:t>
            </a:r>
            <a:r>
              <a:rPr lang="ja-JP" altLang="en-US">
                <a:hlinkClick r:id="rId5"/>
              </a:rPr>
              <a:t>アーチ・クランフ・ソサエティの詳細はこちら</a:t>
            </a:r>
            <a:r>
              <a:rPr lang="ja-JP" altLang="en-US"/>
              <a:t>をご覧ください。</a:t>
            </a:r>
          </a:p>
          <a:p>
            <a:r>
              <a:rPr lang="ja-JP" altLang="en-US"/>
              <a:t>管理委員会サークル：</a:t>
            </a:r>
            <a:r>
              <a:rPr lang="en-US" altLang="ja-JP" dirty="0"/>
              <a:t>250,000</a:t>
            </a:r>
            <a:r>
              <a:rPr lang="ja-JP" altLang="en-US"/>
              <a:t>～</a:t>
            </a:r>
            <a:r>
              <a:rPr lang="en-US" altLang="ja-JP" dirty="0"/>
              <a:t>499,999</a:t>
            </a:r>
            <a:r>
              <a:rPr lang="ja-JP" altLang="en-US"/>
              <a:t>ドル</a:t>
            </a:r>
          </a:p>
          <a:p>
            <a:r>
              <a:rPr lang="ja-JP" altLang="en-US"/>
              <a:t>管理委員長サークル：</a:t>
            </a:r>
            <a:r>
              <a:rPr lang="en-US" altLang="ja-JP" dirty="0"/>
              <a:t>500,000</a:t>
            </a:r>
            <a:r>
              <a:rPr lang="ja-JP" altLang="en-US"/>
              <a:t>～</a:t>
            </a:r>
            <a:r>
              <a:rPr lang="en-US" altLang="ja-JP" dirty="0"/>
              <a:t>999,999</a:t>
            </a:r>
            <a:r>
              <a:rPr lang="ja-JP" altLang="en-US"/>
              <a:t>ドル</a:t>
            </a:r>
          </a:p>
          <a:p>
            <a:r>
              <a:rPr lang="ja-JP" altLang="en-US"/>
              <a:t>財団サークル：</a:t>
            </a:r>
            <a:r>
              <a:rPr lang="en-US" altLang="ja-JP" dirty="0"/>
              <a:t>1,000,000</a:t>
            </a:r>
            <a:r>
              <a:rPr lang="ja-JP" altLang="en-US"/>
              <a:t>～</a:t>
            </a:r>
            <a:r>
              <a:rPr lang="en-US" altLang="ja-JP" dirty="0"/>
              <a:t>2,499,999</a:t>
            </a:r>
            <a:r>
              <a:rPr lang="ja-JP" altLang="en-US"/>
              <a:t>ドル</a:t>
            </a:r>
          </a:p>
          <a:p>
            <a:r>
              <a:rPr lang="ja-JP" altLang="en-US"/>
              <a:t>管理委員会プラチナサークル：</a:t>
            </a:r>
            <a:r>
              <a:rPr lang="en-US" altLang="ja-JP" dirty="0"/>
              <a:t>2,500,000</a:t>
            </a:r>
            <a:r>
              <a:rPr lang="ja-JP" altLang="en-US"/>
              <a:t>～</a:t>
            </a:r>
            <a:r>
              <a:rPr lang="en-US" altLang="ja-JP" dirty="0"/>
              <a:t>4,999,999</a:t>
            </a:r>
            <a:r>
              <a:rPr lang="ja-JP" altLang="en-US"/>
              <a:t>ドル</a:t>
            </a:r>
          </a:p>
          <a:p>
            <a:r>
              <a:rPr lang="ja-JP" altLang="en-US"/>
              <a:t>管理委員長プラチナサークル：</a:t>
            </a:r>
            <a:r>
              <a:rPr lang="en-US" altLang="ja-JP" dirty="0"/>
              <a:t>5,000,000</a:t>
            </a:r>
            <a:r>
              <a:rPr lang="ja-JP" altLang="en-US"/>
              <a:t>～</a:t>
            </a:r>
            <a:r>
              <a:rPr lang="en-US" altLang="ja-JP" dirty="0"/>
              <a:t>9,999,999</a:t>
            </a:r>
            <a:r>
              <a:rPr lang="ja-JP" altLang="en-US"/>
              <a:t>ドル</a:t>
            </a:r>
          </a:p>
          <a:p>
            <a:r>
              <a:rPr lang="ja-JP" altLang="en-US"/>
              <a:t>財団プラチナサークル：</a:t>
            </a:r>
            <a:r>
              <a:rPr lang="en-US" altLang="ja-JP" dirty="0"/>
              <a:t>10,000,000</a:t>
            </a:r>
            <a:r>
              <a:rPr lang="ja-JP" altLang="en-US"/>
              <a:t>ドル以上</a:t>
            </a:r>
          </a:p>
          <a:p>
            <a:endParaRPr lang="en-US" altLang="en-US" dirty="0">
              <a:latin typeface="Arial" pitchFamily="34" charset="0"/>
              <a:ea typeface="ＭＳ Ｐゴシック" pitchFamily="34" charset="-128"/>
              <a:cs typeface="Arial"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11</a:t>
            </a:fld>
            <a:endParaRPr lang="en-US" altLang="en-US" sz="120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Arial"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12</a:t>
            </a:fld>
            <a:endParaRPr lang="en-US" altLang="en-US" sz="1200">
              <a:solidFill>
                <a:prstClr val="black"/>
              </a:solidFill>
            </a:endParaRPr>
          </a:p>
        </p:txBody>
      </p:sp>
    </p:spTree>
    <p:extLst>
      <p:ext uri="{BB962C8B-B14F-4D97-AF65-F5344CB8AC3E}">
        <p14:creationId xmlns:p14="http://schemas.microsoft.com/office/powerpoint/2010/main" val="2166370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Arial"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13</a:t>
            </a:fld>
            <a:endParaRPr lang="en-US" altLang="en-US" sz="1200">
              <a:solidFill>
                <a:prstClr val="black"/>
              </a:solidFill>
            </a:endParaRPr>
          </a:p>
        </p:txBody>
      </p:sp>
    </p:spTree>
    <p:extLst>
      <p:ext uri="{BB962C8B-B14F-4D97-AF65-F5344CB8AC3E}">
        <p14:creationId xmlns:p14="http://schemas.microsoft.com/office/powerpoint/2010/main" val="4019304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Arial"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14</a:t>
            </a:fld>
            <a:endParaRPr lang="en-US" altLang="en-US" sz="1200">
              <a:solidFill>
                <a:prstClr val="black"/>
              </a:solidFill>
            </a:endParaRPr>
          </a:p>
        </p:txBody>
      </p:sp>
    </p:spTree>
    <p:extLst>
      <p:ext uri="{BB962C8B-B14F-4D97-AF65-F5344CB8AC3E}">
        <p14:creationId xmlns:p14="http://schemas.microsoft.com/office/powerpoint/2010/main" val="3267113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itchFamily="34" charset="0"/>
                <a:ea typeface="ＭＳ Ｐゴシック" pitchFamily="34" charset="-128"/>
                <a:cs typeface="Arial" pitchFamily="34" charset="0"/>
              </a:rPr>
              <a:t>ポール・ハリス・ソサエティ会員には、感謝の意を示すために特別な襟ピンが贈られます。この襟ピンは、ポール・ハリス・フェローやメジャードナー、遺贈友の会、アーチ ・クランフ・ソサエティといったほかのピンと一緒にご着用いただけるものです。</a:t>
            </a:r>
            <a:endParaRPr lang="en-US" altLang="ja-JP" dirty="0">
              <a:latin typeface="Arial" pitchFamily="34" charset="0"/>
              <a:ea typeface="ＭＳ Ｐゴシック" pitchFamily="34" charset="-128"/>
              <a:cs typeface="Arial" pitchFamily="34" charset="0"/>
            </a:endParaRPr>
          </a:p>
          <a:p>
            <a:endParaRPr lang="en-US" altLang="en-US" dirty="0">
              <a:latin typeface="Arial" pitchFamily="34" charset="0"/>
              <a:ea typeface="ＭＳ Ｐゴシック" pitchFamily="34" charset="-128"/>
              <a:cs typeface="Arial" pitchFamily="34" charset="0"/>
            </a:endParaRPr>
          </a:p>
          <a:p>
            <a:r>
              <a:rPr lang="ja-JP" altLang="en-US" dirty="0">
                <a:latin typeface="Arial" pitchFamily="34" charset="0"/>
                <a:ea typeface="ＭＳ Ｐゴシック" pitchFamily="34" charset="-128"/>
                <a:cs typeface="Arial" pitchFamily="34" charset="0"/>
              </a:rPr>
              <a:t>ポール・ハリス・ソサエティ会員に対しては、地域の文化と会員自身の意向に沿った認証行事を行うことが奨励されています。ポール・ハリス・ソサエティの認証状（</a:t>
            </a:r>
            <a:r>
              <a:rPr lang="en-US" altLang="ja-JP" dirty="0">
                <a:latin typeface="Arial" pitchFamily="34" charset="0"/>
                <a:ea typeface="ＭＳ Ｐゴシック" pitchFamily="34" charset="-128"/>
                <a:cs typeface="Arial" pitchFamily="34" charset="0"/>
              </a:rPr>
              <a:t>My ROTARY</a:t>
            </a:r>
            <a:r>
              <a:rPr lang="ja-JP" altLang="en-US" dirty="0">
                <a:latin typeface="Arial" pitchFamily="34" charset="0"/>
                <a:ea typeface="ＭＳ Ｐゴシック" pitchFamily="34" charset="-128"/>
                <a:cs typeface="Arial" pitchFamily="34" charset="0"/>
              </a:rPr>
              <a:t>からダウンロード可：</a:t>
            </a:r>
            <a:r>
              <a:rPr lang="en-US" sz="1200" u="sng" kern="1200" dirty="0">
                <a:solidFill>
                  <a:schemeClr val="tx1"/>
                </a:solidFill>
                <a:effectLst/>
                <a:latin typeface="Arial" pitchFamily="-107" charset="0"/>
                <a:ea typeface="ＭＳ Ｐゴシック" charset="0"/>
                <a:cs typeface="ヒラギノ角ゴ Pro W3" pitchFamily="-107" charset="-128"/>
                <a:hlinkClick r:id="rId3"/>
              </a:rPr>
              <a:t>https://my.rotary.org/ja/document/paul-harris-society-certificate-template</a:t>
            </a:r>
            <a:r>
              <a:rPr lang="ja-JP" altLang="en-US" sz="1200" u="sng" kern="1200" dirty="0">
                <a:solidFill>
                  <a:schemeClr val="tx1"/>
                </a:solidFill>
                <a:effectLst/>
                <a:latin typeface="Arial" pitchFamily="-107" charset="0"/>
                <a:ea typeface="ＭＳ Ｐゴシック" charset="0"/>
                <a:cs typeface="ヒラギノ角ゴ Pro W3" pitchFamily="-107" charset="-128"/>
              </a:rPr>
              <a:t>）</a:t>
            </a:r>
            <a:r>
              <a:rPr lang="ja-JP" altLang="en-US" dirty="0">
                <a:latin typeface="Arial" pitchFamily="34" charset="0"/>
                <a:ea typeface="ＭＳ Ｐゴシック" pitchFamily="34" charset="-128"/>
                <a:cs typeface="Arial" pitchFamily="34" charset="0"/>
              </a:rPr>
              <a:t>を地区やクラブの行事でピンと一緒にソサエティ入会者に贈呈するのも一案です。地区のポール・ハリス・ソサエティ・コーディネーターと地区リーダーは、この襟ピンをロータリー財団（</a:t>
            </a:r>
            <a:r>
              <a:rPr lang="en-US" altLang="ja-JP" dirty="0">
                <a:latin typeface="Arial" pitchFamily="34" charset="0"/>
                <a:ea typeface="ＭＳ Ｐゴシック" pitchFamily="34" charset="-128"/>
                <a:cs typeface="Arial" pitchFamily="34" charset="0"/>
              </a:rPr>
              <a:t>E</a:t>
            </a:r>
            <a:r>
              <a:rPr lang="ja-JP" altLang="en-US" dirty="0">
                <a:latin typeface="Arial" pitchFamily="34" charset="0"/>
                <a:ea typeface="ＭＳ Ｐゴシック" pitchFamily="34" charset="-128"/>
                <a:cs typeface="Arial" pitchFamily="34" charset="0"/>
              </a:rPr>
              <a:t>メールアドレス：</a:t>
            </a:r>
            <a:r>
              <a:rPr lang="en-US" altLang="en-US" u="sng" dirty="0">
                <a:latin typeface="Arial" pitchFamily="34" charset="0"/>
                <a:ea typeface="ＭＳ Ｐゴシック" pitchFamily="34" charset="-128"/>
                <a:cs typeface="Arial" pitchFamily="34" charset="0"/>
                <a:hlinkClick r:id="rId4"/>
              </a:rPr>
              <a:t> annualfund@rotary.org</a:t>
            </a:r>
            <a:r>
              <a:rPr lang="ja-JP" altLang="en-US" dirty="0">
                <a:latin typeface="Arial" pitchFamily="34" charset="0"/>
                <a:ea typeface="ＭＳ Ｐゴシック" pitchFamily="34" charset="-128"/>
                <a:cs typeface="Arial" pitchFamily="34" charset="0"/>
              </a:rPr>
              <a:t>）または日本事務局から無料でご注文いただけます。</a:t>
            </a:r>
            <a:endParaRPr lang="en-US" altLang="en-US" dirty="0">
              <a:latin typeface="Arial" pitchFamily="34" charset="0"/>
              <a:ea typeface="ＭＳ Ｐゴシック" pitchFamily="34" charset="-128"/>
              <a:cs typeface="Arial" pitchFamily="34" charset="0"/>
            </a:endParaRPr>
          </a:p>
          <a:p>
            <a:endParaRPr lang="en-US" altLang="en-US" dirty="0">
              <a:latin typeface="Arial" pitchFamily="34" charset="0"/>
              <a:ea typeface="ＭＳ Ｐゴシック" pitchFamily="34" charset="-128"/>
              <a:cs typeface="Arial"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15</a:t>
            </a:fld>
            <a:endParaRPr lang="en-US" altLang="en-US" sz="1200">
              <a:solidFill>
                <a:prstClr val="black"/>
              </a:solidFill>
            </a:endParaRPr>
          </a:p>
        </p:txBody>
      </p:sp>
    </p:spTree>
    <p:extLst>
      <p:ext uri="{BB962C8B-B14F-4D97-AF65-F5344CB8AC3E}">
        <p14:creationId xmlns:p14="http://schemas.microsoft.com/office/powerpoint/2010/main" val="3572886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b="0" i="0" baseline="0" dirty="0">
                <a:latin typeface="Arial" panose="020B0604020202020204" pitchFamily="34" charset="0"/>
                <a:ea typeface="+mj-ea"/>
                <a:cs typeface="Arial" panose="020B0604020202020204" pitchFamily="34" charset="0"/>
              </a:rPr>
              <a:t>ポール・ハリス・ソサエティのレベルでのご寄付は、最も必要とされるプロジェクトを支える資金源となります。</a:t>
            </a:r>
            <a:endParaRPr lang="en-US" b="0" i="0" baseline="0" dirty="0">
              <a:latin typeface="Arial" panose="020B0604020202020204" pitchFamily="34" charset="0"/>
              <a:ea typeface="+mj-ea"/>
              <a:cs typeface="Arial" panose="020B0604020202020204" pitchFamily="34" charset="0"/>
            </a:endParaRPr>
          </a:p>
          <a:p>
            <a:endParaRPr lang="en-US" i="0" dirty="0">
              <a:latin typeface="Arial" panose="020B0604020202020204" pitchFamily="34" charset="0"/>
              <a:ea typeface="+mj-ea"/>
              <a:cs typeface="Arial" panose="020B0604020202020204" pitchFamily="34" charset="0"/>
            </a:endParaRPr>
          </a:p>
          <a:p>
            <a:r>
              <a:rPr lang="ja-JP" altLang="en-US" i="0" u="sng" dirty="0">
                <a:latin typeface="Arial" panose="020B0604020202020204" pitchFamily="34" charset="0"/>
                <a:ea typeface="+mj-ea"/>
                <a:cs typeface="Arial" panose="020B0604020202020204" pitchFamily="34" charset="0"/>
              </a:rPr>
              <a:t>質問（ウェビナー参加者に答えてもらう、またはモデレーターから参加者に促す）：</a:t>
            </a:r>
            <a:endParaRPr lang="en-US" i="0" u="sng" dirty="0">
              <a:latin typeface="Arial" panose="020B0604020202020204" pitchFamily="34" charset="0"/>
              <a:ea typeface="+mj-ea"/>
              <a:cs typeface="Arial" panose="020B0604020202020204" pitchFamily="34" charset="0"/>
            </a:endParaRPr>
          </a:p>
          <a:p>
            <a:pPr marL="174708" indent="-174708">
              <a:buFontTx/>
              <a:buChar char="-"/>
            </a:pPr>
            <a:r>
              <a:rPr lang="en-US" altLang="ja-JP" i="0" dirty="0">
                <a:latin typeface="Arial" panose="020B0604020202020204" pitchFamily="34" charset="0"/>
                <a:ea typeface="+mj-ea"/>
                <a:cs typeface="Arial" panose="020B0604020202020204" pitchFamily="34" charset="0"/>
              </a:rPr>
              <a:t>2015-16</a:t>
            </a:r>
            <a:r>
              <a:rPr lang="ja-JP" altLang="en-US" i="0" dirty="0">
                <a:latin typeface="Arial" panose="020B0604020202020204" pitchFamily="34" charset="0"/>
                <a:ea typeface="+mj-ea"/>
                <a:cs typeface="Arial" panose="020B0604020202020204" pitchFamily="34" charset="0"/>
              </a:rPr>
              <a:t>年度に年次基金に</a:t>
            </a:r>
            <a:r>
              <a:rPr lang="en-US" altLang="ja-JP" i="0" dirty="0">
                <a:latin typeface="Arial" panose="020B0604020202020204" pitchFamily="34" charset="0"/>
                <a:ea typeface="+mj-ea"/>
                <a:cs typeface="Arial" panose="020B0604020202020204" pitchFamily="34" charset="0"/>
              </a:rPr>
              <a:t>1000</a:t>
            </a:r>
            <a:r>
              <a:rPr lang="ja-JP" altLang="en-US" i="0" dirty="0">
                <a:latin typeface="Arial" panose="020B0604020202020204" pitchFamily="34" charset="0"/>
                <a:ea typeface="+mj-ea"/>
                <a:cs typeface="Arial" panose="020B0604020202020204" pitchFamily="34" charset="0"/>
              </a:rPr>
              <a:t>ドル以上を寄付したロータリアンは何人くらいいると思いますか。</a:t>
            </a:r>
            <a:endParaRPr lang="en-US" altLang="ja-JP" i="0" dirty="0">
              <a:latin typeface="Arial" panose="020B0604020202020204" pitchFamily="34" charset="0"/>
              <a:ea typeface="+mj-ea"/>
              <a:cs typeface="Arial" panose="020B0604020202020204" pitchFamily="34" charset="0"/>
            </a:endParaRPr>
          </a:p>
          <a:p>
            <a:pPr marL="0" indent="0">
              <a:buFontTx/>
              <a:buNone/>
            </a:pPr>
            <a:r>
              <a:rPr lang="ja-JP" altLang="en-US" i="0" dirty="0">
                <a:latin typeface="Arial" panose="020B0604020202020204" pitchFamily="34" charset="0"/>
                <a:ea typeface="+mj-ea"/>
                <a:cs typeface="Arial" panose="020B0604020202020204" pitchFamily="34" charset="0"/>
              </a:rPr>
              <a:t>　　寄付者の</a:t>
            </a:r>
            <a:r>
              <a:rPr lang="en-US" altLang="ja-JP" i="0" dirty="0">
                <a:latin typeface="Arial" panose="020B0604020202020204" pitchFamily="34" charset="0"/>
                <a:ea typeface="+mj-ea"/>
                <a:cs typeface="Arial" panose="020B0604020202020204" pitchFamily="34" charset="0"/>
              </a:rPr>
              <a:t>7</a:t>
            </a:r>
            <a:r>
              <a:rPr lang="ja-JP" altLang="en-US" i="0" dirty="0">
                <a:latin typeface="Arial" panose="020B0604020202020204" pitchFamily="34" charset="0"/>
                <a:ea typeface="+mj-ea"/>
                <a:cs typeface="Arial" panose="020B0604020202020204" pitchFamily="34" charset="0"/>
              </a:rPr>
              <a:t>％が年次基金に</a:t>
            </a:r>
            <a:r>
              <a:rPr lang="en-US" altLang="ja-JP" i="0" dirty="0">
                <a:latin typeface="Arial" panose="020B0604020202020204" pitchFamily="34" charset="0"/>
                <a:ea typeface="+mj-ea"/>
                <a:cs typeface="Arial" panose="020B0604020202020204" pitchFamily="34" charset="0"/>
              </a:rPr>
              <a:t>1000</a:t>
            </a:r>
            <a:r>
              <a:rPr lang="ja-JP" altLang="en-US" i="0" dirty="0">
                <a:latin typeface="Arial" panose="020B0604020202020204" pitchFamily="34" charset="0"/>
                <a:ea typeface="+mj-ea"/>
                <a:cs typeface="Arial" panose="020B0604020202020204" pitchFamily="34" charset="0"/>
              </a:rPr>
              <a:t>ドル以上を寄付しています。</a:t>
            </a:r>
            <a:r>
              <a:rPr lang="en-US" i="0" dirty="0">
                <a:latin typeface="Arial" panose="020B0604020202020204" pitchFamily="34" charset="0"/>
                <a:ea typeface="+mj-ea"/>
                <a:cs typeface="Arial" panose="020B0604020202020204" pitchFamily="34" charset="0"/>
              </a:rPr>
              <a:t> </a:t>
            </a:r>
          </a:p>
          <a:p>
            <a:pPr marL="174708" indent="-174708">
              <a:buFontTx/>
              <a:buChar char="-"/>
            </a:pPr>
            <a:r>
              <a:rPr lang="ja-JP" altLang="en-US" i="0" dirty="0">
                <a:latin typeface="Arial" panose="020B0604020202020204" pitchFamily="34" charset="0"/>
                <a:ea typeface="+mj-ea"/>
                <a:cs typeface="Arial" panose="020B0604020202020204" pitchFamily="34" charset="0"/>
              </a:rPr>
              <a:t>これらの寄付者からの寄付は年次基金への寄付の何％を占めると思いますか。</a:t>
            </a:r>
            <a:endParaRPr lang="en-US" i="0" dirty="0">
              <a:latin typeface="Arial" panose="020B0604020202020204" pitchFamily="34" charset="0"/>
              <a:ea typeface="+mj-ea"/>
              <a:cs typeface="Arial" panose="020B0604020202020204" pitchFamily="34" charset="0"/>
            </a:endParaRPr>
          </a:p>
          <a:p>
            <a:pPr marL="640594" lvl="1" indent="-174708">
              <a:buFontTx/>
              <a:buChar char="-"/>
            </a:pPr>
            <a:r>
              <a:rPr lang="ja-JP" altLang="en-US" i="0" dirty="0">
                <a:latin typeface="Arial" panose="020B0604020202020204" pitchFamily="34" charset="0"/>
                <a:ea typeface="+mj-ea"/>
                <a:cs typeface="Arial" panose="020B0604020202020204" pitchFamily="34" charset="0"/>
              </a:rPr>
              <a:t>これらの寄付者からの寄付は、年次基金への寄付の約</a:t>
            </a:r>
            <a:r>
              <a:rPr lang="en-US" altLang="ja-JP" i="0" dirty="0">
                <a:latin typeface="Arial" panose="020B0604020202020204" pitchFamily="34" charset="0"/>
                <a:ea typeface="+mj-ea"/>
                <a:cs typeface="Arial" panose="020B0604020202020204" pitchFamily="34" charset="0"/>
              </a:rPr>
              <a:t>45</a:t>
            </a:r>
            <a:r>
              <a:rPr lang="ja-JP" altLang="en-US" i="0" dirty="0">
                <a:latin typeface="Arial" panose="020B0604020202020204" pitchFamily="34" charset="0"/>
                <a:ea typeface="+mj-ea"/>
                <a:cs typeface="Arial" panose="020B0604020202020204" pitchFamily="34" charset="0"/>
              </a:rPr>
              <a:t>％を占めます。すべての寄付の</a:t>
            </a:r>
            <a:r>
              <a:rPr lang="en-US" altLang="ja-JP" i="0" dirty="0">
                <a:latin typeface="Arial" panose="020B0604020202020204" pitchFamily="34" charset="0"/>
                <a:ea typeface="+mj-ea"/>
                <a:cs typeface="Arial" panose="020B0604020202020204" pitchFamily="34" charset="0"/>
              </a:rPr>
              <a:t>15</a:t>
            </a:r>
            <a:r>
              <a:rPr lang="ja-JP" altLang="en-US" i="0" dirty="0">
                <a:latin typeface="Arial" panose="020B0604020202020204" pitchFamily="34" charset="0"/>
                <a:ea typeface="+mj-ea"/>
                <a:cs typeface="Arial" panose="020B0604020202020204" pitchFamily="34" charset="0"/>
              </a:rPr>
              <a:t>％が</a:t>
            </a:r>
            <a:r>
              <a:rPr lang="en-US" altLang="ja-JP" i="0" dirty="0">
                <a:latin typeface="Arial" panose="020B0604020202020204" pitchFamily="34" charset="0"/>
                <a:ea typeface="+mj-ea"/>
                <a:cs typeface="Arial" panose="020B0604020202020204" pitchFamily="34" charset="0"/>
              </a:rPr>
              <a:t>PHS</a:t>
            </a:r>
            <a:r>
              <a:rPr lang="ja-JP" altLang="en-US" i="0" dirty="0">
                <a:latin typeface="Arial" panose="020B0604020202020204" pitchFamily="34" charset="0"/>
                <a:ea typeface="+mj-ea"/>
                <a:cs typeface="Arial" panose="020B0604020202020204" pitchFamily="34" charset="0"/>
              </a:rPr>
              <a:t>会員から寄せられており、</a:t>
            </a:r>
            <a:r>
              <a:rPr lang="en-US" altLang="ja-JP" i="0" dirty="0">
                <a:latin typeface="Arial" panose="020B0604020202020204" pitchFamily="34" charset="0"/>
                <a:ea typeface="+mj-ea"/>
                <a:cs typeface="Arial" panose="020B0604020202020204" pitchFamily="34" charset="0"/>
              </a:rPr>
              <a:t>PHS</a:t>
            </a:r>
            <a:r>
              <a:rPr lang="ja-JP" altLang="en-US" i="0" dirty="0">
                <a:latin typeface="Arial" panose="020B0604020202020204" pitchFamily="34" charset="0"/>
                <a:ea typeface="+mj-ea"/>
                <a:cs typeface="Arial" panose="020B0604020202020204" pitchFamily="34" charset="0"/>
              </a:rPr>
              <a:t>が始まって以来の寄付総額は、</a:t>
            </a:r>
            <a:r>
              <a:rPr lang="en-US" altLang="ja-JP" i="0" dirty="0">
                <a:latin typeface="Arial" panose="020B0604020202020204" pitchFamily="34" charset="0"/>
                <a:ea typeface="+mj-ea"/>
                <a:cs typeface="Arial" panose="020B0604020202020204" pitchFamily="34" charset="0"/>
              </a:rPr>
              <a:t>8600</a:t>
            </a:r>
            <a:r>
              <a:rPr lang="ja-JP" altLang="en-US" i="0" dirty="0">
                <a:latin typeface="Arial" panose="020B0604020202020204" pitchFamily="34" charset="0"/>
                <a:ea typeface="+mj-ea"/>
                <a:cs typeface="Arial" panose="020B0604020202020204" pitchFamily="34" charset="0"/>
              </a:rPr>
              <a:t>万ドルに上ります。</a:t>
            </a:r>
            <a:r>
              <a:rPr lang="en-US" i="0" dirty="0">
                <a:latin typeface="Arial" panose="020B0604020202020204" pitchFamily="34" charset="0"/>
                <a:ea typeface="+mj-ea"/>
                <a:cs typeface="Arial" panose="020B0604020202020204" pitchFamily="34" charset="0"/>
              </a:rPr>
              <a:t> </a:t>
            </a:r>
          </a:p>
          <a:p>
            <a:pPr marL="640594" lvl="1" indent="-174708">
              <a:buFontTx/>
              <a:buChar char="-"/>
            </a:pPr>
            <a:endParaRPr lang="en-US" i="0" dirty="0">
              <a:latin typeface="Arial" panose="020B0604020202020204" pitchFamily="34" charset="0"/>
              <a:ea typeface="+mj-ea"/>
              <a:cs typeface="Arial" panose="020B0604020202020204" pitchFamily="34" charset="0"/>
            </a:endParaRPr>
          </a:p>
          <a:p>
            <a:r>
              <a:rPr lang="ja-JP" altLang="en-US" i="0" dirty="0">
                <a:latin typeface="Arial" panose="020B0604020202020204" pitchFamily="34" charset="0"/>
                <a:ea typeface="+mj-ea"/>
                <a:cs typeface="Arial" panose="020B0604020202020204" pitchFamily="34" charset="0"/>
              </a:rPr>
              <a:t>これらの数字から分かるように、</a:t>
            </a:r>
            <a:r>
              <a:rPr lang="en-US" altLang="ja-JP" i="0" dirty="0">
                <a:latin typeface="Arial" panose="020B0604020202020204" pitchFamily="34" charset="0"/>
                <a:ea typeface="+mj-ea"/>
                <a:cs typeface="Arial" panose="020B0604020202020204" pitchFamily="34" charset="0"/>
              </a:rPr>
              <a:t>1,000</a:t>
            </a:r>
            <a:r>
              <a:rPr lang="ja-JP" altLang="en-US" i="0" dirty="0">
                <a:latin typeface="Arial" panose="020B0604020202020204" pitchFamily="34" charset="0"/>
                <a:ea typeface="+mj-ea"/>
                <a:cs typeface="Arial" panose="020B0604020202020204" pitchFamily="34" charset="0"/>
              </a:rPr>
              <a:t>ドル以上のご寄付は、財団が支援するプロジェクトを支える大きな力となっています。</a:t>
            </a:r>
            <a:r>
              <a:rPr lang="en-US" altLang="ja-JP" i="0" dirty="0">
                <a:latin typeface="Arial" panose="020B0604020202020204" pitchFamily="34" charset="0"/>
                <a:ea typeface="+mj-ea"/>
                <a:cs typeface="Arial" panose="020B0604020202020204" pitchFamily="34" charset="0"/>
              </a:rPr>
              <a:t>PHS</a:t>
            </a:r>
            <a:r>
              <a:rPr lang="ja-JP" altLang="en-US" i="0" dirty="0">
                <a:latin typeface="Arial" panose="020B0604020202020204" pitchFamily="34" charset="0"/>
                <a:ea typeface="+mj-ea"/>
                <a:cs typeface="Arial" panose="020B0604020202020204" pitchFamily="34" charset="0"/>
              </a:rPr>
              <a:t>会員の数は少ないものの、会員は積極的に寄付を行い、その額も大きくなっています。</a:t>
            </a:r>
            <a:r>
              <a:rPr lang="en-US" i="0" dirty="0">
                <a:latin typeface="Arial" panose="020B0604020202020204" pitchFamily="34" charset="0"/>
                <a:ea typeface="+mj-ea"/>
                <a:cs typeface="Arial" panose="020B0604020202020204" pitchFamily="34" charset="0"/>
              </a:rPr>
              <a:t> </a:t>
            </a:r>
          </a:p>
          <a:p>
            <a:endParaRPr lang="en-US" i="0" dirty="0">
              <a:latin typeface="Arial" panose="020B0604020202020204" pitchFamily="34" charset="0"/>
              <a:ea typeface="+mj-ea"/>
              <a:cs typeface="Arial" panose="020B0604020202020204" pitchFamily="34" charset="0"/>
            </a:endParaRPr>
          </a:p>
          <a:p>
            <a:r>
              <a:rPr lang="ja-JP" altLang="en-US" i="0" dirty="0">
                <a:latin typeface="Arial" panose="020B0604020202020204" pitchFamily="34" charset="0"/>
                <a:ea typeface="+mj-ea"/>
                <a:cs typeface="Arial" panose="020B0604020202020204" pitchFamily="34" charset="0"/>
              </a:rPr>
              <a:t>（任意：地区における</a:t>
            </a:r>
            <a:r>
              <a:rPr lang="en-US" altLang="ja-JP" i="0" dirty="0">
                <a:latin typeface="Arial" panose="020B0604020202020204" pitchFamily="34" charset="0"/>
                <a:ea typeface="+mj-ea"/>
                <a:cs typeface="Arial" panose="020B0604020202020204" pitchFamily="34" charset="0"/>
              </a:rPr>
              <a:t>PSH</a:t>
            </a:r>
            <a:r>
              <a:rPr lang="ja-JP" altLang="en-US" i="0" dirty="0">
                <a:latin typeface="Arial" panose="020B0604020202020204" pitchFamily="34" charset="0"/>
                <a:ea typeface="+mj-ea"/>
                <a:cs typeface="Arial" panose="020B0604020202020204" pitchFamily="34" charset="0"/>
              </a:rPr>
              <a:t>がもたらすインパクトの例を説明）</a:t>
            </a:r>
            <a:endParaRPr lang="en-US" i="0" dirty="0">
              <a:latin typeface="Arial" panose="020B0604020202020204" pitchFamily="34" charset="0"/>
              <a:ea typeface="+mj-ea"/>
              <a:cs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639969D-50C1-45F1-B5A6-21A7CABE4C3B}" type="slidenum">
              <a:rPr lang="en-US" altLang="en-US" sz="1200">
                <a:solidFill>
                  <a:prstClr val="black"/>
                </a:solidFill>
              </a:rPr>
              <a:pPr/>
              <a:t>16</a:t>
            </a:fld>
            <a:endParaRPr lang="en-US" altLang="en-US" sz="1200">
              <a:solidFill>
                <a:prstClr val="black"/>
              </a:solidFill>
            </a:endParaRPr>
          </a:p>
        </p:txBody>
      </p:sp>
    </p:spTree>
    <p:extLst>
      <p:ext uri="{BB962C8B-B14F-4D97-AF65-F5344CB8AC3E}">
        <p14:creationId xmlns:p14="http://schemas.microsoft.com/office/powerpoint/2010/main" val="3185480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200" b="1" dirty="0"/>
              <a:t>100%</a:t>
            </a:r>
            <a:r>
              <a:rPr lang="ja-JP" altLang="en-US" sz="1200" b="1"/>
              <a:t>ロータリー財団寄付クラブ</a:t>
            </a:r>
          </a:p>
          <a:p>
            <a:r>
              <a:rPr lang="en-US" altLang="ja-JP" sz="1200" dirty="0"/>
              <a:t>1</a:t>
            </a:r>
            <a:r>
              <a:rPr lang="ja-JP" altLang="en-US" sz="1200"/>
              <a:t>ロータリー年度の会員一人あたりの平均寄付額が</a:t>
            </a:r>
            <a:r>
              <a:rPr lang="en-US" altLang="ja-JP" sz="1200" dirty="0"/>
              <a:t>100</a:t>
            </a:r>
            <a:r>
              <a:rPr lang="ja-JP" altLang="en-US" sz="1200"/>
              <a:t>ドル以上であり、正会員全員が次のいずれか（またはすべて）に少なくとも</a:t>
            </a:r>
            <a:r>
              <a:rPr lang="en-US" altLang="ja-JP" sz="1200" dirty="0"/>
              <a:t>25</a:t>
            </a:r>
            <a:r>
              <a:rPr lang="ja-JP" altLang="en-US" sz="1200"/>
              <a:t>ドル以上を寄付したクラブ：年次基金、ポリオプラス基金、ロータリー財団が承認した補助金、恒久基金。</a:t>
            </a:r>
            <a:endParaRPr lang="en-US" altLang="ja-JP" sz="1200" dirty="0"/>
          </a:p>
          <a:p>
            <a:r>
              <a:rPr lang="ja-JP" altLang="en-US" sz="1200" b="1"/>
              <a:t>「</a:t>
            </a:r>
            <a:r>
              <a:rPr lang="en-US" altLang="ja-JP" sz="1200" b="1" dirty="0"/>
              <a:t>Every Rotarian, Every Year</a:t>
            </a:r>
            <a:r>
              <a:rPr lang="ja-JP" altLang="en-US" sz="1200" b="1"/>
              <a:t>」クラブ</a:t>
            </a:r>
          </a:p>
          <a:p>
            <a:r>
              <a:rPr lang="en-US" altLang="ja-JP" sz="1200" dirty="0"/>
              <a:t>1</a:t>
            </a:r>
            <a:r>
              <a:rPr lang="ja-JP" altLang="en-US" sz="1200"/>
              <a:t>ロータリー年度の会員一人あたりの年次基金への平均寄付額が</a:t>
            </a:r>
            <a:r>
              <a:rPr lang="en-US" altLang="ja-JP" sz="1200" dirty="0"/>
              <a:t>100</a:t>
            </a:r>
            <a:r>
              <a:rPr lang="ja-JP" altLang="en-US" sz="1200"/>
              <a:t>ドル以上であり、正会員全員が年次基金に少なくとも</a:t>
            </a:r>
            <a:r>
              <a:rPr lang="en-US" altLang="ja-JP" sz="1200" dirty="0"/>
              <a:t>25</a:t>
            </a:r>
            <a:r>
              <a:rPr lang="ja-JP" altLang="en-US" sz="1200"/>
              <a:t>ドル以上を寄付したクラブ。</a:t>
            </a:r>
          </a:p>
          <a:p>
            <a:r>
              <a:rPr lang="ja-JP" altLang="en-US" sz="1200" b="1"/>
              <a:t>年次基金への一人あたりの寄付額上位</a:t>
            </a:r>
            <a:r>
              <a:rPr lang="en-US" altLang="ja-JP" sz="1200" b="1" dirty="0"/>
              <a:t>3</a:t>
            </a:r>
            <a:r>
              <a:rPr lang="ja-JP" altLang="en-US" sz="1200" b="1"/>
              <a:t>クラブ</a:t>
            </a:r>
          </a:p>
          <a:p>
            <a:r>
              <a:rPr lang="ja-JP" altLang="en-US" sz="1200"/>
              <a:t>各地区で一人あたりの年次基金への平均寄付額が上位</a:t>
            </a:r>
            <a:r>
              <a:rPr lang="en-US" altLang="ja-JP" sz="1200" dirty="0"/>
              <a:t>3</a:t>
            </a:r>
            <a:r>
              <a:rPr lang="ja-JP" altLang="en-US" sz="1200"/>
              <a:t>位のクラブ。一人あたりの平均寄付額が少なくとも</a:t>
            </a:r>
            <a:r>
              <a:rPr lang="en-US" altLang="ja-JP" sz="1200" dirty="0"/>
              <a:t>50</a:t>
            </a:r>
            <a:r>
              <a:rPr lang="ja-JP" altLang="en-US" sz="1200"/>
              <a:t>ドル以上であるクラブが対象となります。</a:t>
            </a:r>
          </a:p>
          <a:p>
            <a:endParaRPr lang="ja-JP" altLang="en-US" sz="1200"/>
          </a:p>
          <a:p>
            <a:endParaRPr lang="en-US" altLang="en-US" dirty="0">
              <a:latin typeface="Arial" pitchFamily="34" charset="0"/>
              <a:ea typeface="ＭＳ Ｐゴシック" pitchFamily="34" charset="-128"/>
              <a:cs typeface="Arial"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17</a:t>
            </a:fld>
            <a:endParaRPr lang="en-US" altLang="en-US" sz="1200">
              <a:solidFill>
                <a:prstClr val="black"/>
              </a:solidFill>
            </a:endParaRPr>
          </a:p>
        </p:txBody>
      </p:sp>
    </p:spTree>
    <p:extLst>
      <p:ext uri="{BB962C8B-B14F-4D97-AF65-F5344CB8AC3E}">
        <p14:creationId xmlns:p14="http://schemas.microsoft.com/office/powerpoint/2010/main" val="3665533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i="0">
                <a:latin typeface="Arial" pitchFamily="34" charset="0"/>
                <a:ea typeface="ＭＳ Ｐゴシック" pitchFamily="34" charset="-128"/>
                <a:cs typeface="ヒラギノ角ゴ Pro W3" charset="0"/>
              </a:rPr>
              <a:t>税制上の優遇措置</a:t>
            </a: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i="0">
                <a:latin typeface="Arial" pitchFamily="34" charset="0"/>
                <a:ea typeface="ＭＳ Ｐゴシック" pitchFamily="34" charset="-128"/>
                <a:cs typeface="ヒラギノ角ゴ Pro W3" charset="0"/>
              </a:rPr>
              <a:t>公益財団法人ロータリー日本財団への個人、法人からのご寄付は、公益目的事業を支援するために支出された「特定公益増進法人」への寄付金として取り扱われ、税制上の優遇措置の対象となります。個人の寄附金に対する優遇措置は、「所得控除」または「税額控除」のいずれかを選択することが出来ます。「税額控除」をお受けいただくためには、確定申告の際「領収証」のほかに、「税額控除に係る証明書」の提出が必要となります。証明書をお持ちでない方は下記よりダウンロードしていただくか、日本事務局までご請求下さい。なお、特定公益増進法人であることの証明書は必要ありません。</a:t>
            </a:r>
            <a:br>
              <a:rPr lang="ja-JP" altLang="en-US" i="0">
                <a:latin typeface="Arial" pitchFamily="34" charset="0"/>
                <a:ea typeface="ＭＳ Ｐゴシック" pitchFamily="34" charset="-128"/>
                <a:cs typeface="ヒラギノ角ゴ Pro W3" charset="0"/>
              </a:rPr>
            </a:br>
            <a:r>
              <a:rPr lang="ja-JP" altLang="en-US" i="0">
                <a:latin typeface="Arial" pitchFamily="34" charset="0"/>
                <a:ea typeface="ＭＳ Ｐゴシック" pitchFamily="34" charset="-128"/>
                <a:cs typeface="ヒラギノ角ゴ Pro W3" charset="0"/>
              </a:rPr>
              <a:t>寄附金控除の制度、確定申告の手続等につきましては、国税局のホームページ（個人・法人）、または最寄りの税務署にお問い合わせください。 </a:t>
            </a: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i="0">
                <a:latin typeface="Arial" pitchFamily="34" charset="0"/>
                <a:ea typeface="ＭＳ Ｐゴシック" pitchFamily="34" charset="-128"/>
                <a:cs typeface="ヒラギノ角ゴ Pro W3" charset="0"/>
              </a:rPr>
              <a:t>「税額控除に係る証明書」 平成</a:t>
            </a:r>
            <a:r>
              <a:rPr lang="en-US" altLang="ja-JP" i="0" dirty="0">
                <a:latin typeface="Arial" pitchFamily="34" charset="0"/>
                <a:ea typeface="ＭＳ Ｐゴシック" pitchFamily="34" charset="-128"/>
                <a:cs typeface="ヒラギノ角ゴ Pro W3" charset="0"/>
              </a:rPr>
              <a:t>28</a:t>
            </a:r>
            <a:r>
              <a:rPr lang="ja-JP" altLang="en-US" i="0">
                <a:latin typeface="Arial" pitchFamily="34" charset="0"/>
                <a:ea typeface="ＭＳ Ｐゴシック" pitchFamily="34" charset="-128"/>
                <a:cs typeface="ヒラギノ角ゴ Pro W3" charset="0"/>
              </a:rPr>
              <a:t>年</a:t>
            </a:r>
            <a:r>
              <a:rPr lang="en-US" altLang="ja-JP" i="0" dirty="0">
                <a:latin typeface="Arial" pitchFamily="34" charset="0"/>
                <a:ea typeface="ＭＳ Ｐゴシック" pitchFamily="34" charset="-128"/>
                <a:cs typeface="ヒラギノ角ゴ Pro W3" charset="0"/>
              </a:rPr>
              <a:t>11</a:t>
            </a:r>
            <a:r>
              <a:rPr lang="ja-JP" altLang="en-US" i="0">
                <a:latin typeface="Arial" pitchFamily="34" charset="0"/>
                <a:ea typeface="ＭＳ Ｐゴシック" pitchFamily="34" charset="-128"/>
                <a:cs typeface="ヒラギノ角ゴ Pro W3" charset="0"/>
              </a:rPr>
              <a:t>月</a:t>
            </a:r>
            <a:r>
              <a:rPr lang="en-US" altLang="ja-JP" i="0" dirty="0">
                <a:latin typeface="Arial" pitchFamily="34" charset="0"/>
                <a:ea typeface="ＭＳ Ｐゴシック" pitchFamily="34" charset="-128"/>
                <a:cs typeface="ヒラギノ角ゴ Pro W3" charset="0"/>
              </a:rPr>
              <a:t>1</a:t>
            </a:r>
            <a:r>
              <a:rPr lang="ja-JP" altLang="en-US" i="0">
                <a:latin typeface="Arial" pitchFamily="34" charset="0"/>
                <a:ea typeface="ＭＳ Ｐゴシック" pitchFamily="34" charset="-128"/>
                <a:cs typeface="ヒラギノ角ゴ Pro W3" charset="0"/>
              </a:rPr>
              <a:t>日から平成</a:t>
            </a:r>
            <a:r>
              <a:rPr lang="en-US" altLang="ja-JP" i="0" dirty="0">
                <a:latin typeface="Arial" pitchFamily="34" charset="0"/>
                <a:ea typeface="ＭＳ Ｐゴシック" pitchFamily="34" charset="-128"/>
                <a:cs typeface="ヒラギノ角ゴ Pro W3" charset="0"/>
              </a:rPr>
              <a:t>33</a:t>
            </a:r>
            <a:r>
              <a:rPr lang="ja-JP" altLang="en-US" i="0">
                <a:latin typeface="Arial" pitchFamily="34" charset="0"/>
                <a:ea typeface="ＭＳ Ｐゴシック" pitchFamily="34" charset="-128"/>
                <a:cs typeface="ヒラギノ角ゴ Pro W3" charset="0"/>
              </a:rPr>
              <a:t>年</a:t>
            </a:r>
            <a:r>
              <a:rPr lang="en-US" altLang="ja-JP" i="0" dirty="0">
                <a:latin typeface="Arial" pitchFamily="34" charset="0"/>
                <a:ea typeface="ＭＳ Ｐゴシック" pitchFamily="34" charset="-128"/>
                <a:cs typeface="ヒラギノ角ゴ Pro W3" charset="0"/>
              </a:rPr>
              <a:t>10</a:t>
            </a:r>
            <a:r>
              <a:rPr lang="ja-JP" altLang="en-US" i="0">
                <a:latin typeface="Arial" pitchFamily="34" charset="0"/>
                <a:ea typeface="ＭＳ Ｐゴシック" pitchFamily="34" charset="-128"/>
                <a:cs typeface="ヒラギノ角ゴ Pro W3" charset="0"/>
              </a:rPr>
              <a:t>月</a:t>
            </a:r>
            <a:r>
              <a:rPr lang="en-US" altLang="ja-JP" i="0" dirty="0">
                <a:latin typeface="Arial" pitchFamily="34" charset="0"/>
                <a:ea typeface="ＭＳ Ｐゴシック" pitchFamily="34" charset="-128"/>
                <a:cs typeface="ヒラギノ角ゴ Pro W3" charset="0"/>
              </a:rPr>
              <a:t>31</a:t>
            </a:r>
            <a:r>
              <a:rPr lang="ja-JP" altLang="en-US" i="0">
                <a:latin typeface="Arial" pitchFamily="34" charset="0"/>
                <a:ea typeface="ＭＳ Ｐゴシック" pitchFamily="34" charset="-128"/>
                <a:cs typeface="ヒラギノ角ゴ Pro W3" charset="0"/>
              </a:rPr>
              <a:t>日まで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i="0" dirty="0">
              <a:latin typeface="Arial" pitchFamily="34" charset="0"/>
              <a:ea typeface="ＭＳ Ｐゴシック" pitchFamily="34" charset="-128"/>
              <a:cs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i="0">
                <a:latin typeface="Arial" pitchFamily="34" charset="0"/>
                <a:ea typeface="ＭＳ Ｐゴシック" pitchFamily="34" charset="-128"/>
                <a:cs typeface="ヒラギノ角ゴ Pro W3" charset="0"/>
              </a:rPr>
              <a:t>確定申告用領収証の発送時期</a:t>
            </a: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i="0">
                <a:latin typeface="Arial" pitchFamily="34" charset="0"/>
                <a:ea typeface="ＭＳ Ｐゴシック" pitchFamily="34" charset="-128"/>
                <a:cs typeface="ヒラギノ角ゴ Pro W3" charset="0"/>
              </a:rPr>
              <a:t>会員個人による寄付については、ご所属のクラブにまとめて送付させていただきます。</a:t>
            </a:r>
            <a:r>
              <a:rPr lang="en-US" altLang="ja-JP" i="0" dirty="0">
                <a:latin typeface="Arial" pitchFamily="34" charset="0"/>
                <a:ea typeface="ＭＳ Ｐゴシック" pitchFamily="34" charset="-128"/>
                <a:cs typeface="ヒラギノ角ゴ Pro W3" charset="0"/>
              </a:rPr>
              <a:t>7</a:t>
            </a:r>
            <a:r>
              <a:rPr lang="ja-JP" altLang="en-US" i="0">
                <a:latin typeface="Arial" pitchFamily="34" charset="0"/>
                <a:ea typeface="ＭＳ Ｐゴシック" pitchFamily="34" charset="-128"/>
                <a:cs typeface="ヒラギノ角ゴ Pro W3" charset="0"/>
              </a:rPr>
              <a:t>月から</a:t>
            </a:r>
            <a:r>
              <a:rPr lang="en-US" altLang="ja-JP" i="0" dirty="0">
                <a:latin typeface="Arial" pitchFamily="34" charset="0"/>
                <a:ea typeface="ＭＳ Ｐゴシック" pitchFamily="34" charset="-128"/>
                <a:cs typeface="ヒラギノ角ゴ Pro W3" charset="0"/>
              </a:rPr>
              <a:t>12</a:t>
            </a:r>
            <a:r>
              <a:rPr lang="ja-JP" altLang="en-US" i="0">
                <a:latin typeface="Arial" pitchFamily="34" charset="0"/>
                <a:ea typeface="ＭＳ Ｐゴシック" pitchFamily="34" charset="-128"/>
                <a:cs typeface="ヒラギノ角ゴ Pro W3" charset="0"/>
              </a:rPr>
              <a:t>月までの分は翌年</a:t>
            </a:r>
            <a:r>
              <a:rPr lang="en-US" altLang="ja-JP" i="0" dirty="0">
                <a:latin typeface="Arial" pitchFamily="34" charset="0"/>
                <a:ea typeface="ＭＳ Ｐゴシック" pitchFamily="34" charset="-128"/>
                <a:cs typeface="ヒラギノ角ゴ Pro W3" charset="0"/>
              </a:rPr>
              <a:t>1</a:t>
            </a:r>
            <a:r>
              <a:rPr lang="ja-JP" altLang="en-US" i="0">
                <a:latin typeface="Arial" pitchFamily="34" charset="0"/>
                <a:ea typeface="ＭＳ Ｐゴシック" pitchFamily="34" charset="-128"/>
                <a:cs typeface="ヒラギノ角ゴ Pro W3" charset="0"/>
              </a:rPr>
              <a:t>月末に、</a:t>
            </a:r>
            <a:r>
              <a:rPr lang="en-US" altLang="ja-JP" i="0" dirty="0">
                <a:latin typeface="Arial" pitchFamily="34" charset="0"/>
                <a:ea typeface="ＭＳ Ｐゴシック" pitchFamily="34" charset="-128"/>
                <a:cs typeface="ヒラギノ角ゴ Pro W3" charset="0"/>
              </a:rPr>
              <a:t>1</a:t>
            </a:r>
            <a:r>
              <a:rPr lang="ja-JP" altLang="en-US" i="0">
                <a:latin typeface="Arial" pitchFamily="34" charset="0"/>
                <a:ea typeface="ＭＳ Ｐゴシック" pitchFamily="34" charset="-128"/>
                <a:cs typeface="ヒラギノ角ゴ Pro W3" charset="0"/>
              </a:rPr>
              <a:t>月から </a:t>
            </a:r>
            <a:r>
              <a:rPr lang="en-US" altLang="ja-JP" i="0" dirty="0">
                <a:latin typeface="Arial" pitchFamily="34" charset="0"/>
                <a:ea typeface="ＭＳ Ｐゴシック" pitchFamily="34" charset="-128"/>
                <a:cs typeface="ヒラギノ角ゴ Pro W3" charset="0"/>
              </a:rPr>
              <a:t>6</a:t>
            </a:r>
            <a:r>
              <a:rPr lang="ja-JP" altLang="en-US" i="0">
                <a:latin typeface="Arial" pitchFamily="34" charset="0"/>
                <a:ea typeface="ＭＳ Ｐゴシック" pitchFamily="34" charset="-128"/>
                <a:cs typeface="ヒラギノ角ゴ Pro W3" charset="0"/>
              </a:rPr>
              <a:t>月までの分につきましては、同年</a:t>
            </a:r>
            <a:r>
              <a:rPr lang="en-US" altLang="ja-JP" i="0" dirty="0">
                <a:latin typeface="Arial" pitchFamily="34" charset="0"/>
                <a:ea typeface="ＭＳ Ｐゴシック" pitchFamily="34" charset="-128"/>
                <a:cs typeface="ヒラギノ角ゴ Pro W3" charset="0"/>
              </a:rPr>
              <a:t>7</a:t>
            </a:r>
            <a:r>
              <a:rPr lang="ja-JP" altLang="en-US" i="0">
                <a:latin typeface="Arial" pitchFamily="34" charset="0"/>
                <a:ea typeface="ＭＳ Ｐゴシック" pitchFamily="34" charset="-128"/>
                <a:cs typeface="ヒラギノ角ゴ Pro W3" charset="0"/>
              </a:rPr>
              <a:t>月末にお送りいたします。</a:t>
            </a: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i="0">
                <a:latin typeface="Arial" pitchFamily="34" charset="0"/>
                <a:ea typeface="ＭＳ Ｐゴシック" pitchFamily="34" charset="-128"/>
                <a:cs typeface="ヒラギノ角ゴ Pro W3" charset="0"/>
              </a:rPr>
              <a:t>法人および会員以外の個人による寄付については、随時領収証を発行させていただきます。送金明細書の通信欄に送付先をご明記ください。</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i="0" dirty="0">
              <a:latin typeface="Arial" pitchFamily="34" charset="0"/>
              <a:ea typeface="ＭＳ Ｐゴシック" pitchFamily="34" charset="-128"/>
              <a:cs typeface="ヒラギノ角ゴ Pro W3"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5467280-D10A-48B9-9800-B051F0BC7E8D}" type="slidenum">
              <a:rPr lang="en-US" altLang="en-US" sz="1200">
                <a:solidFill>
                  <a:prstClr val="black"/>
                </a:solidFill>
              </a:rPr>
              <a:pPr/>
              <a:t>18</a:t>
            </a:fld>
            <a:endParaRPr lang="en-US" altLang="en-US" sz="1200">
              <a:solidFill>
                <a:prstClr val="black"/>
              </a:solidFill>
            </a:endParaRPr>
          </a:p>
        </p:txBody>
      </p:sp>
    </p:spTree>
    <p:extLst>
      <p:ext uri="{BB962C8B-B14F-4D97-AF65-F5344CB8AC3E}">
        <p14:creationId xmlns:p14="http://schemas.microsoft.com/office/powerpoint/2010/main" val="321875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i="0" dirty="0">
              <a:latin typeface="Arial" pitchFamily="34" charset="0"/>
              <a:ea typeface="ＭＳ Ｐゴシック" pitchFamily="34" charset="-128"/>
              <a:cs typeface="ヒラギノ角ゴ Pro W3"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5467280-D10A-48B9-9800-B051F0BC7E8D}" type="slidenum">
              <a:rPr lang="en-US" altLang="en-US" sz="1200">
                <a:solidFill>
                  <a:prstClr val="black"/>
                </a:solidFill>
              </a:rPr>
              <a:pPr/>
              <a:t>19</a:t>
            </a:fld>
            <a:endParaRPr lang="en-US" altLang="en-US" sz="1200">
              <a:solidFill>
                <a:prstClr val="black"/>
              </a:solidFill>
            </a:endParaRPr>
          </a:p>
        </p:txBody>
      </p:sp>
    </p:spTree>
    <p:extLst>
      <p:ext uri="{BB962C8B-B14F-4D97-AF65-F5344CB8AC3E}">
        <p14:creationId xmlns:p14="http://schemas.microsoft.com/office/powerpoint/2010/main" val="1345564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a:p>
            <a:r>
              <a:rPr lang="en-US" altLang="ja-JP" dirty="0">
                <a:latin typeface="Arial" pitchFamily="34" charset="0"/>
                <a:ea typeface="ＭＳ Ｐゴシック" pitchFamily="34" charset="-128"/>
                <a:cs typeface="ヒラギノ角ゴ Pro W3" charset="0"/>
              </a:rPr>
              <a:t>2018</a:t>
            </a:r>
            <a:r>
              <a:rPr lang="ja-JP" altLang="en-US">
                <a:latin typeface="Arial" pitchFamily="34" charset="0"/>
                <a:ea typeface="ＭＳ Ｐゴシック" pitchFamily="34" charset="-128"/>
                <a:cs typeface="ヒラギノ角ゴ Pro W3" charset="0"/>
              </a:rPr>
              <a:t>年</a:t>
            </a:r>
            <a:r>
              <a:rPr lang="en-US" altLang="ja-JP" dirty="0">
                <a:latin typeface="Arial" pitchFamily="34" charset="0"/>
                <a:ea typeface="ＭＳ Ｐゴシック" pitchFamily="34" charset="-128"/>
                <a:cs typeface="ヒラギノ角ゴ Pro W3" charset="0"/>
              </a:rPr>
              <a:t>4</a:t>
            </a:r>
            <a:r>
              <a:rPr lang="ja-JP" altLang="en-US">
                <a:latin typeface="Arial" pitchFamily="34" charset="0"/>
                <a:ea typeface="ＭＳ Ｐゴシック" pitchFamily="34" charset="-128"/>
                <a:cs typeface="ヒラギノ角ゴ Pro W3" charset="0"/>
              </a:rPr>
              <a:t>月</a:t>
            </a:r>
            <a:r>
              <a:rPr lang="en-US" altLang="ja-JP" dirty="0">
                <a:latin typeface="Arial" pitchFamily="34" charset="0"/>
                <a:ea typeface="ＭＳ Ｐゴシック" pitchFamily="34" charset="-128"/>
                <a:cs typeface="ヒラギノ角ゴ Pro W3" charset="0"/>
              </a:rPr>
              <a:t>15</a:t>
            </a:r>
            <a:r>
              <a:rPr lang="ja-JP" altLang="en-US">
                <a:latin typeface="Arial" pitchFamily="34" charset="0"/>
                <a:ea typeface="ＭＳ Ｐゴシック" pitchFamily="34" charset="-128"/>
                <a:cs typeface="ヒラギノ角ゴ Pro W3" charset="0"/>
              </a:rPr>
              <a:t>日の地区研修協議会の刀根次年度財団委員長のお話の際にも出ていました「あらためてロータリー財団とは・・・」のおさらいとして</a:t>
            </a:r>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2</a:t>
            </a:fld>
            <a:endParaRPr lang="en-US" altLang="en-US" sz="120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a:latin typeface="Arial" pitchFamily="34" charset="0"/>
                <a:ea typeface="ＭＳ Ｐゴシック" pitchFamily="34" charset="-128"/>
                <a:cs typeface="ヒラギノ角ゴ Pro W3" charset="0"/>
              </a:rPr>
              <a:t>ロータリーの活動を支える皆さまの日頃からのご支援に、心より感謝申し上げます。今後ともどうかご支援をお願いいたします。</a:t>
            </a:r>
            <a:endParaRPr lang="en-US" altLang="en-US" dirty="0">
              <a:latin typeface="Arial" pitchFamily="34" charset="0"/>
              <a:ea typeface="ＭＳ Ｐゴシック" pitchFamily="34" charset="-128"/>
              <a:cs typeface="ヒラギノ角ゴ Pro W3"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0F5278A-68A0-4D1F-AA61-EE5F29248EBE}" type="slidenum">
              <a:rPr lang="en-US" altLang="en-US" sz="1200">
                <a:solidFill>
                  <a:prstClr val="black"/>
                </a:solidFill>
              </a:rPr>
              <a:pPr/>
              <a:t>20</a:t>
            </a:fld>
            <a:endParaRPr lang="en-US" alt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40594" lvl="1" indent="-174708">
              <a:buFontTx/>
              <a:buChar char="-"/>
            </a:pPr>
            <a:endParaRPr lang="en-US" i="0" dirty="0">
              <a:latin typeface="Arial" panose="020B0604020202020204" pitchFamily="34" charset="0"/>
              <a:ea typeface="+mj-ea"/>
              <a:cs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639969D-50C1-45F1-B5A6-21A7CABE4C3B}" type="slidenum">
              <a:rPr lang="en-US" altLang="en-US" sz="1200">
                <a:solidFill>
                  <a:prstClr val="black"/>
                </a:solidFill>
              </a:rPr>
              <a:pPr/>
              <a:t>3</a:t>
            </a:fld>
            <a:endParaRPr lang="en-US" altLang="en-US" sz="1200">
              <a:solidFill>
                <a:prstClr val="black"/>
              </a:solidFill>
            </a:endParaRPr>
          </a:p>
        </p:txBody>
      </p:sp>
    </p:spTree>
    <p:extLst>
      <p:ext uri="{BB962C8B-B14F-4D97-AF65-F5344CB8AC3E}">
        <p14:creationId xmlns:p14="http://schemas.microsoft.com/office/powerpoint/2010/main" val="1311318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Arial" pitchFamily="34" charset="0"/>
              <a:ea typeface="ＭＳ Ｐゴシック" pitchFamily="34" charset="-128"/>
              <a:cs typeface="Arial" pitchFamily="34" charset="0"/>
            </a:endParaRPr>
          </a:p>
          <a:p>
            <a:endParaRPr lang="en-US" altLang="ja-JP" dirty="0">
              <a:latin typeface="Arial" pitchFamily="34" charset="0"/>
              <a:ea typeface="ＭＳ Ｐゴシック" pitchFamily="34" charset="-128"/>
              <a:cs typeface="Arial" pitchFamily="34" charset="0"/>
            </a:endParaRPr>
          </a:p>
          <a:p>
            <a:r>
              <a:rPr lang="ja-JP" altLang="en-US">
                <a:latin typeface="Arial" pitchFamily="34" charset="0"/>
                <a:ea typeface="ＭＳ Ｐゴシック" pitchFamily="34" charset="-128"/>
                <a:cs typeface="Arial" pitchFamily="34" charset="0"/>
              </a:rPr>
              <a:t>ロータリー</a:t>
            </a:r>
            <a:r>
              <a:rPr lang="ja-JP" altLang="en-US" dirty="0">
                <a:latin typeface="Arial" pitchFamily="34" charset="0"/>
                <a:ea typeface="ＭＳ Ｐゴシック" pitchFamily="34" charset="-128"/>
                <a:cs typeface="Arial" pitchFamily="34" charset="0"/>
              </a:rPr>
              <a:t>財団を通じて、会員は、専門知識を生かして草の根レベルの活動を行いながら、人と人との触れ合いを通じて生涯続く友情を培って</a:t>
            </a:r>
            <a:r>
              <a:rPr lang="ja-JP" altLang="en-US">
                <a:latin typeface="Arial" pitchFamily="34" charset="0"/>
                <a:ea typeface="ＭＳ Ｐゴシック" pitchFamily="34" charset="-128"/>
                <a:cs typeface="Arial" pitchFamily="34" charset="0"/>
              </a:rPr>
              <a:t>います。各地</a:t>
            </a:r>
            <a:r>
              <a:rPr lang="ja-JP" altLang="en-US" dirty="0">
                <a:latin typeface="Arial" pitchFamily="34" charset="0"/>
                <a:ea typeface="ＭＳ Ｐゴシック" pitchFamily="34" charset="-128"/>
                <a:cs typeface="Arial" pitchFamily="34" charset="0"/>
              </a:rPr>
              <a:t>での奉仕プロジェクトからポリオ撲滅まで、「世界でよいこと」を続けていくための大きな力となります。</a:t>
            </a:r>
            <a:endParaRPr lang="en-US" altLang="en-US" dirty="0">
              <a:latin typeface="Arial" pitchFamily="34" charset="0"/>
              <a:ea typeface="ＭＳ Ｐゴシック" pitchFamily="34" charset="-128"/>
              <a:cs typeface="Arial" pitchFamily="34" charset="0"/>
            </a:endParaRPr>
          </a:p>
          <a:p>
            <a:endParaRPr lang="en-US" altLang="en-US" dirty="0">
              <a:latin typeface="Arial" pitchFamily="34" charset="0"/>
              <a:ea typeface="ＭＳ Ｐゴシック" pitchFamily="34" charset="-128"/>
              <a:cs typeface="Arial" pitchFamily="34" charset="0"/>
            </a:endParaRPr>
          </a:p>
          <a:p>
            <a:pPr>
              <a:spcBef>
                <a:spcPct val="0"/>
              </a:spcBef>
              <a:spcAft>
                <a:spcPts val="1000"/>
              </a:spcAft>
            </a:pPr>
            <a:r>
              <a:rPr lang="en-US" altLang="en-US" dirty="0">
                <a:latin typeface="Arial" pitchFamily="34" charset="0"/>
                <a:ea typeface="ＭＳ Ｐゴシック" pitchFamily="34" charset="-128"/>
                <a:cs typeface="Arial" pitchFamily="34" charset="0"/>
              </a:rPr>
              <a:t>• </a:t>
            </a:r>
            <a:r>
              <a:rPr lang="ja-JP" altLang="en-US" dirty="0">
                <a:latin typeface="Arial" pitchFamily="34" charset="0"/>
                <a:ea typeface="ＭＳ Ｐゴシック" pitchFamily="34" charset="-128"/>
                <a:cs typeface="Arial" pitchFamily="34" charset="0"/>
              </a:rPr>
              <a:t>南アフリカで幼児教育センターを設立するため、教員を対象とする職業研修を実施</a:t>
            </a:r>
            <a:endParaRPr lang="en-US" altLang="en-US" dirty="0">
              <a:latin typeface="Arial" pitchFamily="34" charset="0"/>
              <a:ea typeface="ＭＳ Ｐゴシック" pitchFamily="34" charset="-128"/>
              <a:cs typeface="Arial" pitchFamily="34" charset="0"/>
            </a:endParaRPr>
          </a:p>
          <a:p>
            <a:pPr>
              <a:spcBef>
                <a:spcPct val="0"/>
              </a:spcBef>
              <a:spcAft>
                <a:spcPts val="1000"/>
              </a:spcAft>
            </a:pPr>
            <a:r>
              <a:rPr lang="en-US" altLang="en-US" dirty="0">
                <a:latin typeface="Arial" pitchFamily="34" charset="0"/>
                <a:ea typeface="ＭＳ Ｐゴシック" pitchFamily="34" charset="-128"/>
                <a:cs typeface="Arial" pitchFamily="34" charset="0"/>
              </a:rPr>
              <a:t>• </a:t>
            </a:r>
            <a:r>
              <a:rPr lang="ja-JP" altLang="en-US" dirty="0">
                <a:latin typeface="Arial" pitchFamily="34" charset="0"/>
                <a:ea typeface="ＭＳ Ｐゴシック" pitchFamily="34" charset="-128"/>
                <a:cs typeface="Arial" pitchFamily="34" charset="0"/>
              </a:rPr>
              <a:t>インドの村でフッ素中毒から住民を守るための浄水フィルターの設置と保健指導の実施</a:t>
            </a:r>
            <a:endParaRPr lang="en-US" altLang="en-US" dirty="0">
              <a:latin typeface="Arial" pitchFamily="34" charset="0"/>
              <a:ea typeface="ＭＳ Ｐゴシック" pitchFamily="34" charset="-128"/>
              <a:cs typeface="Arial" pitchFamily="34" charset="0"/>
            </a:endParaRPr>
          </a:p>
          <a:p>
            <a:pPr>
              <a:spcBef>
                <a:spcPct val="0"/>
              </a:spcBef>
              <a:spcAft>
                <a:spcPts val="1000"/>
              </a:spcAft>
            </a:pPr>
            <a:r>
              <a:rPr lang="en-US" altLang="en-US" dirty="0">
                <a:latin typeface="Arial" pitchFamily="34" charset="0"/>
                <a:ea typeface="ＭＳ Ｐゴシック" pitchFamily="34" charset="-128"/>
                <a:cs typeface="Arial" pitchFamily="34" charset="0"/>
              </a:rPr>
              <a:t>• </a:t>
            </a:r>
            <a:r>
              <a:rPr lang="ja-JP" altLang="en-US" dirty="0">
                <a:latin typeface="Arial" pitchFamily="34" charset="0"/>
                <a:ea typeface="ＭＳ Ｐゴシック" pitchFamily="34" charset="-128"/>
                <a:cs typeface="Arial" pitchFamily="34" charset="0"/>
              </a:rPr>
              <a:t>イタリアで、幼児の死亡率を下げるための研修奨学金を医師に提供</a:t>
            </a:r>
            <a:endParaRPr lang="en-US" altLang="en-US" dirty="0">
              <a:latin typeface="Arial" pitchFamily="34" charset="0"/>
              <a:ea typeface="ＭＳ Ｐゴシック" pitchFamily="34" charset="-128"/>
              <a:cs typeface="Arial" pitchFamily="34" charset="0"/>
            </a:endParaRPr>
          </a:p>
          <a:p>
            <a:pPr>
              <a:spcBef>
                <a:spcPct val="0"/>
              </a:spcBef>
              <a:spcAft>
                <a:spcPts val="1000"/>
              </a:spcAft>
            </a:pPr>
            <a:r>
              <a:rPr lang="en-US" altLang="en-US" dirty="0">
                <a:latin typeface="Arial" pitchFamily="34" charset="0"/>
                <a:ea typeface="ＭＳ Ｐゴシック" pitchFamily="34" charset="-128"/>
                <a:cs typeface="Arial" pitchFamily="34" charset="0"/>
              </a:rPr>
              <a:t>• </a:t>
            </a:r>
            <a:r>
              <a:rPr lang="ja-JP" altLang="en-US" dirty="0">
                <a:latin typeface="Arial" pitchFamily="34" charset="0"/>
                <a:ea typeface="ＭＳ Ｐゴシック" pitchFamily="34" charset="-128"/>
                <a:cs typeface="Arial" pitchFamily="34" charset="0"/>
              </a:rPr>
              <a:t>ウガンダで、教師</a:t>
            </a:r>
            <a:r>
              <a:rPr lang="en-US" altLang="ja-JP" dirty="0">
                <a:latin typeface="Arial" pitchFamily="34" charset="0"/>
                <a:ea typeface="ＭＳ Ｐゴシック" pitchFamily="34" charset="-128"/>
                <a:cs typeface="Arial" pitchFamily="34" charset="0"/>
              </a:rPr>
              <a:t>200</a:t>
            </a:r>
            <a:r>
              <a:rPr lang="ja-JP" altLang="en-US" dirty="0">
                <a:latin typeface="Arial" pitchFamily="34" charset="0"/>
                <a:ea typeface="ＭＳ Ｐゴシック" pitchFamily="34" charset="-128"/>
                <a:cs typeface="Arial" pitchFamily="34" charset="0"/>
              </a:rPr>
              <a:t>名と生徒</a:t>
            </a:r>
            <a:r>
              <a:rPr lang="en-US" altLang="ja-JP" dirty="0">
                <a:latin typeface="Arial" pitchFamily="34" charset="0"/>
                <a:ea typeface="ＭＳ Ｐゴシック" pitchFamily="34" charset="-128"/>
                <a:cs typeface="Arial" pitchFamily="34" charset="0"/>
              </a:rPr>
              <a:t>1300</a:t>
            </a:r>
            <a:r>
              <a:rPr lang="ja-JP" altLang="en-US" dirty="0">
                <a:latin typeface="Arial" pitchFamily="34" charset="0"/>
                <a:ea typeface="ＭＳ Ｐゴシック" pitchFamily="34" charset="-128"/>
                <a:cs typeface="Arial" pitchFamily="34" charset="0"/>
              </a:rPr>
              <a:t>名を対象とした平和構築セミナーを開催</a:t>
            </a:r>
            <a:endParaRPr lang="en-US" altLang="en-US" dirty="0">
              <a:latin typeface="Arial" pitchFamily="34" charset="0"/>
              <a:ea typeface="ＭＳ Ｐゴシック" pitchFamily="34" charset="-128"/>
              <a:cs typeface="Arial" pitchFamily="34" charset="0"/>
            </a:endParaRPr>
          </a:p>
          <a:p>
            <a:pPr>
              <a:spcBef>
                <a:spcPct val="0"/>
              </a:spcBef>
              <a:spcAft>
                <a:spcPts val="1000"/>
              </a:spcAft>
            </a:pPr>
            <a:r>
              <a:rPr lang="en-US" altLang="en-US" dirty="0">
                <a:latin typeface="Arial" pitchFamily="34" charset="0"/>
                <a:ea typeface="ＭＳ Ｐゴシック" pitchFamily="34" charset="-128"/>
                <a:cs typeface="Arial" pitchFamily="34" charset="0"/>
              </a:rPr>
              <a:t>• </a:t>
            </a:r>
            <a:r>
              <a:rPr lang="ja-JP" altLang="en-US" dirty="0">
                <a:latin typeface="Arial" pitchFamily="34" charset="0"/>
                <a:ea typeface="ＭＳ Ｐゴシック" pitchFamily="34" charset="-128"/>
                <a:cs typeface="Arial" pitchFamily="34" charset="0"/>
              </a:rPr>
              <a:t>マリ共和国で、マラリア予防を目的とした防虫加工の蚊帳と医療サービスを提供</a:t>
            </a:r>
            <a:endParaRPr lang="en-US" altLang="en-US" dirty="0">
              <a:latin typeface="Arial" pitchFamily="34" charset="0"/>
              <a:ea typeface="ＭＳ Ｐゴシック" pitchFamily="34" charset="-128"/>
              <a:cs typeface="Arial" pitchFamily="34" charset="0"/>
            </a:endParaRPr>
          </a:p>
          <a:p>
            <a:pPr>
              <a:lnSpc>
                <a:spcPct val="115000"/>
              </a:lnSpc>
              <a:spcBef>
                <a:spcPct val="0"/>
              </a:spcBef>
              <a:spcAft>
                <a:spcPts val="1000"/>
              </a:spcAft>
            </a:pPr>
            <a:r>
              <a:rPr lang="ja-JP" altLang="en-US" dirty="0">
                <a:latin typeface="Arial" pitchFamily="34" charset="0"/>
                <a:ea typeface="ＭＳ Ｐゴシック" pitchFamily="34" charset="-128"/>
                <a:cs typeface="Arial" pitchFamily="34" charset="0"/>
              </a:rPr>
              <a:t>そしてもちろん、ロータリーの最優先活動、ポリオの撲滅があります。ポリオワクチンは一人あたり約</a:t>
            </a:r>
            <a:r>
              <a:rPr lang="en-US" altLang="ja-JP" dirty="0">
                <a:latin typeface="Arial" pitchFamily="34" charset="0"/>
                <a:ea typeface="ＭＳ Ｐゴシック" pitchFamily="34" charset="-128"/>
                <a:cs typeface="Arial" pitchFamily="34" charset="0"/>
              </a:rPr>
              <a:t>60</a:t>
            </a:r>
            <a:r>
              <a:rPr lang="ja-JP" altLang="en-US" dirty="0">
                <a:latin typeface="Arial" pitchFamily="34" charset="0"/>
                <a:ea typeface="ＭＳ Ｐゴシック" pitchFamily="34" charset="-128"/>
                <a:cs typeface="Arial" pitchFamily="34" charset="0"/>
              </a:rPr>
              <a:t>セント（一回約</a:t>
            </a:r>
            <a:r>
              <a:rPr lang="en-US" altLang="ja-JP" dirty="0">
                <a:latin typeface="Arial" pitchFamily="34" charset="0"/>
                <a:ea typeface="ＭＳ Ｐゴシック" pitchFamily="34" charset="-128"/>
                <a:cs typeface="Arial" pitchFamily="34" charset="0"/>
              </a:rPr>
              <a:t>20</a:t>
            </a:r>
            <a:r>
              <a:rPr lang="ja-JP" altLang="en-US" dirty="0">
                <a:latin typeface="Arial" pitchFamily="34" charset="0"/>
                <a:ea typeface="ＭＳ Ｐゴシック" pitchFamily="34" charset="-128"/>
                <a:cs typeface="Arial" pitchFamily="34" charset="0"/>
              </a:rPr>
              <a:t>セントを</a:t>
            </a:r>
            <a:r>
              <a:rPr lang="en-US" altLang="ja-JP" dirty="0">
                <a:latin typeface="Arial" pitchFamily="34" charset="0"/>
                <a:ea typeface="ＭＳ Ｐゴシック" pitchFamily="34" charset="-128"/>
                <a:cs typeface="Arial" pitchFamily="34" charset="0"/>
              </a:rPr>
              <a:t>3</a:t>
            </a:r>
            <a:r>
              <a:rPr lang="ja-JP" altLang="en-US" dirty="0">
                <a:latin typeface="Arial" pitchFamily="34" charset="0"/>
                <a:ea typeface="ＭＳ Ｐゴシック" pitchFamily="34" charset="-128"/>
                <a:cs typeface="Arial" pitchFamily="34" charset="0"/>
              </a:rPr>
              <a:t>回）です。</a:t>
            </a:r>
            <a:r>
              <a:rPr lang="en-US" altLang="ja-JP" dirty="0">
                <a:latin typeface="Arial" pitchFamily="34" charset="0"/>
                <a:ea typeface="ＭＳ Ｐゴシック" pitchFamily="34" charset="-128"/>
                <a:cs typeface="Arial" pitchFamily="34" charset="0"/>
              </a:rPr>
              <a:t>PHS</a:t>
            </a:r>
            <a:r>
              <a:rPr lang="ja-JP" altLang="en-US" dirty="0">
                <a:latin typeface="Arial" pitchFamily="34" charset="0"/>
                <a:ea typeface="ＭＳ Ｐゴシック" pitchFamily="34" charset="-128"/>
                <a:cs typeface="Arial" pitchFamily="34" charset="0"/>
              </a:rPr>
              <a:t>レベルでのご寄付によって、</a:t>
            </a:r>
            <a:r>
              <a:rPr lang="en-US" altLang="ja-JP" dirty="0">
                <a:latin typeface="Arial" pitchFamily="34" charset="0"/>
                <a:ea typeface="ＭＳ Ｐゴシック" pitchFamily="34" charset="-128"/>
                <a:cs typeface="Arial" pitchFamily="34" charset="0"/>
              </a:rPr>
              <a:t>1,600</a:t>
            </a:r>
            <a:r>
              <a:rPr lang="ja-JP" altLang="en-US" dirty="0">
                <a:latin typeface="Arial" pitchFamily="34" charset="0"/>
                <a:ea typeface="ＭＳ Ｐゴシック" pitchFamily="34" charset="-128"/>
                <a:cs typeface="Arial" pitchFamily="34" charset="0"/>
              </a:rPr>
              <a:t>人以上の子どもたちをポリオから守ることができます。</a:t>
            </a:r>
            <a:endParaRPr lang="en-US" altLang="en-US" strike="sngStrike" dirty="0">
              <a:latin typeface="Arial" pitchFamily="34" charset="0"/>
              <a:ea typeface="ＭＳ Ｐゴシック" pitchFamily="34" charset="-128"/>
              <a:cs typeface="ヒラギノ角ゴ Pro W3" charset="0"/>
            </a:endParaRPr>
          </a:p>
          <a:p>
            <a:pPr>
              <a:lnSpc>
                <a:spcPct val="115000"/>
              </a:lnSpc>
              <a:spcBef>
                <a:spcPct val="0"/>
              </a:spcBef>
              <a:spcAft>
                <a:spcPts val="1000"/>
              </a:spcAft>
            </a:pPr>
            <a:endParaRPr lang="en-US" altLang="en-US" dirty="0">
              <a:latin typeface="Arial" pitchFamily="34" charset="0"/>
              <a:ea typeface="SimSun" pitchFamily="2" charset="-122"/>
              <a:cs typeface="Times New Roman" pitchFamily="18" charset="0"/>
            </a:endParaRPr>
          </a:p>
          <a:p>
            <a:pPr>
              <a:lnSpc>
                <a:spcPct val="115000"/>
              </a:lnSpc>
              <a:spcBef>
                <a:spcPct val="0"/>
              </a:spcBef>
              <a:spcAft>
                <a:spcPts val="1000"/>
              </a:spcAft>
            </a:pPr>
            <a:endParaRPr lang="en-US" altLang="en-US" dirty="0">
              <a:latin typeface="Arial" pitchFamily="34" charset="0"/>
              <a:ea typeface="SimSun" pitchFamily="2" charset="-122"/>
              <a:cs typeface="Times New Roman" pitchFamily="18"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639969D-50C1-45F1-B5A6-21A7CABE4C3B}" type="slidenum">
              <a:rPr lang="en-US" altLang="en-US" sz="1200">
                <a:solidFill>
                  <a:prstClr val="black"/>
                </a:solidFill>
              </a:rPr>
              <a:pPr/>
              <a:t>4</a:t>
            </a:fld>
            <a:endParaRPr lang="en-US" altLang="en-US"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pitchFamily="34" charset="0"/>
                <a:ea typeface="ＭＳ Ｐゴシック" pitchFamily="34" charset="-128"/>
                <a:cs typeface="Arial" pitchFamily="34" charset="0"/>
              </a:rPr>
              <a:t>日本のゾーン数　</a:t>
            </a:r>
            <a:r>
              <a:rPr lang="en-US" altLang="ja-JP" dirty="0">
                <a:latin typeface="Arial" pitchFamily="34" charset="0"/>
                <a:ea typeface="ＭＳ Ｐゴシック" pitchFamily="34" charset="-128"/>
                <a:cs typeface="Arial" pitchFamily="34" charset="0"/>
              </a:rPr>
              <a:t>3</a:t>
            </a:r>
            <a:r>
              <a:rPr lang="ja-JP" altLang="en-US">
                <a:latin typeface="Arial" pitchFamily="34" charset="0"/>
                <a:ea typeface="ＭＳ Ｐゴシック" pitchFamily="34" charset="-128"/>
                <a:cs typeface="Arial" pitchFamily="34" charset="0"/>
              </a:rPr>
              <a:t>ゾーン　</a:t>
            </a:r>
            <a:r>
              <a:rPr lang="en-US" altLang="ja-JP" dirty="0">
                <a:latin typeface="Arial" pitchFamily="34" charset="0"/>
                <a:ea typeface="ＭＳ Ｐゴシック" pitchFamily="34" charset="-128"/>
                <a:cs typeface="Arial" pitchFamily="34" charset="0"/>
              </a:rPr>
              <a:t>2650</a:t>
            </a:r>
            <a:r>
              <a:rPr lang="ja-JP" altLang="en-US">
                <a:latin typeface="Arial" pitchFamily="34" charset="0"/>
                <a:ea typeface="ＭＳ Ｐゴシック" pitchFamily="34" charset="-128"/>
                <a:cs typeface="Arial" pitchFamily="34" charset="0"/>
              </a:rPr>
              <a:t>地区は第</a:t>
            </a:r>
            <a:r>
              <a:rPr lang="en-US" altLang="ja-JP" dirty="0">
                <a:latin typeface="Arial" pitchFamily="34" charset="0"/>
                <a:ea typeface="ＭＳ Ｐゴシック" pitchFamily="34" charset="-128"/>
                <a:cs typeface="Arial" pitchFamily="34" charset="0"/>
              </a:rPr>
              <a:t>3</a:t>
            </a:r>
            <a:r>
              <a:rPr lang="ja-JP" altLang="en-US">
                <a:latin typeface="Arial" pitchFamily="34" charset="0"/>
                <a:ea typeface="ＭＳ Ｐゴシック" pitchFamily="34" charset="-128"/>
                <a:cs typeface="Arial" pitchFamily="34" charset="0"/>
              </a:rPr>
              <a:t>ゾーンに所属</a:t>
            </a:r>
            <a:endParaRPr lang="en-US" altLang="ja-JP" dirty="0">
              <a:latin typeface="Arial" pitchFamily="34" charset="0"/>
              <a:ea typeface="ＭＳ Ｐゴシック" pitchFamily="34" charset="-128"/>
              <a:cs typeface="Arial" pitchFamily="34" charset="0"/>
            </a:endParaRPr>
          </a:p>
          <a:p>
            <a:endParaRPr lang="en-US" altLang="ja-JP" dirty="0">
              <a:latin typeface="Arial" pitchFamily="34" charset="0"/>
              <a:ea typeface="ＭＳ Ｐゴシック" pitchFamily="34" charset="-128"/>
              <a:cs typeface="Arial" pitchFamily="34" charset="0"/>
            </a:endParaRPr>
          </a:p>
          <a:p>
            <a:r>
              <a:rPr lang="ja-JP" altLang="en-US">
                <a:latin typeface="Arial" pitchFamily="34" charset="0"/>
                <a:ea typeface="ＭＳ Ｐゴシック" pitchFamily="34" charset="-128"/>
                <a:cs typeface="Arial" pitchFamily="34" charset="0"/>
              </a:rPr>
              <a:t>ロータリー</a:t>
            </a:r>
            <a:r>
              <a:rPr lang="ja-JP" altLang="en-US" dirty="0">
                <a:latin typeface="Arial" pitchFamily="34" charset="0"/>
                <a:ea typeface="ＭＳ Ｐゴシック" pitchFamily="34" charset="-128"/>
                <a:cs typeface="Arial" pitchFamily="34" charset="0"/>
              </a:rPr>
              <a:t>財団を通じて、会員は、専門知識を生かして草の根レベルの活動を行いながら、人と人との触れ合いを通じて生涯続く友情を培って</a:t>
            </a:r>
            <a:r>
              <a:rPr lang="ja-JP" altLang="en-US">
                <a:latin typeface="Arial" pitchFamily="34" charset="0"/>
                <a:ea typeface="ＭＳ Ｐゴシック" pitchFamily="34" charset="-128"/>
                <a:cs typeface="Arial" pitchFamily="34" charset="0"/>
              </a:rPr>
              <a:t>います。各地</a:t>
            </a:r>
            <a:r>
              <a:rPr lang="ja-JP" altLang="en-US" dirty="0">
                <a:latin typeface="Arial" pitchFamily="34" charset="0"/>
                <a:ea typeface="ＭＳ Ｐゴシック" pitchFamily="34" charset="-128"/>
                <a:cs typeface="Arial" pitchFamily="34" charset="0"/>
              </a:rPr>
              <a:t>での奉仕プロジェクトからポリオ撲滅まで、「世界でよいこと」を続けていくための大きな力となります。</a:t>
            </a:r>
            <a:endParaRPr lang="en-US" altLang="en-US" dirty="0">
              <a:latin typeface="Arial" pitchFamily="34" charset="0"/>
              <a:ea typeface="ＭＳ Ｐゴシック" pitchFamily="34" charset="-128"/>
              <a:cs typeface="Arial" pitchFamily="34" charset="0"/>
            </a:endParaRPr>
          </a:p>
          <a:p>
            <a:endParaRPr lang="en-US" altLang="en-US" dirty="0">
              <a:latin typeface="Arial" pitchFamily="34" charset="0"/>
              <a:ea typeface="ＭＳ Ｐゴシック" pitchFamily="34" charset="-128"/>
              <a:cs typeface="Arial" pitchFamily="34" charset="0"/>
            </a:endParaRPr>
          </a:p>
          <a:p>
            <a:pPr>
              <a:spcBef>
                <a:spcPct val="0"/>
              </a:spcBef>
              <a:spcAft>
                <a:spcPts val="1000"/>
              </a:spcAft>
            </a:pPr>
            <a:r>
              <a:rPr lang="en-US" altLang="en-US" dirty="0">
                <a:latin typeface="Arial" pitchFamily="34" charset="0"/>
                <a:ea typeface="ＭＳ Ｐゴシック" pitchFamily="34" charset="-128"/>
                <a:cs typeface="Arial" pitchFamily="34" charset="0"/>
              </a:rPr>
              <a:t>• </a:t>
            </a:r>
            <a:r>
              <a:rPr lang="ja-JP" altLang="en-US" dirty="0">
                <a:latin typeface="Arial" pitchFamily="34" charset="0"/>
                <a:ea typeface="ＭＳ Ｐゴシック" pitchFamily="34" charset="-128"/>
                <a:cs typeface="Arial" pitchFamily="34" charset="0"/>
              </a:rPr>
              <a:t>南アフリカで幼児教育センターを設立するため、教員を対象とする職業研修を実施</a:t>
            </a:r>
            <a:endParaRPr lang="en-US" altLang="en-US" dirty="0">
              <a:latin typeface="Arial" pitchFamily="34" charset="0"/>
              <a:ea typeface="ＭＳ Ｐゴシック" pitchFamily="34" charset="-128"/>
              <a:cs typeface="Arial" pitchFamily="34" charset="0"/>
            </a:endParaRPr>
          </a:p>
          <a:p>
            <a:pPr>
              <a:spcBef>
                <a:spcPct val="0"/>
              </a:spcBef>
              <a:spcAft>
                <a:spcPts val="1000"/>
              </a:spcAft>
            </a:pPr>
            <a:r>
              <a:rPr lang="en-US" altLang="en-US" dirty="0">
                <a:latin typeface="Arial" pitchFamily="34" charset="0"/>
                <a:ea typeface="ＭＳ Ｐゴシック" pitchFamily="34" charset="-128"/>
                <a:cs typeface="Arial" pitchFamily="34" charset="0"/>
              </a:rPr>
              <a:t>• </a:t>
            </a:r>
            <a:r>
              <a:rPr lang="ja-JP" altLang="en-US" dirty="0">
                <a:latin typeface="Arial" pitchFamily="34" charset="0"/>
                <a:ea typeface="ＭＳ Ｐゴシック" pitchFamily="34" charset="-128"/>
                <a:cs typeface="Arial" pitchFamily="34" charset="0"/>
              </a:rPr>
              <a:t>インドの村でフッ素中毒から住民を守るための浄水フィルターの設置と保健指導の実施</a:t>
            </a:r>
            <a:endParaRPr lang="en-US" altLang="en-US" dirty="0">
              <a:latin typeface="Arial" pitchFamily="34" charset="0"/>
              <a:ea typeface="ＭＳ Ｐゴシック" pitchFamily="34" charset="-128"/>
              <a:cs typeface="Arial" pitchFamily="34" charset="0"/>
            </a:endParaRPr>
          </a:p>
          <a:p>
            <a:pPr>
              <a:spcBef>
                <a:spcPct val="0"/>
              </a:spcBef>
              <a:spcAft>
                <a:spcPts val="1000"/>
              </a:spcAft>
            </a:pPr>
            <a:r>
              <a:rPr lang="en-US" altLang="en-US" dirty="0">
                <a:latin typeface="Arial" pitchFamily="34" charset="0"/>
                <a:ea typeface="ＭＳ Ｐゴシック" pitchFamily="34" charset="-128"/>
                <a:cs typeface="Arial" pitchFamily="34" charset="0"/>
              </a:rPr>
              <a:t>• </a:t>
            </a:r>
            <a:r>
              <a:rPr lang="ja-JP" altLang="en-US" dirty="0">
                <a:latin typeface="Arial" pitchFamily="34" charset="0"/>
                <a:ea typeface="ＭＳ Ｐゴシック" pitchFamily="34" charset="-128"/>
                <a:cs typeface="Arial" pitchFamily="34" charset="0"/>
              </a:rPr>
              <a:t>イタリアで、幼児の死亡率を下げるための研修奨学金を医師に提供</a:t>
            </a:r>
            <a:endParaRPr lang="en-US" altLang="en-US" dirty="0">
              <a:latin typeface="Arial" pitchFamily="34" charset="0"/>
              <a:ea typeface="ＭＳ Ｐゴシック" pitchFamily="34" charset="-128"/>
              <a:cs typeface="Arial" pitchFamily="34" charset="0"/>
            </a:endParaRPr>
          </a:p>
          <a:p>
            <a:pPr>
              <a:spcBef>
                <a:spcPct val="0"/>
              </a:spcBef>
              <a:spcAft>
                <a:spcPts val="1000"/>
              </a:spcAft>
            </a:pPr>
            <a:r>
              <a:rPr lang="en-US" altLang="en-US" dirty="0">
                <a:latin typeface="Arial" pitchFamily="34" charset="0"/>
                <a:ea typeface="ＭＳ Ｐゴシック" pitchFamily="34" charset="-128"/>
                <a:cs typeface="Arial" pitchFamily="34" charset="0"/>
              </a:rPr>
              <a:t>• </a:t>
            </a:r>
            <a:r>
              <a:rPr lang="ja-JP" altLang="en-US" dirty="0">
                <a:latin typeface="Arial" pitchFamily="34" charset="0"/>
                <a:ea typeface="ＭＳ Ｐゴシック" pitchFamily="34" charset="-128"/>
                <a:cs typeface="Arial" pitchFamily="34" charset="0"/>
              </a:rPr>
              <a:t>ウガンダで、教師</a:t>
            </a:r>
            <a:r>
              <a:rPr lang="en-US" altLang="ja-JP" dirty="0">
                <a:latin typeface="Arial" pitchFamily="34" charset="0"/>
                <a:ea typeface="ＭＳ Ｐゴシック" pitchFamily="34" charset="-128"/>
                <a:cs typeface="Arial" pitchFamily="34" charset="0"/>
              </a:rPr>
              <a:t>200</a:t>
            </a:r>
            <a:r>
              <a:rPr lang="ja-JP" altLang="en-US" dirty="0">
                <a:latin typeface="Arial" pitchFamily="34" charset="0"/>
                <a:ea typeface="ＭＳ Ｐゴシック" pitchFamily="34" charset="-128"/>
                <a:cs typeface="Arial" pitchFamily="34" charset="0"/>
              </a:rPr>
              <a:t>名と生徒</a:t>
            </a:r>
            <a:r>
              <a:rPr lang="en-US" altLang="ja-JP" dirty="0">
                <a:latin typeface="Arial" pitchFamily="34" charset="0"/>
                <a:ea typeface="ＭＳ Ｐゴシック" pitchFamily="34" charset="-128"/>
                <a:cs typeface="Arial" pitchFamily="34" charset="0"/>
              </a:rPr>
              <a:t>1300</a:t>
            </a:r>
            <a:r>
              <a:rPr lang="ja-JP" altLang="en-US" dirty="0">
                <a:latin typeface="Arial" pitchFamily="34" charset="0"/>
                <a:ea typeface="ＭＳ Ｐゴシック" pitchFamily="34" charset="-128"/>
                <a:cs typeface="Arial" pitchFamily="34" charset="0"/>
              </a:rPr>
              <a:t>名を対象とした平和構築セミナーを開催</a:t>
            </a:r>
            <a:endParaRPr lang="en-US" altLang="en-US" dirty="0">
              <a:latin typeface="Arial" pitchFamily="34" charset="0"/>
              <a:ea typeface="ＭＳ Ｐゴシック" pitchFamily="34" charset="-128"/>
              <a:cs typeface="Arial" pitchFamily="34" charset="0"/>
            </a:endParaRPr>
          </a:p>
          <a:p>
            <a:pPr>
              <a:spcBef>
                <a:spcPct val="0"/>
              </a:spcBef>
              <a:spcAft>
                <a:spcPts val="1000"/>
              </a:spcAft>
            </a:pPr>
            <a:r>
              <a:rPr lang="en-US" altLang="en-US" dirty="0">
                <a:latin typeface="Arial" pitchFamily="34" charset="0"/>
                <a:ea typeface="ＭＳ Ｐゴシック" pitchFamily="34" charset="-128"/>
                <a:cs typeface="Arial" pitchFamily="34" charset="0"/>
              </a:rPr>
              <a:t>• </a:t>
            </a:r>
            <a:r>
              <a:rPr lang="ja-JP" altLang="en-US" dirty="0">
                <a:latin typeface="Arial" pitchFamily="34" charset="0"/>
                <a:ea typeface="ＭＳ Ｐゴシック" pitchFamily="34" charset="-128"/>
                <a:cs typeface="Arial" pitchFamily="34" charset="0"/>
              </a:rPr>
              <a:t>マリ共和国で、マラリア予防を目的とした防虫加工の蚊帳と医療サービスを提供</a:t>
            </a:r>
            <a:endParaRPr lang="en-US" altLang="en-US" dirty="0">
              <a:latin typeface="Arial" pitchFamily="34" charset="0"/>
              <a:ea typeface="ＭＳ Ｐゴシック" pitchFamily="34" charset="-128"/>
              <a:cs typeface="Arial" pitchFamily="34" charset="0"/>
            </a:endParaRPr>
          </a:p>
          <a:p>
            <a:pPr>
              <a:lnSpc>
                <a:spcPct val="115000"/>
              </a:lnSpc>
              <a:spcBef>
                <a:spcPct val="0"/>
              </a:spcBef>
              <a:spcAft>
                <a:spcPts val="1000"/>
              </a:spcAft>
            </a:pPr>
            <a:r>
              <a:rPr lang="ja-JP" altLang="en-US" dirty="0">
                <a:latin typeface="Arial" pitchFamily="34" charset="0"/>
                <a:ea typeface="ＭＳ Ｐゴシック" pitchFamily="34" charset="-128"/>
                <a:cs typeface="Arial" pitchFamily="34" charset="0"/>
              </a:rPr>
              <a:t>そしてもちろん、ロータリーの最優先活動、ポリオの撲滅があります。ポリオワクチンは一人あたり約</a:t>
            </a:r>
            <a:r>
              <a:rPr lang="en-US" altLang="ja-JP" dirty="0">
                <a:latin typeface="Arial" pitchFamily="34" charset="0"/>
                <a:ea typeface="ＭＳ Ｐゴシック" pitchFamily="34" charset="-128"/>
                <a:cs typeface="Arial" pitchFamily="34" charset="0"/>
              </a:rPr>
              <a:t>60</a:t>
            </a:r>
            <a:r>
              <a:rPr lang="ja-JP" altLang="en-US" dirty="0">
                <a:latin typeface="Arial" pitchFamily="34" charset="0"/>
                <a:ea typeface="ＭＳ Ｐゴシック" pitchFamily="34" charset="-128"/>
                <a:cs typeface="Arial" pitchFamily="34" charset="0"/>
              </a:rPr>
              <a:t>セント（一回約</a:t>
            </a:r>
            <a:r>
              <a:rPr lang="en-US" altLang="ja-JP" dirty="0">
                <a:latin typeface="Arial" pitchFamily="34" charset="0"/>
                <a:ea typeface="ＭＳ Ｐゴシック" pitchFamily="34" charset="-128"/>
                <a:cs typeface="Arial" pitchFamily="34" charset="0"/>
              </a:rPr>
              <a:t>20</a:t>
            </a:r>
            <a:r>
              <a:rPr lang="ja-JP" altLang="en-US" dirty="0">
                <a:latin typeface="Arial" pitchFamily="34" charset="0"/>
                <a:ea typeface="ＭＳ Ｐゴシック" pitchFamily="34" charset="-128"/>
                <a:cs typeface="Arial" pitchFamily="34" charset="0"/>
              </a:rPr>
              <a:t>セントを</a:t>
            </a:r>
            <a:r>
              <a:rPr lang="en-US" altLang="ja-JP" dirty="0">
                <a:latin typeface="Arial" pitchFamily="34" charset="0"/>
                <a:ea typeface="ＭＳ Ｐゴシック" pitchFamily="34" charset="-128"/>
                <a:cs typeface="Arial" pitchFamily="34" charset="0"/>
              </a:rPr>
              <a:t>3</a:t>
            </a:r>
            <a:r>
              <a:rPr lang="ja-JP" altLang="en-US" dirty="0">
                <a:latin typeface="Arial" pitchFamily="34" charset="0"/>
                <a:ea typeface="ＭＳ Ｐゴシック" pitchFamily="34" charset="-128"/>
                <a:cs typeface="Arial" pitchFamily="34" charset="0"/>
              </a:rPr>
              <a:t>回）です。</a:t>
            </a:r>
            <a:r>
              <a:rPr lang="en-US" altLang="ja-JP" dirty="0">
                <a:latin typeface="Arial" pitchFamily="34" charset="0"/>
                <a:ea typeface="ＭＳ Ｐゴシック" pitchFamily="34" charset="-128"/>
                <a:cs typeface="Arial" pitchFamily="34" charset="0"/>
              </a:rPr>
              <a:t>PHS</a:t>
            </a:r>
            <a:r>
              <a:rPr lang="ja-JP" altLang="en-US" dirty="0">
                <a:latin typeface="Arial" pitchFamily="34" charset="0"/>
                <a:ea typeface="ＭＳ Ｐゴシック" pitchFamily="34" charset="-128"/>
                <a:cs typeface="Arial" pitchFamily="34" charset="0"/>
              </a:rPr>
              <a:t>レベルでのご寄付によって、</a:t>
            </a:r>
            <a:r>
              <a:rPr lang="en-US" altLang="ja-JP" dirty="0">
                <a:latin typeface="Arial" pitchFamily="34" charset="0"/>
                <a:ea typeface="ＭＳ Ｐゴシック" pitchFamily="34" charset="-128"/>
                <a:cs typeface="Arial" pitchFamily="34" charset="0"/>
              </a:rPr>
              <a:t>1,600</a:t>
            </a:r>
            <a:r>
              <a:rPr lang="ja-JP" altLang="en-US" dirty="0">
                <a:latin typeface="Arial" pitchFamily="34" charset="0"/>
                <a:ea typeface="ＭＳ Ｐゴシック" pitchFamily="34" charset="-128"/>
                <a:cs typeface="Arial" pitchFamily="34" charset="0"/>
              </a:rPr>
              <a:t>人以上の子どもたちをポリオから守ることができます。</a:t>
            </a:r>
            <a:endParaRPr lang="en-US" altLang="en-US" strike="sngStrike" dirty="0">
              <a:latin typeface="Arial" pitchFamily="34" charset="0"/>
              <a:ea typeface="ＭＳ Ｐゴシック" pitchFamily="34" charset="-128"/>
              <a:cs typeface="ヒラギノ角ゴ Pro W3" charset="0"/>
            </a:endParaRPr>
          </a:p>
          <a:p>
            <a:pPr>
              <a:lnSpc>
                <a:spcPct val="115000"/>
              </a:lnSpc>
              <a:spcBef>
                <a:spcPct val="0"/>
              </a:spcBef>
              <a:spcAft>
                <a:spcPts val="1000"/>
              </a:spcAft>
            </a:pPr>
            <a:endParaRPr lang="en-US" altLang="en-US" dirty="0">
              <a:latin typeface="Arial" pitchFamily="34" charset="0"/>
              <a:ea typeface="SimSun" pitchFamily="2" charset="-122"/>
              <a:cs typeface="Times New Roman" pitchFamily="18" charset="0"/>
            </a:endParaRPr>
          </a:p>
          <a:p>
            <a:pPr>
              <a:lnSpc>
                <a:spcPct val="115000"/>
              </a:lnSpc>
              <a:spcBef>
                <a:spcPct val="0"/>
              </a:spcBef>
              <a:spcAft>
                <a:spcPts val="1000"/>
              </a:spcAft>
            </a:pPr>
            <a:endParaRPr lang="en-US" altLang="en-US" dirty="0">
              <a:latin typeface="Arial" pitchFamily="34" charset="0"/>
              <a:ea typeface="SimSun" pitchFamily="2" charset="-122"/>
              <a:cs typeface="Times New Roman" pitchFamily="18"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639969D-50C1-45F1-B5A6-21A7CABE4C3B}" type="slidenum">
              <a:rPr lang="en-US" altLang="en-US" sz="1200">
                <a:solidFill>
                  <a:prstClr val="black"/>
                </a:solidFill>
              </a:rPr>
              <a:pPr/>
              <a:t>5</a:t>
            </a:fld>
            <a:endParaRPr lang="en-US" altLang="en-US" sz="1200">
              <a:solidFill>
                <a:prstClr val="black"/>
              </a:solidFill>
            </a:endParaRPr>
          </a:p>
        </p:txBody>
      </p:sp>
    </p:spTree>
    <p:extLst>
      <p:ext uri="{BB962C8B-B14F-4D97-AF65-F5344CB8AC3E}">
        <p14:creationId xmlns:p14="http://schemas.microsoft.com/office/powerpoint/2010/main" val="1776895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latin typeface="Arial" pitchFamily="34" charset="0"/>
                <a:ea typeface="ＭＳ Ｐゴシック" pitchFamily="34" charset="-128"/>
                <a:cs typeface="ヒラギノ角ゴ Pro W3" charset="0"/>
              </a:rPr>
              <a:t>2018-19</a:t>
            </a:r>
            <a:r>
              <a:rPr lang="ja-JP" altLang="en-US">
                <a:latin typeface="Arial" pitchFamily="34" charset="0"/>
                <a:ea typeface="ＭＳ Ｐゴシック" pitchFamily="34" charset="-128"/>
                <a:cs typeface="ヒラギノ角ゴ Pro W3" charset="0"/>
              </a:rPr>
              <a:t>年度補助金申請ハンドブック</a:t>
            </a:r>
            <a:r>
              <a:rPr lang="en-US" altLang="ja-JP" dirty="0">
                <a:latin typeface="Arial" pitchFamily="34" charset="0"/>
                <a:ea typeface="ＭＳ Ｐゴシック" pitchFamily="34" charset="-128"/>
                <a:cs typeface="ヒラギノ角ゴ Pro W3" charset="0"/>
              </a:rPr>
              <a:t>P.4</a:t>
            </a:r>
            <a:r>
              <a:rPr lang="ja-JP" altLang="en-US">
                <a:latin typeface="Arial" pitchFamily="34" charset="0"/>
                <a:ea typeface="ＭＳ Ｐゴシック" pitchFamily="34" charset="-128"/>
                <a:cs typeface="ヒラギノ角ゴ Pro W3" charset="0"/>
              </a:rPr>
              <a:t>からの抜粋です。</a:t>
            </a:r>
            <a:endParaRPr lang="en-US" altLang="ja-JP" dirty="0">
              <a:latin typeface="Arial" pitchFamily="34" charset="0"/>
              <a:ea typeface="ＭＳ Ｐゴシック" pitchFamily="34" charset="-128"/>
              <a:cs typeface="ヒラギノ角ゴ Pro W3" charset="0"/>
            </a:endParaRPr>
          </a:p>
          <a:p>
            <a:r>
              <a:rPr lang="ja-JP" altLang="en-US" sz="1200" kern="1200">
                <a:solidFill>
                  <a:schemeClr val="tx1"/>
                </a:solidFill>
                <a:effectLst/>
                <a:latin typeface="Arial" pitchFamily="-107" charset="0"/>
                <a:ea typeface="ＭＳ Ｐゴシック" charset="0"/>
                <a:cs typeface="ヒラギノ角ゴ Pro W3" pitchFamily="-107" charset="-128"/>
              </a:rPr>
              <a:t>ロータリー財団の年次基金寄付と恒久基金収益を、３年後に国際財団活動資金（</a:t>
            </a:r>
            <a:r>
              <a:rPr lang="en-US" altLang="ja-JP" sz="1200" kern="1200" dirty="0">
                <a:solidFill>
                  <a:schemeClr val="tx1"/>
                </a:solidFill>
                <a:effectLst/>
                <a:latin typeface="Arial" pitchFamily="-107" charset="0"/>
                <a:ea typeface="ＭＳ Ｐゴシック" charset="0"/>
                <a:cs typeface="ヒラギノ角ゴ Pro W3" pitchFamily="-107" charset="-128"/>
              </a:rPr>
              <a:t>WF</a:t>
            </a:r>
            <a:r>
              <a:rPr lang="ja-JP" altLang="en-US" sz="1200" kern="1200">
                <a:solidFill>
                  <a:schemeClr val="tx1"/>
                </a:solidFill>
                <a:effectLst/>
                <a:latin typeface="Arial" pitchFamily="-107" charset="0"/>
                <a:ea typeface="ＭＳ Ｐゴシック" charset="0"/>
                <a:cs typeface="ヒラギノ角ゴ Pro W3" pitchFamily="-107" charset="-128"/>
              </a:rPr>
              <a:t>）と地区財団活動資金（</a:t>
            </a:r>
            <a:r>
              <a:rPr lang="en-US" altLang="ja-JP" sz="1200" kern="1200" dirty="0">
                <a:solidFill>
                  <a:schemeClr val="tx1"/>
                </a:solidFill>
                <a:effectLst/>
                <a:latin typeface="Arial" pitchFamily="-107" charset="0"/>
                <a:ea typeface="ＭＳ Ｐゴシック" charset="0"/>
                <a:cs typeface="ヒラギノ角ゴ Pro W3" pitchFamily="-107" charset="-128"/>
              </a:rPr>
              <a:t>DDF</a:t>
            </a:r>
            <a:r>
              <a:rPr lang="ja-JP" altLang="en-US" sz="1200" kern="1200">
                <a:solidFill>
                  <a:schemeClr val="tx1"/>
                </a:solidFill>
                <a:effectLst/>
                <a:latin typeface="Arial" pitchFamily="-107" charset="0"/>
                <a:ea typeface="ＭＳ Ｐゴシック" charset="0"/>
                <a:cs typeface="ヒラギノ角ゴ Pro W3" pitchFamily="-107" charset="-128"/>
              </a:rPr>
              <a:t>・</a:t>
            </a:r>
            <a:r>
              <a:rPr lang="en-US" altLang="ja-JP" sz="1200" kern="1200" dirty="0">
                <a:solidFill>
                  <a:schemeClr val="tx1"/>
                </a:solidFill>
                <a:effectLst/>
                <a:latin typeface="Arial" pitchFamily="-107" charset="0"/>
                <a:ea typeface="ＭＳ Ｐゴシック" charset="0"/>
                <a:cs typeface="ヒラギノ角ゴ Pro W3" pitchFamily="-107" charset="-128"/>
              </a:rPr>
              <a:t>District Designated Fund</a:t>
            </a:r>
            <a:r>
              <a:rPr lang="ja-JP" altLang="en-US" sz="1200" kern="1200">
                <a:solidFill>
                  <a:schemeClr val="tx1"/>
                </a:solidFill>
                <a:effectLst/>
                <a:latin typeface="Arial" pitchFamily="-107" charset="0"/>
                <a:ea typeface="ＭＳ Ｐゴシック" charset="0"/>
                <a:cs typeface="ヒラギノ角ゴ Pro W3" pitchFamily="-107" charset="-128"/>
              </a:rPr>
              <a:t>）にそれぞれ</a:t>
            </a:r>
          </a:p>
          <a:p>
            <a:r>
              <a:rPr lang="en-US" altLang="ja-JP" sz="1200" kern="1200" dirty="0">
                <a:solidFill>
                  <a:schemeClr val="tx1"/>
                </a:solidFill>
                <a:effectLst/>
                <a:latin typeface="Arial" pitchFamily="-107" charset="0"/>
                <a:ea typeface="ＭＳ Ｐゴシック" charset="0"/>
                <a:cs typeface="ヒラギノ角ゴ Pro W3" pitchFamily="-107" charset="-128"/>
              </a:rPr>
              <a:t>50</a:t>
            </a:r>
            <a:r>
              <a:rPr lang="ja-JP" altLang="en-US" sz="1200" kern="1200">
                <a:solidFill>
                  <a:schemeClr val="tx1"/>
                </a:solidFill>
                <a:effectLst/>
                <a:latin typeface="Arial" pitchFamily="-107" charset="0"/>
                <a:ea typeface="ＭＳ Ｐゴシック" charset="0"/>
                <a:cs typeface="ヒラギノ角ゴ Pro W3" pitchFamily="-107" charset="-128"/>
              </a:rPr>
              <a:t>％ずつ配分することをシェアシステムと言います。次年度、中川基成ガバナーエレクトの年度が一番右側、</a:t>
            </a:r>
            <a:r>
              <a:rPr lang="en-US" altLang="ja-JP" sz="1200" kern="1200" dirty="0">
                <a:solidFill>
                  <a:schemeClr val="tx1"/>
                </a:solidFill>
                <a:effectLst/>
                <a:latin typeface="Arial" pitchFamily="-107" charset="0"/>
                <a:ea typeface="ＭＳ Ｐゴシック" charset="0"/>
                <a:cs typeface="ヒラギノ角ゴ Pro W3" pitchFamily="-107" charset="-128"/>
              </a:rPr>
              <a:t>2018-2019 </a:t>
            </a:r>
            <a:r>
              <a:rPr lang="ja-JP" altLang="en-US" sz="1200" kern="1200">
                <a:solidFill>
                  <a:schemeClr val="tx1"/>
                </a:solidFill>
                <a:effectLst/>
                <a:latin typeface="Arial" pitchFamily="-107" charset="0"/>
                <a:ea typeface="ＭＳ Ｐゴシック" charset="0"/>
                <a:cs typeface="ヒラギノ角ゴ Pro W3" pitchFamily="-107" charset="-128"/>
              </a:rPr>
              <a:t>年度のところに記載されている額です。この金額は</a:t>
            </a:r>
            <a:r>
              <a:rPr lang="en-US" altLang="ja-JP" sz="1200" kern="1200" dirty="0">
                <a:solidFill>
                  <a:schemeClr val="tx1"/>
                </a:solidFill>
                <a:effectLst/>
                <a:latin typeface="Arial" pitchFamily="-107" charset="0"/>
                <a:ea typeface="ＭＳ Ｐゴシック" charset="0"/>
                <a:cs typeface="ヒラギノ角ゴ Pro W3" pitchFamily="-107" charset="-128"/>
              </a:rPr>
              <a:t>3 </a:t>
            </a:r>
            <a:r>
              <a:rPr lang="ja-JP" altLang="en-US" sz="1200" kern="1200">
                <a:solidFill>
                  <a:schemeClr val="tx1"/>
                </a:solidFill>
                <a:effectLst/>
                <a:latin typeface="Arial" pitchFamily="-107" charset="0"/>
                <a:ea typeface="ＭＳ Ｐゴシック" charset="0"/>
                <a:cs typeface="ヒラギノ角ゴ Pro W3" pitchFamily="-107" charset="-128"/>
              </a:rPr>
              <a:t>年前の寄付額からさ算定していますので、ここには記載されていませんが、</a:t>
            </a:r>
            <a:r>
              <a:rPr lang="en-US" altLang="ja-JP" sz="1200" kern="1200" dirty="0">
                <a:solidFill>
                  <a:schemeClr val="tx1"/>
                </a:solidFill>
                <a:effectLst/>
                <a:latin typeface="Arial" pitchFamily="-107" charset="0"/>
                <a:ea typeface="ＭＳ Ｐゴシック" charset="0"/>
                <a:cs typeface="ヒラギノ角ゴ Pro W3" pitchFamily="-107" charset="-128"/>
              </a:rPr>
              <a:t>2015-2016 </a:t>
            </a:r>
            <a:r>
              <a:rPr lang="ja-JP" altLang="en-US" sz="1200" kern="1200">
                <a:solidFill>
                  <a:schemeClr val="tx1"/>
                </a:solidFill>
                <a:effectLst/>
                <a:latin typeface="Arial" pitchFamily="-107" charset="0"/>
                <a:ea typeface="ＭＳ Ｐゴシック" charset="0"/>
                <a:cs typeface="ヒラギノ角ゴ Pro W3" pitchFamily="-107" charset="-128"/>
              </a:rPr>
              <a:t>年度の中澤忠嗣ガバナー年度にいただきました皆様からの寄付から導かれています。シェア額の</a:t>
            </a:r>
            <a:r>
              <a:rPr lang="en-US" altLang="ja-JP" sz="1200" kern="1200" dirty="0">
                <a:solidFill>
                  <a:schemeClr val="tx1"/>
                </a:solidFill>
                <a:effectLst/>
                <a:latin typeface="Arial" pitchFamily="-107" charset="0"/>
                <a:ea typeface="ＭＳ Ｐゴシック" charset="0"/>
                <a:cs typeface="ヒラギノ角ゴ Pro W3" pitchFamily="-107" charset="-128"/>
              </a:rPr>
              <a:t>556, 844USD </a:t>
            </a:r>
            <a:r>
              <a:rPr lang="ja-JP" altLang="en-US" sz="1200" kern="1200">
                <a:solidFill>
                  <a:schemeClr val="tx1"/>
                </a:solidFill>
                <a:effectLst/>
                <a:latin typeface="Arial" pitchFamily="-107" charset="0"/>
                <a:ea typeface="ＭＳ Ｐゴシック" charset="0"/>
                <a:cs typeface="ヒラギノ角ゴ Pro W3" pitchFamily="-107" charset="-128"/>
              </a:rPr>
              <a:t>は中澤忠嗣ガバナー年度の年次寄付と恒久基金の収益の</a:t>
            </a:r>
            <a:r>
              <a:rPr lang="en-US" altLang="ja-JP" sz="1200" kern="1200" dirty="0">
                <a:solidFill>
                  <a:schemeClr val="tx1"/>
                </a:solidFill>
                <a:effectLst/>
                <a:latin typeface="Arial" pitchFamily="-107" charset="0"/>
                <a:ea typeface="ＭＳ Ｐゴシック" charset="0"/>
                <a:cs typeface="ヒラギノ角ゴ Pro W3" pitchFamily="-107" charset="-128"/>
              </a:rPr>
              <a:t>50%</a:t>
            </a:r>
            <a:r>
              <a:rPr lang="ja-JP" altLang="en-US" sz="1200" kern="1200">
                <a:solidFill>
                  <a:schemeClr val="tx1"/>
                </a:solidFill>
                <a:effectLst/>
                <a:latin typeface="Arial" pitchFamily="-107" charset="0"/>
                <a:ea typeface="ＭＳ Ｐゴシック" charset="0"/>
                <a:cs typeface="ヒラギノ角ゴ Pro W3" pitchFamily="-107" charset="-128"/>
              </a:rPr>
              <a:t>相当になるということです。</a:t>
            </a:r>
          </a:p>
          <a:p>
            <a:endParaRPr lang="en-US" altLang="en-US" dirty="0">
              <a:latin typeface="Arial" pitchFamily="34" charset="0"/>
              <a:ea typeface="ＭＳ Ｐゴシック" pitchFamily="34" charset="-128"/>
              <a:cs typeface="ヒラギノ角ゴ Pro W3"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3A057E2-0469-40A1-8F86-B17309718359}" type="slidenum">
              <a:rPr lang="en-US" altLang="en-US" sz="1200">
                <a:solidFill>
                  <a:prstClr val="black"/>
                </a:solidFill>
              </a:rPr>
              <a:pPr/>
              <a:t>6</a:t>
            </a:fld>
            <a:endParaRPr lang="en-US" altLang="en-US" sz="12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b="1" dirty="0"/>
              <a:t>2,000</a:t>
            </a:r>
            <a:r>
              <a:rPr lang="ja-JP" altLang="en-US" b="1"/>
              <a:t>万ドルは約</a:t>
            </a:r>
            <a:r>
              <a:rPr lang="en-US" altLang="ja-JP" b="1" dirty="0"/>
              <a:t>21</a:t>
            </a:r>
            <a:r>
              <a:rPr lang="ja-JP" altLang="en-US" b="1"/>
              <a:t>億</a:t>
            </a:r>
            <a:r>
              <a:rPr lang="en-US" altLang="ja-JP" b="1" dirty="0"/>
              <a:t>3,926</a:t>
            </a:r>
            <a:r>
              <a:rPr lang="ja-JP" altLang="en-US" b="1"/>
              <a:t>万</a:t>
            </a:r>
            <a:r>
              <a:rPr lang="en-US" altLang="ja-JP" b="1" dirty="0"/>
              <a:t>6,232</a:t>
            </a:r>
            <a:r>
              <a:rPr lang="ja-JP" altLang="en-US" b="1"/>
              <a:t>円です。　約</a:t>
            </a:r>
            <a:r>
              <a:rPr lang="en-US" altLang="ja-JP" b="1" dirty="0"/>
              <a:t>107</a:t>
            </a:r>
            <a:r>
              <a:rPr lang="ja-JP" altLang="en-US" b="1"/>
              <a:t>円</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ja-JP" altLang="en-US" b="1"/>
          </a:p>
          <a:p>
            <a:endParaRPr lang="en-US" altLang="en-US" dirty="0">
              <a:latin typeface="Arial" pitchFamily="34" charset="0"/>
              <a:ea typeface="ＭＳ Ｐゴシック" pitchFamily="34" charset="-128"/>
              <a:cs typeface="ヒラギノ角ゴ Pro W3"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3A057E2-0469-40A1-8F86-B17309718359}" type="slidenum">
              <a:rPr lang="en-US" altLang="en-US" sz="1200">
                <a:solidFill>
                  <a:prstClr val="black"/>
                </a:solidFill>
              </a:rPr>
              <a:pPr/>
              <a:t>7</a:t>
            </a:fld>
            <a:endParaRPr lang="en-US" altLang="en-US" sz="1200">
              <a:solidFill>
                <a:prstClr val="black"/>
              </a:solidFill>
            </a:endParaRPr>
          </a:p>
        </p:txBody>
      </p:sp>
    </p:spTree>
    <p:extLst>
      <p:ext uri="{BB962C8B-B14F-4D97-AF65-F5344CB8AC3E}">
        <p14:creationId xmlns:p14="http://schemas.microsoft.com/office/powerpoint/2010/main" val="3256412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a:latin typeface="Arial" pitchFamily="34" charset="0"/>
                <a:ea typeface="ＭＳ Ｐゴシック" pitchFamily="34" charset="-128"/>
                <a:cs typeface="ヒラギノ角ゴ Pro W3" charset="0"/>
              </a:rPr>
              <a:t>単位は</a:t>
            </a:r>
            <a:r>
              <a:rPr lang="en-US" altLang="ja-JP" dirty="0">
                <a:latin typeface="Arial" pitchFamily="34" charset="0"/>
                <a:ea typeface="ＭＳ Ｐゴシック" pitchFamily="34" charset="-128"/>
                <a:cs typeface="ヒラギノ角ゴ Pro W3" charset="0"/>
              </a:rPr>
              <a:t>1000</a:t>
            </a:r>
            <a:r>
              <a:rPr lang="ja-JP" altLang="en-US">
                <a:latin typeface="Arial" pitchFamily="34" charset="0"/>
                <a:ea typeface="ＭＳ Ｐゴシック" pitchFamily="34" charset="-128"/>
                <a:cs typeface="ヒラギノ角ゴ Pro W3" charset="0"/>
              </a:rPr>
              <a:t>米ドルですので、</a:t>
            </a:r>
            <a:r>
              <a:rPr lang="en-US" altLang="ja-JP" dirty="0">
                <a:latin typeface="Arial" pitchFamily="34" charset="0"/>
                <a:ea typeface="ＭＳ Ｐゴシック" pitchFamily="34" charset="-128"/>
                <a:cs typeface="ヒラギノ角ゴ Pro W3" charset="0"/>
              </a:rPr>
              <a:t>2017</a:t>
            </a:r>
            <a:r>
              <a:rPr lang="ja-JP" altLang="en-US">
                <a:latin typeface="Arial" pitchFamily="34" charset="0"/>
                <a:ea typeface="ＭＳ Ｐゴシック" pitchFamily="34" charset="-128"/>
                <a:cs typeface="ヒラギノ角ゴ Pro W3" charset="0"/>
              </a:rPr>
              <a:t>年の収入実績では</a:t>
            </a:r>
            <a:r>
              <a:rPr lang="en-US" altLang="ja-JP" dirty="0">
                <a:latin typeface="Arial" pitchFamily="34" charset="0"/>
                <a:ea typeface="ＭＳ Ｐゴシック" pitchFamily="34" charset="-128"/>
                <a:cs typeface="ヒラギノ角ゴ Pro W3" charset="0"/>
              </a:rPr>
              <a:t>3</a:t>
            </a:r>
            <a:r>
              <a:rPr lang="ja-JP" altLang="en-US">
                <a:latin typeface="Arial" pitchFamily="34" charset="0"/>
                <a:ea typeface="ＭＳ Ｐゴシック" pitchFamily="34" charset="-128"/>
                <a:cs typeface="ヒラギノ角ゴ Pro W3" charset="0"/>
              </a:rPr>
              <a:t>億とんで</a:t>
            </a:r>
            <a:r>
              <a:rPr lang="en-US" altLang="ja-JP" dirty="0">
                <a:latin typeface="Arial" pitchFamily="34" charset="0"/>
                <a:ea typeface="ＭＳ Ｐゴシック" pitchFamily="34" charset="-128"/>
                <a:cs typeface="ヒラギノ角ゴ Pro W3" charset="0"/>
              </a:rPr>
              <a:t>4,375,000</a:t>
            </a:r>
            <a:r>
              <a:rPr lang="ja-JP" altLang="en-US">
                <a:latin typeface="Arial" pitchFamily="34" charset="0"/>
                <a:ea typeface="ＭＳ Ｐゴシック" pitchFamily="34" charset="-128"/>
                <a:cs typeface="ヒラギノ角ゴ Pro W3" charset="0"/>
              </a:rPr>
              <a:t>ドルです。投資が上手く推移して</a:t>
            </a:r>
            <a:r>
              <a:rPr lang="en-US" altLang="ja-JP" dirty="0">
                <a:latin typeface="Arial" pitchFamily="34" charset="0"/>
                <a:ea typeface="ＭＳ Ｐゴシック" pitchFamily="34" charset="-128"/>
                <a:cs typeface="ヒラギノ角ゴ Pro W3" charset="0"/>
              </a:rPr>
              <a:t>2017</a:t>
            </a:r>
            <a:r>
              <a:rPr lang="ja-JP" altLang="en-US">
                <a:latin typeface="Arial" pitchFamily="34" charset="0"/>
                <a:ea typeface="ＭＳ Ｐゴシック" pitchFamily="34" charset="-128"/>
                <a:cs typeface="ヒラギノ角ゴ Pro W3" charset="0"/>
              </a:rPr>
              <a:t>年の純益は</a:t>
            </a:r>
            <a:r>
              <a:rPr lang="en-US" altLang="ja-JP" dirty="0">
                <a:latin typeface="Arial" pitchFamily="34" charset="0"/>
                <a:ea typeface="ＭＳ Ｐゴシック" pitchFamily="34" charset="-128"/>
                <a:cs typeface="ヒラギノ角ゴ Pro W3" charset="0"/>
              </a:rPr>
              <a:t>98,052,000</a:t>
            </a:r>
            <a:r>
              <a:rPr lang="ja-JP" altLang="en-US">
                <a:latin typeface="Arial" pitchFamily="34" charset="0"/>
                <a:ea typeface="ＭＳ Ｐゴシック" pitchFamily="34" charset="-128"/>
                <a:cs typeface="ヒラギノ角ゴ Pro W3" charset="0"/>
              </a:rPr>
              <a:t>ドルです。</a:t>
            </a:r>
            <a:endParaRPr lang="en-US" altLang="ja-JP" dirty="0">
              <a:latin typeface="Arial" pitchFamily="34" charset="0"/>
              <a:ea typeface="ＭＳ Ｐゴシック" pitchFamily="34" charset="-128"/>
              <a:cs typeface="ヒラギノ角ゴ Pro W3"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a:latin typeface="Arial" pitchFamily="34" charset="0"/>
                <a:ea typeface="ＭＳ Ｐゴシック" pitchFamily="34" charset="-128"/>
                <a:cs typeface="ヒラギノ角ゴ Pro W3" charset="0"/>
              </a:rPr>
              <a:t>実に</a:t>
            </a:r>
            <a:r>
              <a:rPr lang="en-US" altLang="ja-JP" b="1" dirty="0"/>
              <a:t>9,805</a:t>
            </a:r>
            <a:r>
              <a:rPr lang="ja-JP" altLang="en-US" b="1"/>
              <a:t>万</a:t>
            </a:r>
            <a:r>
              <a:rPr lang="en-US" altLang="ja-JP" b="1" dirty="0"/>
              <a:t>2,000</a:t>
            </a:r>
            <a:r>
              <a:rPr lang="ja-JP" altLang="en-US" b="1"/>
              <a:t>ドルは約</a:t>
            </a:r>
            <a:r>
              <a:rPr lang="en-US" altLang="ja-JP" b="1" dirty="0"/>
              <a:t>104</a:t>
            </a:r>
            <a:r>
              <a:rPr lang="ja-JP" altLang="en-US" b="1"/>
              <a:t>億</a:t>
            </a:r>
            <a:r>
              <a:rPr lang="en-US" altLang="ja-JP" b="1" dirty="0"/>
              <a:t>8,796</a:t>
            </a:r>
            <a:r>
              <a:rPr lang="ja-JP" altLang="en-US" b="1"/>
              <a:t>万</a:t>
            </a:r>
            <a:r>
              <a:rPr lang="en-US" altLang="ja-JP" b="1" dirty="0"/>
              <a:t>6,627</a:t>
            </a:r>
            <a:r>
              <a:rPr lang="ja-JP" altLang="en-US" b="1"/>
              <a:t>円の投資純益を得ています。</a:t>
            </a:r>
            <a:endParaRPr lang="en-US" altLang="ja-JP"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b="1"/>
              <a:t>そのような事もあり、</a:t>
            </a:r>
            <a:r>
              <a:rPr lang="en-US" altLang="ja-JP" b="1" dirty="0"/>
              <a:t>1</a:t>
            </a:r>
            <a:r>
              <a:rPr lang="ja-JP" altLang="en-US" b="1"/>
              <a:t>億</a:t>
            </a:r>
            <a:r>
              <a:rPr lang="en-US" altLang="ja-JP" b="1" dirty="0"/>
              <a:t>28,542,000</a:t>
            </a:r>
            <a:r>
              <a:rPr lang="ja-JP" altLang="en-US" b="1"/>
              <a:t>ドルほど純資産が増加して、期末の純資産は　</a:t>
            </a:r>
            <a:r>
              <a:rPr lang="en-US" altLang="ja-JP" b="1" dirty="0"/>
              <a:t>10</a:t>
            </a:r>
            <a:r>
              <a:rPr lang="ja-JP" altLang="en-US" b="1"/>
              <a:t>億</a:t>
            </a:r>
            <a:r>
              <a:rPr lang="en-US" altLang="ja-JP" b="1" dirty="0"/>
              <a:t>58,676,000</a:t>
            </a:r>
            <a:r>
              <a:rPr lang="ja-JP" altLang="en-US" b="1"/>
              <a:t>ドルを保有していることになります。</a:t>
            </a:r>
            <a:endParaRPr lang="en-US" altLang="ja-JP"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b="1" dirty="0"/>
              <a:t>10</a:t>
            </a:r>
            <a:r>
              <a:rPr lang="ja-JP" altLang="en-US" b="1"/>
              <a:t>億</a:t>
            </a:r>
            <a:r>
              <a:rPr lang="en-US" altLang="ja-JP" b="1" dirty="0"/>
              <a:t>5,867</a:t>
            </a:r>
            <a:r>
              <a:rPr lang="ja-JP" altLang="en-US" b="1"/>
              <a:t>万</a:t>
            </a:r>
            <a:r>
              <a:rPr lang="en-US" altLang="ja-JP" b="1" dirty="0"/>
              <a:t>6,000</a:t>
            </a:r>
            <a:r>
              <a:rPr lang="ja-JP" altLang="en-US" b="1"/>
              <a:t>ドルは約</a:t>
            </a:r>
            <a:r>
              <a:rPr lang="en-US" altLang="ja-JP" b="1" dirty="0"/>
              <a:t>1,132</a:t>
            </a:r>
            <a:r>
              <a:rPr lang="ja-JP" altLang="en-US" b="1"/>
              <a:t>億</a:t>
            </a:r>
            <a:r>
              <a:rPr lang="en-US" altLang="ja-JP" b="1" dirty="0"/>
              <a:t>3,949</a:t>
            </a:r>
            <a:r>
              <a:rPr lang="ja-JP" altLang="en-US" b="1"/>
              <a:t>万</a:t>
            </a:r>
            <a:r>
              <a:rPr lang="en-US" altLang="ja-JP" b="1" dirty="0"/>
              <a:t>855</a:t>
            </a:r>
            <a:r>
              <a:rPr lang="ja-JP" altLang="en-US" b="1"/>
              <a:t>円です。</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b="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ja-JP" altLang="en-US" b="1"/>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dirty="0">
              <a:latin typeface="Arial" pitchFamily="34" charset="0"/>
              <a:ea typeface="ＭＳ Ｐゴシック" pitchFamily="34" charset="-128"/>
              <a:cs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dirty="0">
              <a:latin typeface="Arial" pitchFamily="34" charset="0"/>
              <a:ea typeface="ＭＳ Ｐゴシック" pitchFamily="34" charset="-128"/>
              <a:cs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dirty="0">
              <a:latin typeface="Arial" pitchFamily="34" charset="0"/>
              <a:ea typeface="ＭＳ Ｐゴシック" pitchFamily="34" charset="-128"/>
              <a:cs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a:latin typeface="Arial" pitchFamily="34" charset="0"/>
                <a:ea typeface="ＭＳ Ｐゴシック" pitchFamily="34" charset="-128"/>
                <a:cs typeface="ヒラギノ角ゴ Pro W3" charset="0"/>
              </a:rPr>
              <a:t>ロータリーの投資担当部は、ロータリー財団管理委員会と国際ロータリー理事会が定めた方針に基づいて、責任をもってロータリーの投資を管理しています。ロータリーは、徹底した資金管理を通じて慎重な投資を行い、組織目標を支えながら持続可能な運営を促進することに全力を注いでいます。</a:t>
            </a:r>
            <a:endParaRPr lang="en-US" altLang="ja-JP" dirty="0">
              <a:latin typeface="Arial" pitchFamily="34" charset="0"/>
              <a:ea typeface="ＭＳ Ｐゴシック" pitchFamily="34" charset="-128"/>
              <a:cs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itchFamily="34" charset="0"/>
              <a:ea typeface="ＭＳ Ｐゴシック" pitchFamily="34" charset="-128"/>
              <a:cs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a:latin typeface="Arial" pitchFamily="34" charset="0"/>
                <a:ea typeface="ＭＳ Ｐゴシック" pitchFamily="34" charset="-128"/>
                <a:cs typeface="ヒラギノ角ゴ Pro W3" charset="0"/>
              </a:rPr>
              <a:t>この度、ロータリー財団は、米国内慈善団体の格付けを行う機関「チャリティ・ナビゲーター」より、満点の評価を受けることができました。</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dirty="0">
                <a:latin typeface="Arial" pitchFamily="34" charset="0"/>
                <a:ea typeface="ＭＳ Ｐゴシック" pitchFamily="34" charset="-128"/>
                <a:cs typeface="ヒラギノ角ゴ Pro W3" charset="0"/>
              </a:rPr>
              <a:t>9</a:t>
            </a:r>
            <a:r>
              <a:rPr lang="ja-JP" altLang="en-US">
                <a:latin typeface="Arial" pitchFamily="34" charset="0"/>
                <a:ea typeface="ＭＳ Ｐゴシック" pitchFamily="34" charset="-128"/>
                <a:cs typeface="ヒラギノ角ゴ Pro W3" charset="0"/>
              </a:rPr>
              <a:t>月</a:t>
            </a:r>
            <a:r>
              <a:rPr lang="en-US" altLang="ja-JP" dirty="0">
                <a:latin typeface="Arial" pitchFamily="34" charset="0"/>
                <a:ea typeface="ＭＳ Ｐゴシック" pitchFamily="34" charset="-128"/>
                <a:cs typeface="ヒラギノ角ゴ Pro W3" charset="0"/>
              </a:rPr>
              <a:t>1</a:t>
            </a:r>
            <a:r>
              <a:rPr lang="ja-JP" altLang="en-US">
                <a:latin typeface="Arial" pitchFamily="34" charset="0"/>
                <a:ea typeface="ＭＳ Ｐゴシック" pitchFamily="34" charset="-128"/>
                <a:cs typeface="ヒラギノ角ゴ Pro W3" charset="0"/>
              </a:rPr>
              <a:t>日に公開された今回の評価では、「財務の健康性」と「説明責任＆透明性」のいずれの分野でも</a:t>
            </a:r>
            <a:r>
              <a:rPr lang="en-US" altLang="ja-JP" dirty="0">
                <a:latin typeface="Arial" pitchFamily="34" charset="0"/>
                <a:ea typeface="ＭＳ Ｐゴシック" pitchFamily="34" charset="-128"/>
                <a:cs typeface="ヒラギノ角ゴ Pro W3" charset="0"/>
              </a:rPr>
              <a:t>100</a:t>
            </a:r>
            <a:r>
              <a:rPr lang="ja-JP" altLang="en-US">
                <a:latin typeface="Arial" pitchFamily="34" charset="0"/>
                <a:ea typeface="ＭＳ Ｐゴシック" pitchFamily="34" charset="-128"/>
                <a:cs typeface="ヒラギノ角ゴ Pro W3" charset="0"/>
              </a:rPr>
              <a:t>ポイントを記録。これは、財団への寄付金が効果的にプログラム・プロジェクトに活用され、健全なガバナンスが保たれ、オープンな運営が行われていると、チャリティー・ナビゲーターが評価したことを意味します。なお、前回の評価は</a:t>
            </a:r>
            <a:r>
              <a:rPr lang="en-US" altLang="ja-JP" dirty="0">
                <a:latin typeface="Arial" pitchFamily="34" charset="0"/>
                <a:ea typeface="ＭＳ Ｐゴシック" pitchFamily="34" charset="-128"/>
                <a:cs typeface="ヒラギノ角ゴ Pro W3" charset="0"/>
              </a:rPr>
              <a:t>97</a:t>
            </a:r>
            <a:r>
              <a:rPr lang="ja-JP" altLang="en-US">
                <a:latin typeface="Arial" pitchFamily="34" charset="0"/>
                <a:ea typeface="ＭＳ Ｐゴシック" pitchFamily="34" charset="-128"/>
                <a:cs typeface="ヒラギノ角ゴ Pro W3" charset="0"/>
              </a:rPr>
              <a:t>ポイントでした。</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itchFamily="34" charset="0"/>
              <a:ea typeface="ＭＳ Ｐゴシック" pitchFamily="34" charset="-128"/>
              <a:cs typeface="ヒラギノ角ゴ Pro W3"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3A057E2-0469-40A1-8F86-B17309718359}" type="slidenum">
              <a:rPr lang="en-US" altLang="en-US" sz="1200">
                <a:solidFill>
                  <a:prstClr val="black"/>
                </a:solidFill>
              </a:rPr>
              <a:pPr/>
              <a:t>8</a:t>
            </a:fld>
            <a:endParaRPr lang="en-US" altLang="en-US" sz="1200">
              <a:solidFill>
                <a:prstClr val="black"/>
              </a:solidFill>
            </a:endParaRPr>
          </a:p>
        </p:txBody>
      </p:sp>
    </p:spTree>
    <p:extLst>
      <p:ext uri="{BB962C8B-B14F-4D97-AF65-F5344CB8AC3E}">
        <p14:creationId xmlns:p14="http://schemas.microsoft.com/office/powerpoint/2010/main" val="4190242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年次基金は、ロータリー財団プログラムと重点分野を支える主な資金源です。 </a:t>
            </a:r>
          </a:p>
          <a:p>
            <a:r>
              <a:rPr lang="ja-JP" altLang="en-US"/>
              <a:t>年次基金への寄付は、</a:t>
            </a:r>
            <a:r>
              <a:rPr lang="en-US" altLang="ja-JP" dirty="0"/>
              <a:t>3</a:t>
            </a:r>
            <a:r>
              <a:rPr lang="ja-JP" altLang="en-US"/>
              <a:t>年間投資され、その投資収益が財団運営費に充てられます。　</a:t>
            </a:r>
          </a:p>
          <a:p>
            <a:r>
              <a:rPr lang="ja-JP" altLang="en-US"/>
              <a:t>年次基金の投資目標に達するため、ポートフォリオは資本増価よりも収益を強調した投資となっています。</a:t>
            </a:r>
            <a:endParaRPr lang="en-US" altLang="ja-JP" dirty="0"/>
          </a:p>
          <a:p>
            <a:endParaRPr lang="en-US" altLang="ja-JP" dirty="0"/>
          </a:p>
          <a:p>
            <a:r>
              <a:rPr lang="en-US" altLang="ja-JP" dirty="0"/>
              <a:t>2017</a:t>
            </a:r>
            <a:r>
              <a:rPr lang="ja-JP" altLang="en-US"/>
              <a:t>会計年度は好調な</a:t>
            </a:r>
            <a:r>
              <a:rPr lang="en-US" altLang="ja-JP" dirty="0"/>
              <a:t>1</a:t>
            </a:r>
            <a:r>
              <a:rPr lang="ja-JP" altLang="en-US"/>
              <a:t>年でした。株式が世界的に堅調な収益を生み出したこの年度、年次基金の収益率は</a:t>
            </a:r>
            <a:r>
              <a:rPr lang="en-US" altLang="ja-JP" dirty="0"/>
              <a:t>11.6</a:t>
            </a:r>
            <a:r>
              <a:rPr lang="ja-JP" altLang="en-US"/>
              <a:t>％でした。   </a:t>
            </a:r>
          </a:p>
          <a:p>
            <a:r>
              <a:rPr lang="ja-JP" altLang="en-US"/>
              <a:t>過去</a:t>
            </a:r>
            <a:r>
              <a:rPr lang="en-US" altLang="ja-JP" dirty="0"/>
              <a:t>5</a:t>
            </a:r>
            <a:r>
              <a:rPr lang="ja-JP" altLang="en-US"/>
              <a:t>年間、年次基金は年間平均</a:t>
            </a:r>
            <a:r>
              <a:rPr lang="en-US" altLang="ja-JP" dirty="0"/>
              <a:t>6.5</a:t>
            </a:r>
            <a:r>
              <a:rPr lang="ja-JP" altLang="en-US"/>
              <a:t>％の収益を生み出し、</a:t>
            </a:r>
            <a:r>
              <a:rPr lang="en-US" altLang="ja-JP" dirty="0"/>
              <a:t>3</a:t>
            </a:r>
            <a:r>
              <a:rPr lang="ja-JP" altLang="en-US"/>
              <a:t>億</a:t>
            </a:r>
            <a:r>
              <a:rPr lang="en-US" altLang="ja-JP" dirty="0"/>
              <a:t>6900</a:t>
            </a:r>
            <a:r>
              <a:rPr lang="ja-JP" altLang="en-US"/>
              <a:t>万ドルから</a:t>
            </a:r>
            <a:r>
              <a:rPr lang="en-US" altLang="ja-JP" dirty="0"/>
              <a:t>4</a:t>
            </a:r>
            <a:r>
              <a:rPr lang="ja-JP" altLang="en-US"/>
              <a:t>億</a:t>
            </a:r>
            <a:r>
              <a:rPr lang="en-US" altLang="ja-JP" dirty="0"/>
              <a:t>6400</a:t>
            </a:r>
            <a:r>
              <a:rPr lang="ja-JP" altLang="en-US"/>
              <a:t>万ドルに成長しました。この収益はキャピタルゲイン、利子、配当金の合計です。</a:t>
            </a:r>
          </a:p>
          <a:p>
            <a:endParaRPr lang="ja-JP" altLang="en-US"/>
          </a:p>
          <a:p>
            <a:endParaRPr lang="en-US" altLang="en-US" dirty="0">
              <a:latin typeface="Arial" pitchFamily="34" charset="0"/>
              <a:ea typeface="ＭＳ Ｐゴシック" pitchFamily="34" charset="-128"/>
              <a:cs typeface="ヒラギノ角ゴ Pro W3"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3A057E2-0469-40A1-8F86-B17309718359}" type="slidenum">
              <a:rPr lang="en-US" altLang="en-US" sz="1200">
                <a:solidFill>
                  <a:prstClr val="black"/>
                </a:solidFill>
              </a:rPr>
              <a:pPr/>
              <a:t>9</a:t>
            </a:fld>
            <a:endParaRPr lang="en-US" altLang="en-US" sz="1200">
              <a:solidFill>
                <a:prstClr val="black"/>
              </a:solidFill>
            </a:endParaRPr>
          </a:p>
        </p:txBody>
      </p:sp>
    </p:spTree>
    <p:extLst>
      <p:ext uri="{BB962C8B-B14F-4D97-AF65-F5344CB8AC3E}">
        <p14:creationId xmlns:p14="http://schemas.microsoft.com/office/powerpoint/2010/main" val="4052513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4149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884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0330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150466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05435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7255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3468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92870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7128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007879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575292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49602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38733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71464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003758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680274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235793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145703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633746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740933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7909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71143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8084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E77F9EB-505F-1A46-916D-99E2BC3A5318}"/>
              </a:ext>
            </a:extLst>
          </p:cNvPr>
          <p:cNvSpPr txBox="1"/>
          <p:nvPr userDrawn="1"/>
        </p:nvSpPr>
        <p:spPr>
          <a:xfrm>
            <a:off x="4191000" y="6248401"/>
            <a:ext cx="4154213" cy="276999"/>
          </a:xfrm>
          <a:prstGeom prst="rect">
            <a:avLst/>
          </a:prstGeom>
          <a:noFill/>
        </p:spPr>
        <p:txBody>
          <a:bodyPr wrap="square" rtlCol="0">
            <a:spAutoFit/>
          </a:bodyPr>
          <a:lstStyle/>
          <a:p>
            <a:pPr algn="r"/>
            <a:r>
              <a:rPr kumimoji="1" lang="ja-JP" altLang="en-US" sz="1200"/>
              <a:t>国際ロータリー第</a:t>
            </a:r>
            <a:r>
              <a:rPr kumimoji="1" lang="en-US" altLang="ja-JP" sz="1200" dirty="0"/>
              <a:t>2650</a:t>
            </a:r>
            <a:r>
              <a:rPr kumimoji="1" lang="ja-JP" altLang="en-US" sz="1200"/>
              <a:t>地区</a:t>
            </a:r>
            <a:r>
              <a:rPr kumimoji="1" lang="en-US" altLang="ja-JP" sz="1200" dirty="0"/>
              <a:t> </a:t>
            </a:r>
            <a:r>
              <a:rPr kumimoji="1" lang="ja-JP" altLang="en-US" sz="1200"/>
              <a:t>ロータリー財団資金推進委員会</a:t>
            </a:r>
          </a:p>
        </p:txBody>
      </p:sp>
    </p:spTree>
    <p:extLst>
      <p:ext uri="{BB962C8B-B14F-4D97-AF65-F5344CB8AC3E}">
        <p14:creationId xmlns:p14="http://schemas.microsoft.com/office/powerpoint/2010/main" val="819268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テキスト ボックス 5">
            <a:extLst>
              <a:ext uri="{FF2B5EF4-FFF2-40B4-BE49-F238E27FC236}">
                <a16:creationId xmlns:a16="http://schemas.microsoft.com/office/drawing/2014/main" id="{6AE64737-FD28-7F47-88EC-3B9DF583EE61}"/>
              </a:ext>
            </a:extLst>
          </p:cNvPr>
          <p:cNvSpPr txBox="1"/>
          <p:nvPr userDrawn="1"/>
        </p:nvSpPr>
        <p:spPr>
          <a:xfrm>
            <a:off x="3810000" y="6400800"/>
            <a:ext cx="4154213" cy="276999"/>
          </a:xfrm>
          <a:prstGeom prst="rect">
            <a:avLst/>
          </a:prstGeom>
          <a:noFill/>
        </p:spPr>
        <p:txBody>
          <a:bodyPr wrap="square" rtlCol="0">
            <a:spAutoFit/>
          </a:bodyPr>
          <a:lstStyle/>
          <a:p>
            <a:pPr algn="r"/>
            <a:r>
              <a:rPr kumimoji="1" lang="ja-JP" altLang="en-US" sz="1200"/>
              <a:t>国際ロータリー第</a:t>
            </a:r>
            <a:r>
              <a:rPr kumimoji="1" lang="en-US" altLang="ja-JP" sz="1200" dirty="0"/>
              <a:t>2650</a:t>
            </a:r>
            <a:r>
              <a:rPr kumimoji="1" lang="ja-JP" altLang="en-US" sz="1200"/>
              <a:t>地区</a:t>
            </a:r>
            <a:r>
              <a:rPr kumimoji="1" lang="en-US" altLang="ja-JP" sz="1200" dirty="0"/>
              <a:t> </a:t>
            </a:r>
            <a:r>
              <a:rPr kumimoji="1" lang="ja-JP" altLang="en-US" sz="1200"/>
              <a:t>ロータリー財団資金推進委員会</a:t>
            </a:r>
          </a:p>
        </p:txBody>
      </p:sp>
    </p:spTree>
    <p:extLst>
      <p:ext uri="{BB962C8B-B14F-4D97-AF65-F5344CB8AC3E}">
        <p14:creationId xmlns:p14="http://schemas.microsoft.com/office/powerpoint/2010/main" val="27596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260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737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3.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0375" y="6165850"/>
            <a:ext cx="121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r>
              <a:rPr lang="en-US" altLang="en-US" sz="900">
                <a:solidFill>
                  <a:srgbClr val="BCBDC0"/>
                </a:solidFill>
                <a:latin typeface="Arial Narrow" pitchFamily="34" charset="0"/>
              </a:rPr>
              <a:t>TITLE  |  </a:t>
            </a:r>
            <a:fld id="{514EB671-5A4E-420B-AE32-08F13A49AA11}" type="slidenum">
              <a:rPr lang="en-US" altLang="en-US" sz="900">
                <a:solidFill>
                  <a:srgbClr val="BCBDC0"/>
                </a:solidFill>
                <a:latin typeface="Arial Narrow" pitchFamily="34" charset="0"/>
              </a:rPr>
              <a:pPr algn="r"/>
              <a:t>‹#›</a:t>
            </a:fld>
            <a:r>
              <a:rPr lang="en-US" altLang="en-US" sz="900">
                <a:solidFill>
                  <a:srgbClr val="BCBDC0"/>
                </a:solidFill>
                <a:latin typeface="Arial Narrow" pitchFamily="34" charset="0"/>
              </a:rPr>
              <a:t>  </a:t>
            </a:r>
            <a:endParaRPr lang="en-US" altLang="en-US" sz="900">
              <a:solidFill>
                <a:srgbClr val="958D85"/>
              </a:solidFill>
              <a:latin typeface="Arial Narrow" pitchFamily="34" charset="0"/>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8788" y="6299200"/>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17" r:id="rId6"/>
    <p:sldLayoutId id="2147484418" r:id="rId7"/>
    <p:sldLayoutId id="2147484419" r:id="rId8"/>
    <p:sldLayoutId id="2147484420" r:id="rId9"/>
    <p:sldLayoutId id="2147484421" r:id="rId10"/>
    <p:sldLayoutId id="2147484422" r:id="rId11"/>
    <p:sldLayoutId id="2147484423" r:id="rId12"/>
    <p:sldLayoutId id="2147484424" r:id="rId13"/>
    <p:sldLayoutId id="2147484430" r:id="rId14"/>
    <p:sldLayoutId id="214748443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r>
              <a:rPr lang="en-US" altLang="en-US" sz="900">
                <a:solidFill>
                  <a:srgbClr val="BCBDC0"/>
                </a:solidFill>
                <a:latin typeface="Arial Narrow" pitchFamily="34" charset="0"/>
              </a:rPr>
              <a:t>TITLE |  </a:t>
            </a:r>
            <a:fld id="{6645EC6A-0C65-4B75-890A-3C53B2D66AA6}" type="slidenum">
              <a:rPr lang="en-US" altLang="en-US" sz="900">
                <a:solidFill>
                  <a:srgbClr val="BCBDC0"/>
                </a:solidFill>
                <a:latin typeface="Arial Narrow" pitchFamily="34" charset="0"/>
              </a:rPr>
              <a:pPr algn="r"/>
              <a:t>‹#›</a:t>
            </a:fld>
            <a:r>
              <a:rPr lang="en-US" altLang="en-US" sz="900">
                <a:solidFill>
                  <a:srgbClr val="BCBDC0"/>
                </a:solidFill>
                <a:latin typeface="Arial Narrow" pitchFamily="34" charset="0"/>
              </a:rPr>
              <a:t>  </a:t>
            </a:r>
            <a:endParaRPr lang="en-US" altLang="en-US" sz="900">
              <a:solidFill>
                <a:srgbClr val="958D85"/>
              </a:solidFill>
              <a:latin typeface="Arial Narrow" pitchFamily="34" charset="0"/>
            </a:endParaRPr>
          </a:p>
        </p:txBody>
      </p:sp>
      <p:pic>
        <p:nvPicPr>
          <p:cNvPr id="3075" name="Picture 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788" y="6299200"/>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www.nta.go.jp/taxanswer/shotoku/1150.htm"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http://piif-rfj.org/contribute.html" TargetMode="External"/><Relationship Id="rId4" Type="http://schemas.openxmlformats.org/officeDocument/2006/relationships/hyperlink" Target="http://www.nta.go.jp/taxanswer/shotoku/1200.ht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3429000"/>
            <a:ext cx="9753600" cy="9906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17411" name="Rectangle 10"/>
          <p:cNvSpPr txBox="1">
            <a:spLocks noChangeArrowheads="1"/>
          </p:cNvSpPr>
          <p:nvPr/>
        </p:nvSpPr>
        <p:spPr bwMode="auto">
          <a:xfrm>
            <a:off x="-457200" y="3505200"/>
            <a:ext cx="9067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ja-JP" sz="2600" dirty="0">
                <a:solidFill>
                  <a:schemeClr val="bg1"/>
                </a:solidFill>
                <a:latin typeface="Georgia" pitchFamily="18" charset="0"/>
              </a:rPr>
              <a:t>18-19</a:t>
            </a:r>
            <a:r>
              <a:rPr lang="ja-JP" altLang="en-US" sz="2600">
                <a:solidFill>
                  <a:schemeClr val="bg1"/>
                </a:solidFill>
                <a:latin typeface="Georgia" pitchFamily="18" charset="0"/>
              </a:rPr>
              <a:t>年度財団資金推進委員会　卓話資料</a:t>
            </a:r>
            <a:r>
              <a:rPr lang="ja-JP" altLang="en-US" sz="2600" dirty="0">
                <a:solidFill>
                  <a:schemeClr val="bg1"/>
                </a:solidFill>
                <a:latin typeface="Georgia" pitchFamily="18" charset="0"/>
              </a:rPr>
              <a:t>　</a:t>
            </a:r>
            <a:r>
              <a:rPr lang="en-US" altLang="ja-JP" sz="1400" dirty="0">
                <a:solidFill>
                  <a:schemeClr val="bg1"/>
                </a:solidFill>
                <a:latin typeface="Georgia" pitchFamily="18" charset="0"/>
              </a:rPr>
              <a:t>2018</a:t>
            </a:r>
            <a:r>
              <a:rPr lang="ja-JP" altLang="en-US" sz="1400">
                <a:solidFill>
                  <a:schemeClr val="bg1"/>
                </a:solidFill>
                <a:latin typeface="Georgia" pitchFamily="18" charset="0"/>
              </a:rPr>
              <a:t>年</a:t>
            </a:r>
            <a:r>
              <a:rPr lang="en-US" altLang="ja-JP" sz="1400" dirty="0">
                <a:solidFill>
                  <a:schemeClr val="bg1"/>
                </a:solidFill>
                <a:latin typeface="Georgia" pitchFamily="18" charset="0"/>
              </a:rPr>
              <a:t>5</a:t>
            </a:r>
            <a:r>
              <a:rPr lang="ja-JP" altLang="en-US" sz="1400">
                <a:solidFill>
                  <a:schemeClr val="bg1"/>
                </a:solidFill>
                <a:latin typeface="Georgia" pitchFamily="18" charset="0"/>
              </a:rPr>
              <a:t>月</a:t>
            </a:r>
            <a:endParaRPr lang="en-US" altLang="en-US" sz="1400" dirty="0">
              <a:solidFill>
                <a:srgbClr val="01B4E7"/>
              </a:solidFill>
              <a:latin typeface="Georgia" pitchFamily="18" charset="0"/>
            </a:endParaRPr>
          </a:p>
        </p:txBody>
      </p:sp>
    </p:spTree>
    <p:extLst>
      <p:ext uri="{BB962C8B-B14F-4D97-AF65-F5344CB8AC3E}">
        <p14:creationId xmlns:p14="http://schemas.microsoft.com/office/powerpoint/2010/main" val="263870577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3200" b="1"/>
              <a:t>ロータリー財団年次基金・恒久基金の収益率</a:t>
            </a:r>
          </a:p>
        </p:txBody>
      </p:sp>
      <p:pic>
        <p:nvPicPr>
          <p:cNvPr id="3" name="図 2">
            <a:extLst>
              <a:ext uri="{FF2B5EF4-FFF2-40B4-BE49-F238E27FC236}">
                <a16:creationId xmlns:a16="http://schemas.microsoft.com/office/drawing/2014/main" id="{971DBF70-D4E8-0E49-80DA-01D559E86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151" y="1295400"/>
            <a:ext cx="8001000" cy="4779055"/>
          </a:xfrm>
          <a:prstGeom prst="rect">
            <a:avLst/>
          </a:prstGeom>
        </p:spPr>
      </p:pic>
    </p:spTree>
    <p:extLst>
      <p:ext uri="{BB962C8B-B14F-4D97-AF65-F5344CB8AC3E}">
        <p14:creationId xmlns:p14="http://schemas.microsoft.com/office/powerpoint/2010/main" val="1802591090"/>
      </p:ext>
    </p:extLst>
  </p:cSld>
  <p:clrMapOvr>
    <a:masterClrMapping/>
  </p:clrMapOvr>
  <p:transition spd="med" advClick="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ja-JP" altLang="en-US" sz="3200" b="1">
                <a:latin typeface="Arial Narrow" pitchFamily="34" charset="0"/>
                <a:ea typeface="ＭＳ Ｐゴシック" pitchFamily="34" charset="-128"/>
              </a:rPr>
              <a:t>寄付の種類</a:t>
            </a:r>
            <a:endParaRPr lang="en-US" altLang="en-US" sz="3200" b="1" dirty="0">
              <a:latin typeface="Arial Narrow" pitchFamily="34" charset="0"/>
              <a:ea typeface="ＭＳ Ｐゴシック" pitchFamily="34" charset="-128"/>
            </a:endParaRPr>
          </a:p>
        </p:txBody>
      </p:sp>
      <p:sp>
        <p:nvSpPr>
          <p:cNvPr id="2" name="テキスト ボックス 1">
            <a:extLst>
              <a:ext uri="{FF2B5EF4-FFF2-40B4-BE49-F238E27FC236}">
                <a16:creationId xmlns:a16="http://schemas.microsoft.com/office/drawing/2014/main" id="{0C10DC76-A712-164F-B55C-667D39C6FDB6}"/>
              </a:ext>
            </a:extLst>
          </p:cNvPr>
          <p:cNvSpPr txBox="1"/>
          <p:nvPr/>
        </p:nvSpPr>
        <p:spPr>
          <a:xfrm>
            <a:off x="457200" y="1219200"/>
            <a:ext cx="7924800" cy="4770537"/>
          </a:xfrm>
          <a:prstGeom prst="rect">
            <a:avLst/>
          </a:prstGeom>
          <a:noFill/>
        </p:spPr>
        <p:txBody>
          <a:bodyPr wrap="square" rtlCol="0">
            <a:spAutoFit/>
          </a:bodyPr>
          <a:lstStyle/>
          <a:p>
            <a:r>
              <a:rPr lang="ja-JP" altLang="en-US" sz="3200" b="1"/>
              <a:t>個人からのご寄付の認証</a:t>
            </a:r>
          </a:p>
          <a:p>
            <a:r>
              <a:rPr lang="ja-JP" altLang="en-US" sz="2800" b="1"/>
              <a:t>■</a:t>
            </a:r>
            <a:r>
              <a:rPr lang="en-US" altLang="ja-JP" sz="2800" b="1" dirty="0"/>
              <a:t> </a:t>
            </a:r>
            <a:r>
              <a:rPr lang="ja-JP" altLang="en-US" sz="2800" b="1"/>
              <a:t>「財団の友」会員</a:t>
            </a:r>
          </a:p>
          <a:p>
            <a:r>
              <a:rPr lang="ja-JP" altLang="en-US" sz="2800" b="1"/>
              <a:t>■</a:t>
            </a:r>
            <a:r>
              <a:rPr lang="en-US" altLang="ja-JP" sz="2800" b="1" dirty="0"/>
              <a:t> </a:t>
            </a:r>
            <a:r>
              <a:rPr lang="ja-JP" altLang="en-US" sz="2800" b="1"/>
              <a:t>ベネファクター</a:t>
            </a:r>
          </a:p>
          <a:p>
            <a:r>
              <a:rPr lang="ja-JP" altLang="en-US" sz="2800" b="1"/>
              <a:t>■</a:t>
            </a:r>
            <a:r>
              <a:rPr lang="en-US" altLang="ja-JP" sz="2800" b="1" dirty="0"/>
              <a:t> </a:t>
            </a:r>
            <a:r>
              <a:rPr lang="ja-JP" altLang="en-US" sz="2800" b="1"/>
              <a:t>ポール・ハリス・フェロー</a:t>
            </a:r>
          </a:p>
          <a:p>
            <a:r>
              <a:rPr lang="ja-JP" altLang="en-US" sz="2800" b="1"/>
              <a:t>■</a:t>
            </a:r>
            <a:r>
              <a:rPr lang="en-US" altLang="ja-JP" sz="2800" b="1" dirty="0"/>
              <a:t> </a:t>
            </a:r>
            <a:r>
              <a:rPr lang="ja-JP" altLang="en-US" sz="2800" b="1"/>
              <a:t>マルチプル・ポール・ハリス・フェロー</a:t>
            </a:r>
          </a:p>
          <a:p>
            <a:r>
              <a:rPr lang="ja-JP" altLang="en-US" sz="2800" b="1"/>
              <a:t>■</a:t>
            </a:r>
            <a:r>
              <a:rPr lang="en-US" altLang="ja-JP" sz="2800" b="1" dirty="0"/>
              <a:t> </a:t>
            </a:r>
            <a:r>
              <a:rPr lang="ja-JP" altLang="en-US" sz="2800" b="1"/>
              <a:t>ポール・ハリス・ソサエティ・メンバー</a:t>
            </a:r>
          </a:p>
          <a:p>
            <a:r>
              <a:rPr lang="ja-JP" altLang="en-US" sz="2800" b="1"/>
              <a:t>■</a:t>
            </a:r>
            <a:r>
              <a:rPr lang="en-US" altLang="ja-JP" sz="2800" b="1" dirty="0"/>
              <a:t> </a:t>
            </a:r>
            <a:r>
              <a:rPr lang="ja-JP" altLang="en-US" sz="2800" b="1"/>
              <a:t>遺贈友の会会員</a:t>
            </a:r>
            <a:r>
              <a:rPr lang="ja-JP" altLang="en-US" sz="2800"/>
              <a:t>レベル</a:t>
            </a:r>
            <a:r>
              <a:rPr lang="en-US" altLang="ja-JP" sz="2800" dirty="0"/>
              <a:t>1〜10</a:t>
            </a:r>
            <a:endParaRPr lang="ja-JP" altLang="en-US" sz="2800"/>
          </a:p>
          <a:p>
            <a:r>
              <a:rPr lang="ja-JP" altLang="en-US" sz="2800" b="1"/>
              <a:t>■</a:t>
            </a:r>
            <a:r>
              <a:rPr lang="en-US" altLang="ja-JP" sz="2800" b="1" dirty="0"/>
              <a:t> </a:t>
            </a:r>
            <a:r>
              <a:rPr lang="ja-JP" altLang="en-US" sz="2800" b="1"/>
              <a:t>メジャードナー</a:t>
            </a:r>
            <a:r>
              <a:rPr lang="en-US" altLang="ja-JP" sz="2800" b="1" dirty="0"/>
              <a:t> </a:t>
            </a:r>
            <a:r>
              <a:rPr lang="ja-JP" altLang="en-US" sz="2800"/>
              <a:t>レベル</a:t>
            </a:r>
            <a:r>
              <a:rPr lang="en-US" altLang="ja-JP" sz="2800" dirty="0"/>
              <a:t>1〜4</a:t>
            </a:r>
            <a:endParaRPr lang="ja-JP" altLang="en-US" sz="2800"/>
          </a:p>
          <a:p>
            <a:r>
              <a:rPr lang="ja-JP" altLang="en-US" sz="2800" b="1"/>
              <a:t>■</a:t>
            </a:r>
            <a:r>
              <a:rPr lang="en-US" altLang="ja-JP" sz="2800" b="1" dirty="0"/>
              <a:t> </a:t>
            </a:r>
            <a:r>
              <a:rPr lang="ja-JP" altLang="en-US" sz="2800" b="1"/>
              <a:t>アーチ・クランフ・ソサエティ</a:t>
            </a:r>
            <a:endParaRPr lang="en-US" altLang="ja-JP" sz="2800" b="1" dirty="0"/>
          </a:p>
          <a:p>
            <a:r>
              <a:rPr lang="en-US" altLang="ja-JP" sz="2800" dirty="0"/>
              <a:t>250,000〜10,000,000</a:t>
            </a:r>
            <a:r>
              <a:rPr lang="ja-JP" altLang="en-US" sz="2800"/>
              <a:t>ドル以上まで</a:t>
            </a:r>
          </a:p>
          <a:p>
            <a:endParaRPr kumimoji="1" lang="ja-JP" altLang="en-US" sz="2000"/>
          </a:p>
        </p:txBody>
      </p:sp>
    </p:spTree>
    <p:extLst>
      <p:ext uri="{BB962C8B-B14F-4D97-AF65-F5344CB8AC3E}">
        <p14:creationId xmlns:p14="http://schemas.microsoft.com/office/powerpoint/2010/main" val="3446078960"/>
      </p:ext>
    </p:extLst>
  </p:cSld>
  <p:clrMapOvr>
    <a:masterClrMapping/>
  </p:clrMapOvr>
  <p:transition spd="med" advClick="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ja-JP" altLang="en-US" sz="3200" b="1">
                <a:latin typeface="Arial Narrow" pitchFamily="34" charset="0"/>
                <a:ea typeface="ＭＳ Ｐゴシック" pitchFamily="34" charset="-128"/>
              </a:rPr>
              <a:t>オンライン寄付</a:t>
            </a:r>
            <a:endParaRPr lang="en-US" altLang="en-US" sz="3200" b="1" dirty="0">
              <a:latin typeface="Arial Narrow" pitchFamily="34" charset="0"/>
              <a:ea typeface="ＭＳ Ｐゴシック" pitchFamily="34" charset="-128"/>
            </a:endParaRPr>
          </a:p>
        </p:txBody>
      </p:sp>
      <p:pic>
        <p:nvPicPr>
          <p:cNvPr id="4" name="図 3">
            <a:extLst>
              <a:ext uri="{FF2B5EF4-FFF2-40B4-BE49-F238E27FC236}">
                <a16:creationId xmlns:a16="http://schemas.microsoft.com/office/drawing/2014/main" id="{22DAD6E4-56ED-8545-89BA-DF7169D3D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173163"/>
            <a:ext cx="3429000" cy="2468204"/>
          </a:xfrm>
          <a:prstGeom prst="rect">
            <a:avLst/>
          </a:prstGeom>
        </p:spPr>
      </p:pic>
      <p:pic>
        <p:nvPicPr>
          <p:cNvPr id="6" name="図 5">
            <a:extLst>
              <a:ext uri="{FF2B5EF4-FFF2-40B4-BE49-F238E27FC236}">
                <a16:creationId xmlns:a16="http://schemas.microsoft.com/office/drawing/2014/main" id="{BEAEF496-3BD8-F249-941B-AA060599C3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9960" y="228600"/>
            <a:ext cx="5510077" cy="5595789"/>
          </a:xfrm>
          <a:prstGeom prst="rect">
            <a:avLst/>
          </a:prstGeom>
        </p:spPr>
      </p:pic>
    </p:spTree>
    <p:extLst>
      <p:ext uri="{BB962C8B-B14F-4D97-AF65-F5344CB8AC3E}">
        <p14:creationId xmlns:p14="http://schemas.microsoft.com/office/powerpoint/2010/main" val="83011511"/>
      </p:ext>
    </p:extLst>
  </p:cSld>
  <p:clrMapOvr>
    <a:masterClrMapping/>
  </p:clrMapOvr>
  <p:transition spd="med" advClick="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ja-JP" altLang="en-US" sz="3200" b="1">
                <a:latin typeface="Arial Narrow" pitchFamily="34" charset="0"/>
                <a:ea typeface="ＭＳ Ｐゴシック" pitchFamily="34" charset="-128"/>
              </a:rPr>
              <a:t>オンライン寄付</a:t>
            </a:r>
            <a:endParaRPr lang="en-US" altLang="en-US" sz="3200" b="1" dirty="0">
              <a:latin typeface="Arial Narrow" pitchFamily="34" charset="0"/>
              <a:ea typeface="ＭＳ Ｐゴシック" pitchFamily="34" charset="-128"/>
            </a:endParaRPr>
          </a:p>
        </p:txBody>
      </p:sp>
      <p:pic>
        <p:nvPicPr>
          <p:cNvPr id="3" name="図 2">
            <a:extLst>
              <a:ext uri="{FF2B5EF4-FFF2-40B4-BE49-F238E27FC236}">
                <a16:creationId xmlns:a16="http://schemas.microsoft.com/office/drawing/2014/main" id="{E5D1525C-7209-B046-BC07-8E9476E0DA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066800"/>
            <a:ext cx="6629400" cy="5239244"/>
          </a:xfrm>
          <a:prstGeom prst="rect">
            <a:avLst/>
          </a:prstGeom>
        </p:spPr>
      </p:pic>
    </p:spTree>
    <p:extLst>
      <p:ext uri="{BB962C8B-B14F-4D97-AF65-F5344CB8AC3E}">
        <p14:creationId xmlns:p14="http://schemas.microsoft.com/office/powerpoint/2010/main" val="2759336964"/>
      </p:ext>
    </p:extLst>
  </p:cSld>
  <p:clrMapOvr>
    <a:masterClrMapping/>
  </p:clrMapOvr>
  <p:transition spd="med" advClick="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18E2B76-0EFC-814A-BC38-B0903A45A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28600"/>
            <a:ext cx="6019800" cy="6101796"/>
          </a:xfrm>
          <a:prstGeom prst="rect">
            <a:avLst/>
          </a:prstGeom>
        </p:spPr>
      </p:pic>
    </p:spTree>
    <p:extLst>
      <p:ext uri="{BB962C8B-B14F-4D97-AF65-F5344CB8AC3E}">
        <p14:creationId xmlns:p14="http://schemas.microsoft.com/office/powerpoint/2010/main" val="258998010"/>
      </p:ext>
    </p:extLst>
  </p:cSld>
  <p:clrMapOvr>
    <a:masterClrMapping/>
  </p:clrMapOvr>
  <p:transition spd="med" advClick="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ja-JP" altLang="en-US" sz="3200" b="1" dirty="0">
                <a:latin typeface="Arial Narrow" pitchFamily="34" charset="0"/>
                <a:ea typeface="ＭＳ Ｐゴシック" pitchFamily="34" charset="-128"/>
              </a:rPr>
              <a:t>ポール・ハリス・ソサエティの認証</a:t>
            </a:r>
            <a:endParaRPr lang="en-US" altLang="en-US" sz="3200" b="1" dirty="0">
              <a:latin typeface="Arial Narrow" pitchFamily="34" charset="0"/>
              <a:ea typeface="ＭＳ Ｐゴシック" pitchFamily="34" charset="-128"/>
            </a:endParaRPr>
          </a:p>
        </p:txBody>
      </p:sp>
      <p:pic>
        <p:nvPicPr>
          <p:cNvPr id="5" name="Picture 3" descr="C:\Users\TarpyR\Desktop\PHSpins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9225"/>
            <a:ext cx="321945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3294187" y="1512478"/>
            <a:ext cx="5540250" cy="4294597"/>
          </a:xfrm>
          <a:prstGeom prst="rect">
            <a:avLst/>
          </a:prstGeom>
        </p:spPr>
      </p:pic>
    </p:spTree>
    <p:extLst>
      <p:ext uri="{BB962C8B-B14F-4D97-AF65-F5344CB8AC3E}">
        <p14:creationId xmlns:p14="http://schemas.microsoft.com/office/powerpoint/2010/main" val="1132335808"/>
      </p:ext>
    </p:extLst>
  </p:cSld>
  <p:clrMapOvr>
    <a:masterClrMapping/>
  </p:clrMapOvr>
  <p:transition spd="med" advClick="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ja-JP" altLang="en-US" sz="3200">
                <a:latin typeface="Arial Narrow" panose="020B0604020202020204" pitchFamily="34" charset="0"/>
                <a:ea typeface="ＭＳ Ｐゴシック" panose="020B0600070205080204" pitchFamily="34" charset="-128"/>
              </a:rPr>
              <a:t>寄付</a:t>
            </a:r>
            <a:r>
              <a:rPr lang="zh-TW" altLang="en-US" sz="3200" dirty="0">
                <a:latin typeface="Arial Narrow" panose="020B0604020202020204" pitchFamily="34" charset="0"/>
                <a:ea typeface="ＭＳ Ｐゴシック" panose="020B0600070205080204" pitchFamily="34" charset="-128"/>
              </a:rPr>
              <a:t>目標（世界</a:t>
            </a:r>
            <a:r>
              <a:rPr lang="zh-TW" altLang="en-US" sz="3200" b="1" dirty="0">
                <a:latin typeface="Arial" panose="020B0604020202020204" pitchFamily="34" charset="0"/>
                <a:ea typeface="ＭＳ Ｐゴシック" panose="020B0600070205080204" pitchFamily="34" charset="-128"/>
                <a:cs typeface="Arial" panose="020B0604020202020204" pitchFamily="34" charset="0"/>
              </a:rPr>
              <a:t>） </a:t>
            </a:r>
            <a:r>
              <a:rPr lang="en-US" altLang="ja-JP" sz="3200" b="1" dirty="0">
                <a:latin typeface="Arial" panose="020B0604020202020204" pitchFamily="34" charset="0"/>
                <a:ea typeface="ＭＳ Ｐゴシック" panose="020B0600070205080204" pitchFamily="34" charset="-128"/>
                <a:cs typeface="Arial" panose="020B0604020202020204" pitchFamily="34" charset="0"/>
              </a:rPr>
              <a:t>2018-19</a:t>
            </a:r>
            <a:r>
              <a:rPr lang="zh-TW" altLang="en-US" sz="3200" dirty="0">
                <a:latin typeface="Arial Narrow" panose="020B0604020202020204" pitchFamily="34" charset="0"/>
                <a:ea typeface="ＭＳ Ｐゴシック" panose="020B0600070205080204" pitchFamily="34" charset="-128"/>
              </a:rPr>
              <a:t>年度 </a:t>
            </a:r>
            <a:endParaRPr lang="en-US" altLang="en-US" sz="3200" b="1" dirty="0">
              <a:latin typeface="Arial Narrow" pitchFamily="34" charset="0"/>
              <a:ea typeface="ＭＳ Ｐゴシック" pitchFamily="34" charset="-128"/>
            </a:endParaRPr>
          </a:p>
        </p:txBody>
      </p:sp>
      <p:grpSp>
        <p:nvGrpSpPr>
          <p:cNvPr id="3" name="Group 2"/>
          <p:cNvGrpSpPr/>
          <p:nvPr/>
        </p:nvGrpSpPr>
        <p:grpSpPr>
          <a:xfrm>
            <a:off x="1083399" y="1143000"/>
            <a:ext cx="7029947" cy="4686631"/>
            <a:chOff x="1083399" y="1143000"/>
            <a:chExt cx="7029947" cy="4686631"/>
          </a:xfrm>
        </p:grpSpPr>
        <p:pic>
          <p:nvPicPr>
            <p:cNvPr id="6" name="Picture 2" descr="C:\Users\groblee\Downloads\20110222_HT_118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399" y="1143000"/>
              <a:ext cx="7029947" cy="4686631"/>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3865650" y="1148443"/>
              <a:ext cx="4216400" cy="133799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rgbClr val="17458F"/>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17458F"/>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17458F"/>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900" b="0" i="0" u="none" strike="noStrike" kern="1200" cap="none" spc="0" normalizeH="0" baseline="0" noProof="0" dirty="0">
                <a:ln>
                  <a:noFill/>
                </a:ln>
                <a:solidFill>
                  <a:schemeClr val="tx2"/>
                </a:solidFill>
                <a:effectLst/>
                <a:uLnTx/>
                <a:uFillTx/>
                <a:latin typeface="Arial" panose="020B0604020202020204" pitchFamily="34" charset="0"/>
                <a:ea typeface="+mj-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None/>
                <a:tabLst/>
                <a:defRPr/>
              </a:pPr>
              <a:r>
                <a:rPr lang="ja-JP" altLang="en-US" sz="3300" b="1" dirty="0">
                  <a:solidFill>
                    <a:schemeClr val="tx2"/>
                  </a:solidFill>
                  <a:latin typeface="Arial" panose="020B0604020202020204" pitchFamily="34" charset="0"/>
                  <a:ea typeface="+mj-ea"/>
                  <a:cs typeface="Arial" panose="020B0604020202020204" pitchFamily="34" charset="0"/>
                </a:rPr>
                <a:t>ロータリアンの</a:t>
              </a:r>
              <a:r>
                <a:rPr lang="en-US" altLang="ja-JP" sz="3300" b="1" dirty="0">
                  <a:solidFill>
                    <a:schemeClr val="tx2"/>
                  </a:solidFill>
                  <a:latin typeface="Arial" panose="020B0604020202020204" pitchFamily="34" charset="0"/>
                  <a:ea typeface="+mj-ea"/>
                  <a:cs typeface="Arial" panose="020B0604020202020204" pitchFamily="34" charset="0"/>
                </a:rPr>
                <a:t>7</a:t>
              </a:r>
              <a:r>
                <a:rPr lang="ja-JP" altLang="en-US" sz="3300" b="1" dirty="0">
                  <a:solidFill>
                    <a:schemeClr val="tx2"/>
                  </a:solidFill>
                  <a:latin typeface="Arial" panose="020B0604020202020204" pitchFamily="34" charset="0"/>
                  <a:ea typeface="+mj-ea"/>
                  <a:cs typeface="Arial" panose="020B0604020202020204" pitchFamily="34" charset="0"/>
                </a:rPr>
                <a:t>％が</a:t>
              </a:r>
              <a:br>
                <a:rPr lang="en-US" altLang="ja-JP" sz="3300" b="1" dirty="0">
                  <a:solidFill>
                    <a:schemeClr val="tx2"/>
                  </a:solidFill>
                  <a:latin typeface="Arial" panose="020B0604020202020204" pitchFamily="34" charset="0"/>
                  <a:ea typeface="+mj-ea"/>
                  <a:cs typeface="Arial" panose="020B0604020202020204" pitchFamily="34" charset="0"/>
                </a:rPr>
              </a:br>
              <a:r>
                <a:rPr lang="ja-JP" altLang="en-US" sz="3300" b="1" dirty="0">
                  <a:solidFill>
                    <a:schemeClr val="tx2"/>
                  </a:solidFill>
                  <a:latin typeface="Arial" panose="020B0604020202020204" pitchFamily="34" charset="0"/>
                  <a:ea typeface="+mj-ea"/>
                  <a:cs typeface="Arial" panose="020B0604020202020204" pitchFamily="34" charset="0"/>
                </a:rPr>
                <a:t>年次基金に</a:t>
              </a:r>
              <a:r>
                <a:rPr lang="en-US" altLang="ja-JP" sz="3300" b="1" dirty="0">
                  <a:solidFill>
                    <a:schemeClr val="tx2"/>
                  </a:solidFill>
                  <a:latin typeface="Arial" panose="020B0604020202020204" pitchFamily="34" charset="0"/>
                  <a:ea typeface="+mj-ea"/>
                  <a:cs typeface="Arial" panose="020B0604020202020204" pitchFamily="34" charset="0"/>
                </a:rPr>
                <a:t>1,000</a:t>
              </a:r>
              <a:r>
                <a:rPr lang="ja-JP" altLang="en-US" sz="3300" b="1" dirty="0">
                  <a:solidFill>
                    <a:schemeClr val="tx2"/>
                  </a:solidFill>
                  <a:latin typeface="Arial" panose="020B0604020202020204" pitchFamily="34" charset="0"/>
                  <a:ea typeface="+mj-ea"/>
                  <a:cs typeface="Arial" panose="020B0604020202020204" pitchFamily="34" charset="0"/>
                </a:rPr>
                <a:t>ドル以上</a:t>
              </a:r>
              <a:br>
                <a:rPr lang="en-US" altLang="ja-JP" sz="3300" b="1" dirty="0">
                  <a:solidFill>
                    <a:schemeClr val="tx2"/>
                  </a:solidFill>
                  <a:latin typeface="Arial" panose="020B0604020202020204" pitchFamily="34" charset="0"/>
                  <a:ea typeface="+mj-ea"/>
                  <a:cs typeface="Arial" panose="020B0604020202020204" pitchFamily="34" charset="0"/>
                </a:rPr>
              </a:br>
              <a:r>
                <a:rPr lang="ja-JP" altLang="en-US" sz="3300" b="1" dirty="0">
                  <a:solidFill>
                    <a:schemeClr val="tx2"/>
                  </a:solidFill>
                  <a:latin typeface="Arial" panose="020B0604020202020204" pitchFamily="34" charset="0"/>
                  <a:ea typeface="+mj-ea"/>
                  <a:cs typeface="Arial" panose="020B0604020202020204" pitchFamily="34" charset="0"/>
                </a:rPr>
                <a:t>を寄付</a:t>
              </a:r>
              <a:endParaRPr kumimoji="0" lang="en-US" sz="3300" b="1" i="0" u="none" strike="noStrike" kern="1200" cap="none" spc="0" normalizeH="0" baseline="0" noProof="0" dirty="0">
                <a:ln>
                  <a:noFill/>
                </a:ln>
                <a:solidFill>
                  <a:schemeClr val="tx2"/>
                </a:solidFill>
                <a:effectLst/>
                <a:uLnTx/>
                <a:uFillTx/>
                <a:latin typeface="Arial" panose="020B0604020202020204" pitchFamily="34" charset="0"/>
                <a:ea typeface="+mj-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2400" b="0" i="0" u="none" strike="noStrike" kern="1200" cap="none" spc="0" normalizeH="0" baseline="0" noProof="0" dirty="0">
                <a:ln>
                  <a:noFill/>
                </a:ln>
                <a:solidFill>
                  <a:schemeClr val="tx2"/>
                </a:solidFill>
                <a:effectLst/>
                <a:uLnTx/>
                <a:uFillTx/>
                <a:latin typeface="Arial" panose="020B0604020202020204" pitchFamily="34" charset="0"/>
                <a:ea typeface="+mj-ea"/>
                <a:cs typeface="Arial" panose="020B0604020202020204" pitchFamily="34" charset="0"/>
              </a:endParaRPr>
            </a:p>
          </p:txBody>
        </p:sp>
      </p:grpSp>
      <p:sp>
        <p:nvSpPr>
          <p:cNvPr id="7" name="Content Placeholder 2"/>
          <p:cNvSpPr txBox="1">
            <a:spLocks/>
          </p:cNvSpPr>
          <p:nvPr/>
        </p:nvSpPr>
        <p:spPr>
          <a:xfrm>
            <a:off x="3840250" y="2508207"/>
            <a:ext cx="4267200" cy="151983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17458F"/>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17458F"/>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17458F"/>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2800" b="0" i="0" u="none" strike="noStrike" kern="1200" cap="none" spc="0" normalizeH="0" baseline="0" noProof="0" dirty="0">
              <a:ln>
                <a:noFill/>
              </a:ln>
              <a:solidFill>
                <a:schemeClr val="tx2"/>
              </a:solidFill>
              <a:effectLst/>
              <a:uLnTx/>
              <a:uFillTx/>
              <a:latin typeface="Arial" panose="020B0604020202020204" pitchFamily="34" charset="0"/>
              <a:ea typeface="+mj-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None/>
              <a:tabLst/>
              <a:defRPr/>
            </a:pPr>
            <a:r>
              <a:rPr kumimoji="0" lang="ja-JP" altLang="en-US" sz="2800" b="1" i="0" u="none" strike="noStrike" kern="1200" cap="none" spc="0" normalizeH="0" baseline="0" noProof="0" dirty="0">
                <a:ln>
                  <a:noFill/>
                </a:ln>
                <a:solidFill>
                  <a:schemeClr val="tx2"/>
                </a:solidFill>
                <a:effectLst/>
                <a:uLnTx/>
                <a:uFillTx/>
                <a:latin typeface="Arial" panose="020B0604020202020204" pitchFamily="34" charset="0"/>
                <a:ea typeface="+mj-ea"/>
                <a:cs typeface="Arial" panose="020B0604020202020204" pitchFamily="34" charset="0"/>
              </a:rPr>
              <a:t>これらの寄付者からの寄付は、年次基金への寄付の約</a:t>
            </a:r>
            <a:r>
              <a:rPr kumimoji="0" lang="en-US" altLang="ja-JP" sz="2800" b="1" i="0" u="none" strike="noStrike" kern="1200" cap="none" spc="0" normalizeH="0" baseline="0" noProof="0" dirty="0">
                <a:ln>
                  <a:noFill/>
                </a:ln>
                <a:solidFill>
                  <a:schemeClr val="tx2"/>
                </a:solidFill>
                <a:effectLst/>
                <a:uLnTx/>
                <a:uFillTx/>
                <a:latin typeface="Arial" panose="020B0604020202020204" pitchFamily="34" charset="0"/>
                <a:ea typeface="+mj-ea"/>
                <a:cs typeface="Arial" panose="020B0604020202020204" pitchFamily="34" charset="0"/>
              </a:rPr>
              <a:t>45</a:t>
            </a:r>
            <a:r>
              <a:rPr kumimoji="0" lang="ja-JP" altLang="en-US" sz="2800" b="1" i="0" u="none" strike="noStrike" kern="1200" cap="none" spc="0" normalizeH="0" baseline="0" noProof="0" dirty="0">
                <a:ln>
                  <a:noFill/>
                </a:ln>
                <a:solidFill>
                  <a:schemeClr val="tx2"/>
                </a:solidFill>
                <a:effectLst/>
                <a:uLnTx/>
                <a:uFillTx/>
                <a:latin typeface="Arial" panose="020B0604020202020204" pitchFamily="34" charset="0"/>
                <a:ea typeface="+mj-ea"/>
                <a:cs typeface="Arial" panose="020B0604020202020204" pitchFamily="34" charset="0"/>
              </a:rPr>
              <a:t>％を占める</a:t>
            </a:r>
            <a:endParaRPr kumimoji="0" lang="en-US" sz="2800" b="1" i="0" u="none" strike="noStrike" kern="1200" cap="none" spc="0" normalizeH="0" baseline="0" noProof="0" dirty="0">
              <a:ln>
                <a:noFill/>
              </a:ln>
              <a:solidFill>
                <a:schemeClr val="tx2"/>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9184750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ja-JP" altLang="en-US" sz="3200" b="1">
                <a:latin typeface="Arial Narrow" pitchFamily="34" charset="0"/>
                <a:ea typeface="ＭＳ Ｐゴシック" pitchFamily="34" charset="-128"/>
              </a:rPr>
              <a:t>クラブに対するバナーの贈呈</a:t>
            </a:r>
            <a:endParaRPr lang="en-US" altLang="en-US" sz="3200" b="1" dirty="0">
              <a:latin typeface="Arial Narrow" pitchFamily="34" charset="0"/>
              <a:ea typeface="ＭＳ Ｐゴシック" pitchFamily="34" charset="-128"/>
            </a:endParaRPr>
          </a:p>
        </p:txBody>
      </p:sp>
      <p:sp>
        <p:nvSpPr>
          <p:cNvPr id="2" name="テキスト ボックス 1">
            <a:extLst>
              <a:ext uri="{FF2B5EF4-FFF2-40B4-BE49-F238E27FC236}">
                <a16:creationId xmlns:a16="http://schemas.microsoft.com/office/drawing/2014/main" id="{0C10DC76-A712-164F-B55C-667D39C6FDB6}"/>
              </a:ext>
            </a:extLst>
          </p:cNvPr>
          <p:cNvSpPr txBox="1"/>
          <p:nvPr/>
        </p:nvSpPr>
        <p:spPr>
          <a:xfrm>
            <a:off x="457200" y="1219200"/>
            <a:ext cx="7924800" cy="1815882"/>
          </a:xfrm>
          <a:prstGeom prst="rect">
            <a:avLst/>
          </a:prstGeom>
          <a:noFill/>
        </p:spPr>
        <p:txBody>
          <a:bodyPr wrap="square" rtlCol="0">
            <a:spAutoFit/>
          </a:bodyPr>
          <a:lstStyle/>
          <a:p>
            <a:r>
              <a:rPr lang="ja-JP" altLang="en-US" sz="3200" b="1"/>
              <a:t>クラブからのご寄付に対するバナー認証</a:t>
            </a:r>
          </a:p>
          <a:p>
            <a:r>
              <a:rPr lang="ja-JP" altLang="en-US" sz="2000" b="1"/>
              <a:t>■</a:t>
            </a:r>
            <a:r>
              <a:rPr lang="en-US" altLang="ja-JP" sz="2000" b="1" dirty="0"/>
              <a:t>100%</a:t>
            </a:r>
            <a:r>
              <a:rPr lang="ja-JP" altLang="en-US" sz="2000" b="1"/>
              <a:t>ポール・ハリス・フェロー・クラブ</a:t>
            </a:r>
          </a:p>
          <a:p>
            <a:r>
              <a:rPr lang="ja-JP" altLang="en-US" sz="2000" b="1"/>
              <a:t>■ </a:t>
            </a:r>
            <a:r>
              <a:rPr lang="en-US" altLang="ja-JP" sz="2000" b="1" dirty="0"/>
              <a:t>100</a:t>
            </a:r>
            <a:r>
              <a:rPr lang="ja-JP" altLang="en-US" sz="2000" b="1"/>
              <a:t>％ポール・ハリス・ソサエティ・クラブ</a:t>
            </a:r>
            <a:endParaRPr lang="en-US" altLang="ja-JP" sz="2000" b="1" dirty="0"/>
          </a:p>
          <a:p>
            <a:r>
              <a:rPr lang="ja-JP" altLang="en-US" sz="2000" b="1"/>
              <a:t>■年次基金への一人あたりの寄付額上位</a:t>
            </a:r>
            <a:r>
              <a:rPr lang="en-US" altLang="ja-JP" sz="2000" b="1" dirty="0"/>
              <a:t>3</a:t>
            </a:r>
            <a:r>
              <a:rPr lang="ja-JP" altLang="en-US" sz="2000" b="1"/>
              <a:t>クラブ</a:t>
            </a:r>
            <a:endParaRPr lang="en-US" altLang="ja-JP" sz="2000" b="1" dirty="0"/>
          </a:p>
          <a:p>
            <a:endParaRPr kumimoji="1" lang="ja-JP" altLang="en-US" sz="2000"/>
          </a:p>
        </p:txBody>
      </p:sp>
      <p:sp>
        <p:nvSpPr>
          <p:cNvPr id="3" name="テキスト ボックス 2">
            <a:extLst>
              <a:ext uri="{FF2B5EF4-FFF2-40B4-BE49-F238E27FC236}">
                <a16:creationId xmlns:a16="http://schemas.microsoft.com/office/drawing/2014/main" id="{A74CA9A6-0E56-5747-A81E-40E68F521824}"/>
              </a:ext>
            </a:extLst>
          </p:cNvPr>
          <p:cNvSpPr txBox="1"/>
          <p:nvPr/>
        </p:nvSpPr>
        <p:spPr>
          <a:xfrm>
            <a:off x="457200" y="3035082"/>
            <a:ext cx="6781800" cy="523220"/>
          </a:xfrm>
          <a:prstGeom prst="rect">
            <a:avLst/>
          </a:prstGeom>
          <a:noFill/>
        </p:spPr>
        <p:txBody>
          <a:bodyPr wrap="square" rtlCol="0">
            <a:spAutoFit/>
          </a:bodyPr>
          <a:lstStyle/>
          <a:p>
            <a:r>
              <a:rPr lang="ja-JP" altLang="en-US" sz="2800" b="1"/>
              <a:t>■ </a:t>
            </a:r>
            <a:r>
              <a:rPr lang="en-US" altLang="ja-JP" sz="2800" b="1" dirty="0"/>
              <a:t>100%</a:t>
            </a:r>
            <a:r>
              <a:rPr lang="ja-JP" altLang="en-US" sz="2800" b="1"/>
              <a:t>ロータリー財団寄付クラブ</a:t>
            </a:r>
          </a:p>
        </p:txBody>
      </p:sp>
      <p:pic>
        <p:nvPicPr>
          <p:cNvPr id="5" name="図 4">
            <a:extLst>
              <a:ext uri="{FF2B5EF4-FFF2-40B4-BE49-F238E27FC236}">
                <a16:creationId xmlns:a16="http://schemas.microsoft.com/office/drawing/2014/main" id="{606E4FB7-E478-F944-ACB6-49CB80CAB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1981199"/>
            <a:ext cx="1380531" cy="1833345"/>
          </a:xfrm>
          <a:prstGeom prst="rect">
            <a:avLst/>
          </a:prstGeom>
        </p:spPr>
      </p:pic>
      <p:pic>
        <p:nvPicPr>
          <p:cNvPr id="7" name="図 6">
            <a:extLst>
              <a:ext uri="{FF2B5EF4-FFF2-40B4-BE49-F238E27FC236}">
                <a16:creationId xmlns:a16="http://schemas.microsoft.com/office/drawing/2014/main" id="{2DF5394A-0E9A-C74E-B456-56239AA8A6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5116" y="3746795"/>
            <a:ext cx="2584246" cy="2622027"/>
          </a:xfrm>
          <a:prstGeom prst="rect">
            <a:avLst/>
          </a:prstGeom>
        </p:spPr>
      </p:pic>
      <p:sp>
        <p:nvSpPr>
          <p:cNvPr id="8" name="正方形/長方形 7">
            <a:extLst>
              <a:ext uri="{FF2B5EF4-FFF2-40B4-BE49-F238E27FC236}">
                <a16:creationId xmlns:a16="http://schemas.microsoft.com/office/drawing/2014/main" id="{7A65934C-5EF5-9D4E-8BEA-761E33CF841C}"/>
              </a:ext>
            </a:extLst>
          </p:cNvPr>
          <p:cNvSpPr/>
          <p:nvPr/>
        </p:nvSpPr>
        <p:spPr>
          <a:xfrm>
            <a:off x="457200" y="4373910"/>
            <a:ext cx="5562600" cy="954107"/>
          </a:xfrm>
          <a:prstGeom prst="rect">
            <a:avLst/>
          </a:prstGeom>
        </p:spPr>
        <p:txBody>
          <a:bodyPr wrap="square">
            <a:spAutoFit/>
          </a:bodyPr>
          <a:lstStyle/>
          <a:p>
            <a:pPr algn="r"/>
            <a:r>
              <a:rPr lang="ja-JP" altLang="en-US" sz="2800" b="1"/>
              <a:t>■ 「</a:t>
            </a:r>
            <a:r>
              <a:rPr lang="en-US" altLang="ja-JP" sz="2800" b="1" dirty="0"/>
              <a:t>Every Rotarian, Every Year</a:t>
            </a:r>
            <a:r>
              <a:rPr lang="ja-JP" altLang="en-US" sz="2800" b="1"/>
              <a:t>」クラブ</a:t>
            </a:r>
          </a:p>
        </p:txBody>
      </p:sp>
    </p:spTree>
    <p:extLst>
      <p:ext uri="{BB962C8B-B14F-4D97-AF65-F5344CB8AC3E}">
        <p14:creationId xmlns:p14="http://schemas.microsoft.com/office/powerpoint/2010/main" val="1873424886"/>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3"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
                                        <p:tgtEl>
                                          <p:spTgt spid="8"/>
                                        </p:tgtEl>
                                      </p:cBhvr>
                                    </p:animEffect>
                                    <p:anim calcmode="lin" valueType="num">
                                      <p:cBhvr>
                                        <p:cTn id="28" dur="400" fill="hold"/>
                                        <p:tgtEl>
                                          <p:spTgt spid="8"/>
                                        </p:tgtEl>
                                        <p:attrNameLst>
                                          <p:attrName>ppt_x</p:attrName>
                                        </p:attrNameLst>
                                      </p:cBhvr>
                                      <p:tavLst>
                                        <p:tav tm="0">
                                          <p:val>
                                            <p:strVal val="#ppt_x"/>
                                          </p:val>
                                        </p:tav>
                                        <p:tav tm="100000">
                                          <p:val>
                                            <p:strVal val="#ppt_x"/>
                                          </p:val>
                                        </p:tav>
                                      </p:tavLst>
                                    </p:anim>
                                    <p:anim calcmode="lin" valueType="num">
                                      <p:cBhvr>
                                        <p:cTn id="29" dur="400" fill="hold"/>
                                        <p:tgtEl>
                                          <p:spTgt spid="8"/>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2" presetID="43"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
                                        <p:tgtEl>
                                          <p:spTgt spid="7"/>
                                        </p:tgtEl>
                                      </p:cBhvr>
                                    </p:animEffect>
                                    <p:anim calcmode="lin" valueType="num">
                                      <p:cBhvr>
                                        <p:cTn id="35" dur="400" fill="hold"/>
                                        <p:tgtEl>
                                          <p:spTgt spid="7"/>
                                        </p:tgtEl>
                                        <p:attrNameLst>
                                          <p:attrName>ppt_x</p:attrName>
                                        </p:attrNameLst>
                                      </p:cBhvr>
                                      <p:tavLst>
                                        <p:tav tm="0">
                                          <p:val>
                                            <p:strVal val="#ppt_x"/>
                                          </p:val>
                                        </p:tav>
                                        <p:tav tm="100000">
                                          <p:val>
                                            <p:strVal val="#ppt_x"/>
                                          </p:val>
                                        </p:tav>
                                      </p:tavLst>
                                    </p:anim>
                                    <p:anim calcmode="lin" valueType="num">
                                      <p:cBhvr>
                                        <p:cTn id="36" dur="400" fill="hold"/>
                                        <p:tgtEl>
                                          <p:spTgt spid="7"/>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marL="0" indent="0">
              <a:buNone/>
            </a:pPr>
            <a:r>
              <a:rPr lang="ja-JP" altLang="en-US" sz="3200" b="1"/>
              <a:t>税制上の優遇措置</a:t>
            </a:r>
            <a:endParaRPr lang="en-US" altLang="ja-JP" sz="3200" b="1" dirty="0"/>
          </a:p>
        </p:txBody>
      </p:sp>
      <p:sp>
        <p:nvSpPr>
          <p:cNvPr id="3" name="コンテンツ プレースホルダー 2">
            <a:extLst>
              <a:ext uri="{FF2B5EF4-FFF2-40B4-BE49-F238E27FC236}">
                <a16:creationId xmlns:a16="http://schemas.microsoft.com/office/drawing/2014/main" id="{8707205B-EF98-594B-A091-50219AA020E1}"/>
              </a:ext>
            </a:extLst>
          </p:cNvPr>
          <p:cNvSpPr>
            <a:spLocks noGrp="1"/>
          </p:cNvSpPr>
          <p:nvPr>
            <p:ph idx="1"/>
          </p:nvPr>
        </p:nvSpPr>
        <p:spPr/>
        <p:txBody>
          <a:bodyPr/>
          <a:lstStyle/>
          <a:p>
            <a:pPr marL="0" indent="0">
              <a:buNone/>
            </a:pPr>
            <a:r>
              <a:rPr lang="ja-JP" altLang="en-US" sz="2000"/>
              <a:t>個人、法人からのご寄付は、公益目的事業を支援するために支出された</a:t>
            </a:r>
            <a:endParaRPr lang="en-US" altLang="ja-JP" sz="2000" dirty="0"/>
          </a:p>
          <a:p>
            <a:pPr marL="0" indent="0">
              <a:buNone/>
            </a:pPr>
            <a:r>
              <a:rPr lang="ja-JP" altLang="en-US" sz="2000"/>
              <a:t>「特定公益増進法人」への寄付金として取り扱われ、税制上の優遇措置の対象となります。個人の寄附金に対する優遇措置は、</a:t>
            </a:r>
            <a:endParaRPr lang="en-US" altLang="ja-JP" sz="2000" dirty="0"/>
          </a:p>
          <a:p>
            <a:pPr marL="0" indent="0">
              <a:buNone/>
            </a:pPr>
            <a:r>
              <a:rPr lang="ja-JP" altLang="en-US" sz="2000"/>
              <a:t>「</a:t>
            </a:r>
            <a:r>
              <a:rPr lang="ja-JP" altLang="en-US" sz="2000">
                <a:hlinkClick r:id="rId3" tooltip="国税局タックスアンサー寄附金控除"/>
              </a:rPr>
              <a:t>所得控除</a:t>
            </a:r>
            <a:r>
              <a:rPr lang="ja-JP" altLang="en-US" sz="2000"/>
              <a:t>」または「</a:t>
            </a:r>
            <a:r>
              <a:rPr lang="ja-JP" altLang="en-US" sz="2000">
                <a:hlinkClick r:id="rId4" tooltip="国税局タックスアンサー税額控除"/>
              </a:rPr>
              <a:t>税額控除</a:t>
            </a:r>
            <a:r>
              <a:rPr lang="ja-JP" altLang="en-US" sz="2000"/>
              <a:t>」のいずれかを選択</a:t>
            </a:r>
            <a:endParaRPr lang="en-US" altLang="ja-JP" sz="2000" dirty="0"/>
          </a:p>
          <a:p>
            <a:pPr marL="0" indent="0">
              <a:buNone/>
            </a:pPr>
            <a:r>
              <a:rPr lang="ja-JP" altLang="en-US" sz="2000"/>
              <a:t>することが出来ます。</a:t>
            </a:r>
            <a:endParaRPr lang="en-US" altLang="ja-JP" sz="2000" dirty="0"/>
          </a:p>
          <a:p>
            <a:pPr marL="0" indent="0">
              <a:buNone/>
            </a:pPr>
            <a:endParaRPr lang="en-US" altLang="ja-JP" sz="1600" dirty="0"/>
          </a:p>
          <a:p>
            <a:pPr marL="0" indent="0">
              <a:buNone/>
            </a:pPr>
            <a:r>
              <a:rPr lang="ja-JP" altLang="en-US" sz="1600"/>
              <a:t>「税額控除」をお受けいただくためには、確定申告の際「領収証」</a:t>
            </a:r>
            <a:endParaRPr lang="en-US" altLang="ja-JP" sz="1600" dirty="0"/>
          </a:p>
          <a:p>
            <a:pPr marL="0" indent="0">
              <a:buNone/>
            </a:pPr>
            <a:r>
              <a:rPr lang="ja-JP" altLang="en-US" sz="1600"/>
              <a:t>のほかに、「税額控除に係る証明書」の提出が必要となります。</a:t>
            </a:r>
            <a:endParaRPr lang="en-US" altLang="ja-JP" sz="1600" dirty="0"/>
          </a:p>
          <a:p>
            <a:pPr marL="0" indent="0">
              <a:buNone/>
            </a:pPr>
            <a:r>
              <a:rPr lang="ja-JP" altLang="en-US" sz="1600"/>
              <a:t>証明書をお持ちでない方は</a:t>
            </a:r>
            <a:r>
              <a:rPr lang="en-US" altLang="ja-JP" sz="1600" dirty="0">
                <a:hlinkClick r:id="rId5"/>
              </a:rPr>
              <a:t>http://piif-rfj.org/contribute.html</a:t>
            </a:r>
            <a:endParaRPr lang="en-US" altLang="ja-JP" sz="1600" dirty="0"/>
          </a:p>
          <a:p>
            <a:pPr marL="0" indent="0">
              <a:buNone/>
            </a:pPr>
            <a:r>
              <a:rPr lang="ja-JP" altLang="en-US" sz="1600"/>
              <a:t>からダウンロードいただくか、日本事務局までご請求下さい。</a:t>
            </a:r>
            <a:endParaRPr lang="en-US" altLang="ja-JP" sz="1600" dirty="0"/>
          </a:p>
          <a:p>
            <a:pPr marL="0" indent="0">
              <a:buNone/>
            </a:pPr>
            <a:r>
              <a:rPr lang="ja-JP" altLang="en-US" sz="1600"/>
              <a:t>オンライン（クレジットカード）によるロータリー財団への寄付に</a:t>
            </a:r>
            <a:endParaRPr lang="en-US" altLang="ja-JP" sz="1600" dirty="0"/>
          </a:p>
          <a:p>
            <a:pPr marL="0" indent="0">
              <a:buNone/>
            </a:pPr>
            <a:r>
              <a:rPr lang="ja-JP" altLang="en-US" sz="1600"/>
              <a:t>ついても、日本円での寄付については、</a:t>
            </a:r>
            <a:endParaRPr lang="en-US" altLang="ja-JP" sz="1600" dirty="0"/>
          </a:p>
          <a:p>
            <a:pPr marL="0" indent="0">
              <a:buNone/>
            </a:pPr>
            <a:r>
              <a:rPr lang="ja-JP" altLang="en-US" sz="1600"/>
              <a:t>公益財団法人ロータリー日本財団を通じて税制上の優遇措置を</a:t>
            </a:r>
            <a:endParaRPr lang="en-US" altLang="ja-JP" sz="1600" dirty="0"/>
          </a:p>
          <a:p>
            <a:pPr marL="0" indent="0">
              <a:buNone/>
            </a:pPr>
            <a:r>
              <a:rPr lang="ja-JP" altLang="en-US" sz="1600"/>
              <a:t>受けられます。</a:t>
            </a:r>
            <a:endParaRPr lang="en-US" altLang="ja-JP" sz="1600" dirty="0"/>
          </a:p>
          <a:p>
            <a:pPr marL="0" indent="0">
              <a:buNone/>
            </a:pPr>
            <a:endParaRPr lang="ja-JP" altLang="en-US" sz="1600"/>
          </a:p>
          <a:p>
            <a:pPr marL="0" indent="0">
              <a:buNone/>
            </a:pPr>
            <a:endParaRPr lang="ja-JP" altLang="en-US" sz="1600"/>
          </a:p>
          <a:p>
            <a:pPr marL="0" indent="0">
              <a:buNone/>
            </a:pPr>
            <a:endParaRPr lang="ja-JP" altLang="en-US" sz="1600"/>
          </a:p>
        </p:txBody>
      </p:sp>
      <p:pic>
        <p:nvPicPr>
          <p:cNvPr id="5" name="図 4">
            <a:extLst>
              <a:ext uri="{FF2B5EF4-FFF2-40B4-BE49-F238E27FC236}">
                <a16:creationId xmlns:a16="http://schemas.microsoft.com/office/drawing/2014/main" id="{A4449C5E-7027-744C-BF8A-8CFA1F09E0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2200" y="2057400"/>
            <a:ext cx="2424793" cy="3429000"/>
          </a:xfrm>
          <a:prstGeom prst="rect">
            <a:avLst/>
          </a:prstGeom>
        </p:spPr>
      </p:pic>
    </p:spTree>
    <p:extLst>
      <p:ext uri="{BB962C8B-B14F-4D97-AF65-F5344CB8AC3E}">
        <p14:creationId xmlns:p14="http://schemas.microsoft.com/office/powerpoint/2010/main" val="798571075"/>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marL="0" indent="0">
              <a:buNone/>
            </a:pPr>
            <a:r>
              <a:rPr lang="ja-JP" altLang="en-US" sz="3200" b="1"/>
              <a:t>税制上の優遇措置</a:t>
            </a:r>
            <a:endParaRPr lang="en-US" altLang="ja-JP" sz="3200" b="1" dirty="0"/>
          </a:p>
        </p:txBody>
      </p:sp>
      <p:sp>
        <p:nvSpPr>
          <p:cNvPr id="3" name="コンテンツ プレースホルダー 2">
            <a:extLst>
              <a:ext uri="{FF2B5EF4-FFF2-40B4-BE49-F238E27FC236}">
                <a16:creationId xmlns:a16="http://schemas.microsoft.com/office/drawing/2014/main" id="{8707205B-EF98-594B-A091-50219AA020E1}"/>
              </a:ext>
            </a:extLst>
          </p:cNvPr>
          <p:cNvSpPr>
            <a:spLocks noGrp="1"/>
          </p:cNvSpPr>
          <p:nvPr>
            <p:ph idx="1"/>
          </p:nvPr>
        </p:nvSpPr>
        <p:spPr/>
        <p:txBody>
          <a:bodyPr/>
          <a:lstStyle/>
          <a:p>
            <a:pPr marL="0" indent="0">
              <a:buNone/>
            </a:pPr>
            <a:r>
              <a:rPr lang="ja-JP" altLang="en-US" sz="3600" b="1"/>
              <a:t>確定申告用領収証の発送時期</a:t>
            </a:r>
          </a:p>
          <a:p>
            <a:pPr marL="0" indent="0">
              <a:buNone/>
            </a:pPr>
            <a:endParaRPr lang="en-US" altLang="ja-JP" sz="1600" dirty="0"/>
          </a:p>
          <a:p>
            <a:pPr marL="0" indent="0">
              <a:buNone/>
            </a:pPr>
            <a:r>
              <a:rPr lang="ja-JP" altLang="en-US" sz="2400">
                <a:highlight>
                  <a:srgbClr val="00FFFF"/>
                </a:highlight>
              </a:rPr>
              <a:t>会員個人による寄付</a:t>
            </a:r>
            <a:r>
              <a:rPr lang="ja-JP" altLang="en-US" sz="2400"/>
              <a:t>については、ご所属のクラブにまとめて送付させていただきます。</a:t>
            </a:r>
            <a:r>
              <a:rPr lang="en-US" altLang="ja-JP" sz="2400" dirty="0">
                <a:highlight>
                  <a:srgbClr val="00FFFF"/>
                </a:highlight>
              </a:rPr>
              <a:t>7</a:t>
            </a:r>
            <a:r>
              <a:rPr lang="ja-JP" altLang="en-US" sz="2400">
                <a:highlight>
                  <a:srgbClr val="00FFFF"/>
                </a:highlight>
              </a:rPr>
              <a:t>月から</a:t>
            </a:r>
            <a:r>
              <a:rPr lang="en-US" altLang="ja-JP" sz="2400" dirty="0">
                <a:highlight>
                  <a:srgbClr val="00FFFF"/>
                </a:highlight>
              </a:rPr>
              <a:t>12</a:t>
            </a:r>
            <a:r>
              <a:rPr lang="ja-JP" altLang="en-US" sz="2400">
                <a:highlight>
                  <a:srgbClr val="00FFFF"/>
                </a:highlight>
              </a:rPr>
              <a:t>月までの分は翌年</a:t>
            </a:r>
            <a:r>
              <a:rPr lang="en-US" altLang="ja-JP" sz="2400" dirty="0">
                <a:highlight>
                  <a:srgbClr val="00FFFF"/>
                </a:highlight>
              </a:rPr>
              <a:t>1</a:t>
            </a:r>
            <a:r>
              <a:rPr lang="ja-JP" altLang="en-US" sz="2400">
                <a:highlight>
                  <a:srgbClr val="00FFFF"/>
                </a:highlight>
              </a:rPr>
              <a:t>月末に</a:t>
            </a:r>
            <a:r>
              <a:rPr lang="ja-JP" altLang="en-US" sz="2400"/>
              <a:t>、</a:t>
            </a:r>
            <a:endParaRPr lang="en-US" altLang="ja-JP" sz="2400" dirty="0"/>
          </a:p>
          <a:p>
            <a:pPr marL="0" indent="0">
              <a:buNone/>
            </a:pPr>
            <a:r>
              <a:rPr lang="en-US" altLang="ja-JP" sz="2400" dirty="0">
                <a:highlight>
                  <a:srgbClr val="00FFFF"/>
                </a:highlight>
              </a:rPr>
              <a:t>1</a:t>
            </a:r>
            <a:r>
              <a:rPr lang="ja-JP" altLang="en-US" sz="2400">
                <a:highlight>
                  <a:srgbClr val="00FFFF"/>
                </a:highlight>
              </a:rPr>
              <a:t>月から </a:t>
            </a:r>
            <a:r>
              <a:rPr lang="en-US" altLang="ja-JP" sz="2400" dirty="0">
                <a:highlight>
                  <a:srgbClr val="00FFFF"/>
                </a:highlight>
              </a:rPr>
              <a:t>6</a:t>
            </a:r>
            <a:r>
              <a:rPr lang="ja-JP" altLang="en-US" sz="2400">
                <a:highlight>
                  <a:srgbClr val="00FFFF"/>
                </a:highlight>
              </a:rPr>
              <a:t>月までの分につきましては、同年</a:t>
            </a:r>
            <a:r>
              <a:rPr lang="en-US" altLang="ja-JP" sz="2400" dirty="0">
                <a:highlight>
                  <a:srgbClr val="00FFFF"/>
                </a:highlight>
              </a:rPr>
              <a:t>7</a:t>
            </a:r>
            <a:r>
              <a:rPr lang="ja-JP" altLang="en-US" sz="2400">
                <a:highlight>
                  <a:srgbClr val="00FFFF"/>
                </a:highlight>
              </a:rPr>
              <a:t>月末</a:t>
            </a:r>
            <a:r>
              <a:rPr lang="ja-JP" altLang="en-US" sz="2400"/>
              <a:t>にお送りいたします。</a:t>
            </a:r>
          </a:p>
          <a:p>
            <a:pPr marL="0" indent="0">
              <a:buNone/>
            </a:pPr>
            <a:endParaRPr lang="en-US" altLang="ja-JP" sz="2400" b="1" dirty="0"/>
          </a:p>
          <a:p>
            <a:pPr marL="0" indent="0">
              <a:buNone/>
            </a:pPr>
            <a:r>
              <a:rPr lang="ja-JP" altLang="en-US" sz="2400" u="sng"/>
              <a:t>法人および会員以外の個人による寄付については、随時領収証を発行させていただきます。</a:t>
            </a:r>
            <a:r>
              <a:rPr lang="ja-JP" altLang="en-US" sz="2400"/>
              <a:t>送金明細書の通信欄に送付先をご明記ください。</a:t>
            </a:r>
          </a:p>
          <a:p>
            <a:pPr marL="0" indent="0">
              <a:buNone/>
            </a:pPr>
            <a:endParaRPr lang="ja-JP" altLang="en-US" sz="2400"/>
          </a:p>
          <a:p>
            <a:pPr marL="0" indent="0">
              <a:buNone/>
            </a:pPr>
            <a:endParaRPr lang="ja-JP" altLang="en-US" sz="1600"/>
          </a:p>
        </p:txBody>
      </p:sp>
    </p:spTree>
    <p:extLst>
      <p:ext uri="{BB962C8B-B14F-4D97-AF65-F5344CB8AC3E}">
        <p14:creationId xmlns:p14="http://schemas.microsoft.com/office/powerpoint/2010/main" val="2245994250"/>
      </p:ext>
    </p:extLst>
  </p:cSld>
  <p:clrMapOvr>
    <a:masterClrMapping/>
  </p:clrMapOvr>
  <p:transition spd="med" advClick="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ja-JP" altLang="en-US" sz="3200" b="1">
                <a:latin typeface="Arial Narrow" pitchFamily="34" charset="0"/>
                <a:ea typeface="ＭＳ Ｐゴシック" pitchFamily="34" charset="-128"/>
              </a:rPr>
              <a:t>なぜ寄付をしていただくのか</a:t>
            </a:r>
            <a:r>
              <a:rPr lang="en-US" altLang="ja-JP" sz="3200" b="1" dirty="0">
                <a:latin typeface="Arial Narrow" pitchFamily="34" charset="0"/>
                <a:ea typeface="ＭＳ Ｐゴシック" pitchFamily="34" charset="-128"/>
              </a:rPr>
              <a:t>?</a:t>
            </a:r>
            <a:endParaRPr lang="en-US" altLang="en-US" sz="3200" b="1" dirty="0">
              <a:latin typeface="Arial Narrow" pitchFamily="34" charset="0"/>
              <a:ea typeface="ＭＳ Ｐゴシック" pitchFamily="34" charset="-128"/>
            </a:endParaRPr>
          </a:p>
        </p:txBody>
      </p:sp>
      <p:sp>
        <p:nvSpPr>
          <p:cNvPr id="18436" name="Content Placeholder 2"/>
          <p:cNvSpPr txBox="1">
            <a:spLocks/>
          </p:cNvSpPr>
          <p:nvPr/>
        </p:nvSpPr>
        <p:spPr bwMode="auto">
          <a:xfrm>
            <a:off x="457200" y="1676400"/>
            <a:ext cx="815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defRPr/>
            </a:pPr>
            <a:r>
              <a:rPr kumimoji="1" lang="ja-JP" altLang="en-US">
                <a:solidFill>
                  <a:schemeClr val="tx2"/>
                </a:solidFill>
                <a:latin typeface="+mn-ea"/>
              </a:rPr>
              <a:t>■ロータリーの活動のために、</a:t>
            </a:r>
            <a:endParaRPr kumimoji="1" lang="en-US" altLang="ja-JP" dirty="0">
              <a:solidFill>
                <a:schemeClr val="tx2"/>
              </a:solidFill>
              <a:latin typeface="+mn-ea"/>
            </a:endParaRPr>
          </a:p>
          <a:p>
            <a:pPr marL="0" indent="0">
              <a:defRPr/>
            </a:pPr>
            <a:r>
              <a:rPr kumimoji="1" lang="ja-JP" altLang="en-US">
                <a:solidFill>
                  <a:schemeClr val="tx2"/>
                </a:solidFill>
                <a:latin typeface="+mn-ea"/>
              </a:rPr>
              <a:t>　</a:t>
            </a:r>
            <a:r>
              <a:rPr kumimoji="1" lang="en-US" altLang="ja-JP" dirty="0">
                <a:solidFill>
                  <a:schemeClr val="tx2"/>
                </a:solidFill>
                <a:latin typeface="+mn-ea"/>
              </a:rPr>
              <a:t> </a:t>
            </a:r>
            <a:r>
              <a:rPr kumimoji="1" lang="ja-JP" altLang="en-US">
                <a:solidFill>
                  <a:schemeClr val="tx2"/>
                </a:solidFill>
                <a:latin typeface="+mn-ea"/>
              </a:rPr>
              <a:t>自分たちで基金を貯めて有効に使う</a:t>
            </a:r>
            <a:endParaRPr kumimoji="1" lang="en-US" altLang="ja-JP" dirty="0">
              <a:solidFill>
                <a:schemeClr val="tx2"/>
              </a:solidFill>
              <a:latin typeface="+mn-ea"/>
            </a:endParaRPr>
          </a:p>
          <a:p>
            <a:pPr marL="0" indent="0">
              <a:defRPr/>
            </a:pPr>
            <a:endParaRPr kumimoji="1" lang="en-US" altLang="ja-JP" dirty="0">
              <a:solidFill>
                <a:schemeClr val="tx2"/>
              </a:solidFill>
              <a:latin typeface="+mn-ea"/>
            </a:endParaRPr>
          </a:p>
          <a:p>
            <a:pPr marL="0" indent="0">
              <a:defRPr/>
            </a:pPr>
            <a:r>
              <a:rPr kumimoji="1" lang="ja-JP" altLang="en-US">
                <a:solidFill>
                  <a:schemeClr val="tx2"/>
                </a:solidFill>
                <a:latin typeface="+mn-ea"/>
              </a:rPr>
              <a:t>■基金を補助金として地区やクラブが活用する</a:t>
            </a:r>
          </a:p>
          <a:p>
            <a:pPr marL="0" indent="0">
              <a:defRPr/>
            </a:pPr>
            <a:endParaRPr kumimoji="1" lang="en-US" altLang="ja-JP" dirty="0">
              <a:solidFill>
                <a:schemeClr val="tx2"/>
              </a:solidFill>
              <a:latin typeface="+mn-ea"/>
            </a:endParaRPr>
          </a:p>
          <a:p>
            <a:pPr marL="0" indent="0">
              <a:defRPr/>
            </a:pPr>
            <a:r>
              <a:rPr kumimoji="1" lang="ja-JP" altLang="en-US">
                <a:solidFill>
                  <a:schemeClr val="tx2"/>
                </a:solidFill>
                <a:latin typeface="+mn-ea"/>
              </a:rPr>
              <a:t>■活用目的は人道的奉仕と人材育成</a:t>
            </a:r>
          </a:p>
          <a:p>
            <a:pPr marL="0" indent="0">
              <a:defRPr/>
            </a:pPr>
            <a:endParaRPr kumimoji="1" lang="en-US" altLang="ja-JP" dirty="0">
              <a:solidFill>
                <a:schemeClr val="tx2"/>
              </a:solidFill>
              <a:latin typeface="+mn-ea"/>
            </a:endParaRPr>
          </a:p>
          <a:p>
            <a:pPr marL="0" indent="0">
              <a:defRPr/>
            </a:pPr>
            <a:r>
              <a:rPr kumimoji="1" lang="ja-JP" altLang="en-US">
                <a:solidFill>
                  <a:schemeClr val="tx2"/>
                </a:solidFill>
                <a:latin typeface="+mn-ea"/>
              </a:rPr>
              <a:t>■世界的な規模で影響力のある活動を行う</a:t>
            </a:r>
            <a:endParaRPr kumimoji="1" lang="en-US" altLang="ja-JP" dirty="0">
              <a:solidFill>
                <a:schemeClr val="tx2"/>
              </a:solidFill>
              <a:latin typeface="+mn-ea"/>
            </a:endParaRPr>
          </a:p>
          <a:p>
            <a:pPr marL="0" indent="0">
              <a:defRPr/>
            </a:pPr>
            <a:endParaRPr kumimoji="1" lang="en-US" altLang="ja-JP" dirty="0">
              <a:solidFill>
                <a:schemeClr val="tx2"/>
              </a:solidFill>
              <a:latin typeface="+mn-ea"/>
            </a:endParaRPr>
          </a:p>
          <a:p>
            <a:pPr marL="0" indent="0">
              <a:defRPr/>
            </a:pPr>
            <a:r>
              <a:rPr kumimoji="1" lang="ja-JP" altLang="en-US">
                <a:solidFill>
                  <a:schemeClr val="tx2"/>
                </a:solidFill>
                <a:latin typeface="+mn-ea"/>
              </a:rPr>
              <a:t>■結果的に、ロータリーの公共イメージ向上</a:t>
            </a:r>
            <a:endParaRPr kumimoji="1" lang="en-US" altLang="ja-JP" dirty="0">
              <a:solidFill>
                <a:schemeClr val="tx2"/>
              </a:solidFill>
              <a:latin typeface="+mn-ea"/>
            </a:endParaRPr>
          </a:p>
          <a:p>
            <a:pPr marL="0" indent="0">
              <a:defRPr/>
            </a:pPr>
            <a:r>
              <a:rPr kumimoji="1" lang="en-US" altLang="ja-JP" dirty="0">
                <a:solidFill>
                  <a:schemeClr val="tx2"/>
                </a:solidFill>
                <a:latin typeface="+mn-ea"/>
              </a:rPr>
              <a:t>   </a:t>
            </a:r>
            <a:r>
              <a:rPr kumimoji="1" lang="ja-JP" altLang="en-US">
                <a:solidFill>
                  <a:schemeClr val="tx2"/>
                </a:solidFill>
                <a:latin typeface="+mn-ea"/>
              </a:rPr>
              <a:t>会員増強に繋がる</a:t>
            </a:r>
          </a:p>
          <a:p>
            <a:pPr marL="0" indent="0">
              <a:defRPr/>
            </a:pPr>
            <a:endParaRPr kumimoji="1" lang="en-US" altLang="ja-JP" dirty="0">
              <a:solidFill>
                <a:schemeClr val="tx2"/>
              </a:solidFill>
              <a:latin typeface="+mn-ea"/>
            </a:endParaRPr>
          </a:p>
          <a:p>
            <a:pPr marL="0" indent="0">
              <a:defRPr/>
            </a:pPr>
            <a:endParaRPr kumimoji="1" lang="ja-JP" altLang="en-US">
              <a:solidFill>
                <a:schemeClr val="tx2"/>
              </a:solidFill>
              <a:latin typeface="+mn-ea"/>
            </a:endParaRPr>
          </a:p>
          <a:p>
            <a:pPr marL="0" indent="0">
              <a:defRPr/>
            </a:pPr>
            <a:endParaRPr kumimoji="1" lang="en-US" altLang="ja-JP" dirty="0">
              <a:solidFill>
                <a:schemeClr val="tx2"/>
              </a:solidFill>
              <a:latin typeface="+mn-ea"/>
            </a:endParaRPr>
          </a:p>
          <a:p>
            <a:pPr lvl="1">
              <a:spcBef>
                <a:spcPct val="20000"/>
              </a:spcBef>
              <a:buClr>
                <a:srgbClr val="01B4E7"/>
              </a:buClr>
              <a:buSzPct val="120000"/>
            </a:pPr>
            <a:endParaRPr lang="en-US" altLang="en-US" sz="2000" dirty="0">
              <a:solidFill>
                <a:srgbClr val="58585A"/>
              </a:solidFill>
              <a:latin typeface="Georgia" pitchFamily="18" charset="0"/>
            </a:endParaRPr>
          </a:p>
          <a:p>
            <a:pPr lvl="1">
              <a:spcBef>
                <a:spcPct val="20000"/>
              </a:spcBef>
              <a:buClr>
                <a:srgbClr val="01B4E7"/>
              </a:buClr>
              <a:buSzPct val="120000"/>
            </a:pPr>
            <a:endParaRPr lang="en-US" altLang="en-US" sz="2000" dirty="0">
              <a:solidFill>
                <a:srgbClr val="58585A"/>
              </a:solidFill>
              <a:latin typeface="Georgia" pitchFamily="18" charset="0"/>
            </a:endParaRPr>
          </a:p>
        </p:txBody>
      </p:sp>
    </p:spTree>
    <p:extLst>
      <p:ext uri="{BB962C8B-B14F-4D97-AF65-F5344CB8AC3E}">
        <p14:creationId xmlns:p14="http://schemas.microsoft.com/office/powerpoint/2010/main" val="3127403658"/>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8436">
                                            <p:txEl>
                                              <p:pRg st="0" end="0"/>
                                            </p:txEl>
                                          </p:spTgt>
                                        </p:tgtEl>
                                        <p:attrNameLst>
                                          <p:attrName>style.visibility</p:attrName>
                                        </p:attrNameLst>
                                      </p:cBhvr>
                                      <p:to>
                                        <p:strVal val="visible"/>
                                      </p:to>
                                    </p:set>
                                    <p:anim calcmode="lin" valueType="num">
                                      <p:cBhvr additive="base">
                                        <p:cTn id="11" dur="500" fill="hold"/>
                                        <p:tgtEl>
                                          <p:spTgt spid="1843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43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436">
                                            <p:txEl>
                                              <p:pRg st="1" end="1"/>
                                            </p:txEl>
                                          </p:spTgt>
                                        </p:tgtEl>
                                        <p:attrNameLst>
                                          <p:attrName>style.visibility</p:attrName>
                                        </p:attrNameLst>
                                      </p:cBhvr>
                                      <p:to>
                                        <p:strVal val="visible"/>
                                      </p:to>
                                    </p:set>
                                    <p:anim calcmode="lin" valueType="num">
                                      <p:cBhvr additive="base">
                                        <p:cTn id="15" dur="500" fill="hold"/>
                                        <p:tgtEl>
                                          <p:spTgt spid="1843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4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8436">
                                            <p:txEl>
                                              <p:pRg st="3" end="3"/>
                                            </p:txEl>
                                          </p:spTgt>
                                        </p:tgtEl>
                                        <p:attrNameLst>
                                          <p:attrName>style.visibility</p:attrName>
                                        </p:attrNameLst>
                                      </p:cBhvr>
                                      <p:to>
                                        <p:strVal val="visible"/>
                                      </p:to>
                                    </p:set>
                                    <p:anim calcmode="lin" valueType="num">
                                      <p:cBhvr additive="base">
                                        <p:cTn id="21" dur="500" fill="hold"/>
                                        <p:tgtEl>
                                          <p:spTgt spid="1843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43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436">
                                            <p:txEl>
                                              <p:pRg st="5" end="5"/>
                                            </p:txEl>
                                          </p:spTgt>
                                        </p:tgtEl>
                                        <p:attrNameLst>
                                          <p:attrName>style.visibility</p:attrName>
                                        </p:attrNameLst>
                                      </p:cBhvr>
                                      <p:to>
                                        <p:strVal val="visible"/>
                                      </p:to>
                                    </p:set>
                                    <p:anim calcmode="lin" valueType="num">
                                      <p:cBhvr additive="base">
                                        <p:cTn id="27" dur="500" fill="hold"/>
                                        <p:tgtEl>
                                          <p:spTgt spid="1843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43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8436">
                                            <p:txEl>
                                              <p:pRg st="7" end="7"/>
                                            </p:txEl>
                                          </p:spTgt>
                                        </p:tgtEl>
                                        <p:attrNameLst>
                                          <p:attrName>style.visibility</p:attrName>
                                        </p:attrNameLst>
                                      </p:cBhvr>
                                      <p:to>
                                        <p:strVal val="visible"/>
                                      </p:to>
                                    </p:set>
                                    <p:anim calcmode="lin" valueType="num">
                                      <p:cBhvr additive="base">
                                        <p:cTn id="33" dur="500" fill="hold"/>
                                        <p:tgtEl>
                                          <p:spTgt spid="18436">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843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8436">
                                            <p:txEl>
                                              <p:pRg st="9" end="9"/>
                                            </p:txEl>
                                          </p:spTgt>
                                        </p:tgtEl>
                                        <p:attrNameLst>
                                          <p:attrName>style.visibility</p:attrName>
                                        </p:attrNameLst>
                                      </p:cBhvr>
                                      <p:to>
                                        <p:strVal val="visible"/>
                                      </p:to>
                                    </p:set>
                                    <p:anim calcmode="lin" valueType="num">
                                      <p:cBhvr additive="base">
                                        <p:cTn id="39" dur="500" fill="hold"/>
                                        <p:tgtEl>
                                          <p:spTgt spid="18436">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8436">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436">
                                            <p:txEl>
                                              <p:pRg st="10" end="10"/>
                                            </p:txEl>
                                          </p:spTgt>
                                        </p:tgtEl>
                                        <p:attrNameLst>
                                          <p:attrName>style.visibility</p:attrName>
                                        </p:attrNameLst>
                                      </p:cBhvr>
                                      <p:to>
                                        <p:strVal val="visible"/>
                                      </p:to>
                                    </p:set>
                                    <p:anim calcmode="lin" valueType="num">
                                      <p:cBhvr additive="base">
                                        <p:cTn id="43" dur="500" fill="hold"/>
                                        <p:tgtEl>
                                          <p:spTgt spid="18436">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43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bwMode="auto">
          <a:xfrm>
            <a:off x="228600" y="1219200"/>
            <a:ext cx="4267200" cy="15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algn="ctr" eaLnBrk="1" hangingPunct="1">
              <a:buNone/>
            </a:pPr>
            <a:r>
              <a:rPr lang="ja-JP" altLang="en-US" sz="4400" b="1" dirty="0">
                <a:solidFill>
                  <a:schemeClr val="accent1"/>
                </a:solidFill>
                <a:latin typeface="Georgia" pitchFamily="18" charset="0"/>
                <a:ea typeface="ＭＳ Ｐゴシック" pitchFamily="34" charset="-128"/>
              </a:rPr>
              <a:t>ご支援に</a:t>
            </a:r>
            <a:br>
              <a:rPr lang="en-US" altLang="ja-JP" sz="4400" b="1" dirty="0">
                <a:solidFill>
                  <a:schemeClr val="accent1"/>
                </a:solidFill>
                <a:latin typeface="Georgia" pitchFamily="18" charset="0"/>
                <a:ea typeface="ＭＳ Ｐゴシック" pitchFamily="34" charset="-128"/>
              </a:rPr>
            </a:br>
            <a:r>
              <a:rPr lang="ja-JP" altLang="en-US" sz="4400" b="1">
                <a:solidFill>
                  <a:schemeClr val="accent1"/>
                </a:solidFill>
                <a:latin typeface="Georgia" pitchFamily="18" charset="0"/>
                <a:ea typeface="ＭＳ Ｐゴシック" pitchFamily="34" charset="-128"/>
              </a:rPr>
              <a:t>感謝申し上げます</a:t>
            </a:r>
            <a:endParaRPr lang="en-US" altLang="en-US" sz="4400" b="1" dirty="0">
              <a:solidFill>
                <a:schemeClr val="accent1"/>
              </a:solidFill>
              <a:latin typeface="Georgia" pitchFamily="18" charset="0"/>
              <a:ea typeface="ＭＳ Ｐゴシック" pitchFamily="34" charset="-128"/>
            </a:endParaRPr>
          </a:p>
        </p:txBody>
      </p:sp>
      <p:sp>
        <p:nvSpPr>
          <p:cNvPr id="2457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ja-JP" sz="3200" b="1" dirty="0">
                <a:latin typeface="Arial Narrow" pitchFamily="34" charset="0"/>
                <a:ea typeface="ＭＳ Ｐゴシック" pitchFamily="34" charset="-128"/>
              </a:rPr>
              <a:t>We highly appreciate your support.</a:t>
            </a:r>
            <a:endParaRPr lang="en-US" altLang="en-US" sz="3200" b="1" dirty="0">
              <a:latin typeface="Arial Narrow" pitchFamily="34" charset="0"/>
              <a:ea typeface="ＭＳ Ｐゴシック" pitchFamily="34" charset="-128"/>
            </a:endParaRPr>
          </a:p>
        </p:txBody>
      </p:sp>
      <p:pic>
        <p:nvPicPr>
          <p:cNvPr id="24580"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914400"/>
            <a:ext cx="4214261"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CED783B8-3EF9-9D4D-83AD-D07D4D50D0CD}"/>
              </a:ext>
            </a:extLst>
          </p:cNvPr>
          <p:cNvSpPr txBox="1"/>
          <p:nvPr/>
        </p:nvSpPr>
        <p:spPr>
          <a:xfrm>
            <a:off x="884872" y="2667000"/>
            <a:ext cx="3015569" cy="3477875"/>
          </a:xfrm>
          <a:prstGeom prst="rect">
            <a:avLst/>
          </a:prstGeom>
          <a:noFill/>
        </p:spPr>
        <p:txBody>
          <a:bodyPr wrap="square" rtlCol="0">
            <a:spAutoFit/>
          </a:bodyPr>
          <a:lstStyle/>
          <a:p>
            <a:r>
              <a:rPr kumimoji="1" lang="ja-JP" altLang="en-US"/>
              <a:t>資金推進委員会一同</a:t>
            </a:r>
            <a:endParaRPr kumimoji="1" lang="en-US" altLang="ja-JP" dirty="0"/>
          </a:p>
          <a:p>
            <a:endParaRPr kumimoji="1" lang="en-US" altLang="ja-JP" sz="1400" dirty="0"/>
          </a:p>
          <a:p>
            <a:r>
              <a:rPr kumimoji="1" lang="ja-JP" altLang="en-US" sz="1400"/>
              <a:t>委員長　中谷裕二良</a:t>
            </a:r>
            <a:r>
              <a:rPr kumimoji="1" lang="en-US" altLang="ja-JP" sz="1400" dirty="0"/>
              <a:t>(</a:t>
            </a:r>
            <a:r>
              <a:rPr kumimoji="1" lang="ja-JP" altLang="en-US" sz="1400"/>
              <a:t>生駒</a:t>
            </a:r>
            <a:r>
              <a:rPr kumimoji="1" lang="en-US" altLang="ja-JP" sz="1400" dirty="0"/>
              <a:t>RC)</a:t>
            </a:r>
          </a:p>
          <a:p>
            <a:r>
              <a:rPr kumimoji="1" lang="ja-JP" altLang="en-US" sz="1400"/>
              <a:t>副委員長　矢田義邦</a:t>
            </a:r>
            <a:r>
              <a:rPr kumimoji="1" lang="en-US" altLang="ja-JP" sz="1400" dirty="0"/>
              <a:t>(</a:t>
            </a:r>
            <a:r>
              <a:rPr kumimoji="1" lang="ja-JP" altLang="en-US" sz="1400"/>
              <a:t>福井西</a:t>
            </a:r>
            <a:r>
              <a:rPr kumimoji="1" lang="en-US" altLang="ja-JP" sz="1400" dirty="0"/>
              <a:t>RC)</a:t>
            </a:r>
          </a:p>
          <a:p>
            <a:r>
              <a:rPr kumimoji="1" lang="ja-JP" altLang="en-US" sz="1400"/>
              <a:t>副委員長　岡島三千男</a:t>
            </a:r>
            <a:r>
              <a:rPr kumimoji="1" lang="en-US" altLang="ja-JP" sz="1400" dirty="0"/>
              <a:t>(</a:t>
            </a:r>
            <a:r>
              <a:rPr kumimoji="1" lang="ja-JP" altLang="en-US" sz="1400"/>
              <a:t>大和郡山</a:t>
            </a:r>
            <a:r>
              <a:rPr kumimoji="1" lang="en-US" altLang="ja-JP" sz="1400" dirty="0"/>
              <a:t>RC)</a:t>
            </a:r>
          </a:p>
          <a:p>
            <a:r>
              <a:rPr kumimoji="1" lang="ja-JP" altLang="en-US" sz="1400"/>
              <a:t>委員　藤谷礼子</a:t>
            </a:r>
            <a:r>
              <a:rPr kumimoji="1" lang="en-US" altLang="ja-JP" sz="1400" dirty="0"/>
              <a:t>(</a:t>
            </a:r>
            <a:r>
              <a:rPr kumimoji="1" lang="ja-JP" altLang="en-US" sz="1400"/>
              <a:t>伏見</a:t>
            </a:r>
            <a:r>
              <a:rPr kumimoji="1" lang="en-US" altLang="ja-JP" sz="1400" dirty="0"/>
              <a:t>RC)</a:t>
            </a:r>
          </a:p>
          <a:p>
            <a:r>
              <a:rPr kumimoji="1" lang="ja-JP" altLang="en-US" sz="1400"/>
              <a:t>委員　橋本光夫</a:t>
            </a:r>
            <a:r>
              <a:rPr kumimoji="1" lang="en-US" altLang="ja-JP" sz="1400" dirty="0"/>
              <a:t>(</a:t>
            </a:r>
            <a:r>
              <a:rPr kumimoji="1" lang="ja-JP" altLang="en-US" sz="1400"/>
              <a:t>京都乙訓</a:t>
            </a:r>
            <a:r>
              <a:rPr kumimoji="1" lang="en-US" altLang="ja-JP" sz="1400" dirty="0"/>
              <a:t>RC)</a:t>
            </a:r>
          </a:p>
          <a:p>
            <a:r>
              <a:rPr kumimoji="1" lang="ja-JP" altLang="en-US" sz="1400"/>
              <a:t>委員　西川竣治</a:t>
            </a:r>
            <a:r>
              <a:rPr kumimoji="1" lang="en-US" altLang="ja-JP" sz="1400" dirty="0"/>
              <a:t>(</a:t>
            </a:r>
            <a:r>
              <a:rPr kumimoji="1" lang="ja-JP" altLang="en-US" sz="1400"/>
              <a:t>びわ湖八幡</a:t>
            </a:r>
            <a:r>
              <a:rPr kumimoji="1" lang="en-US" altLang="ja-JP" sz="1400" dirty="0"/>
              <a:t>RC)</a:t>
            </a:r>
          </a:p>
          <a:p>
            <a:r>
              <a:rPr kumimoji="1" lang="ja-JP" altLang="en-US" sz="1400"/>
              <a:t>委員　西村泰明</a:t>
            </a:r>
            <a:r>
              <a:rPr kumimoji="1" lang="en-US" altLang="ja-JP" sz="1400" dirty="0"/>
              <a:t>(</a:t>
            </a:r>
            <a:r>
              <a:rPr kumimoji="1" lang="ja-JP" altLang="en-US" sz="1400"/>
              <a:t>京都北東</a:t>
            </a:r>
            <a:r>
              <a:rPr kumimoji="1" lang="en-US" altLang="ja-JP" sz="1400" dirty="0"/>
              <a:t>RC)</a:t>
            </a:r>
          </a:p>
          <a:p>
            <a:r>
              <a:rPr kumimoji="1" lang="ja-JP" altLang="en-US" sz="1400"/>
              <a:t>委員　野村直之</a:t>
            </a:r>
            <a:r>
              <a:rPr kumimoji="1" lang="en-US" altLang="ja-JP" sz="1400" dirty="0"/>
              <a:t>(</a:t>
            </a:r>
            <a:r>
              <a:rPr kumimoji="1" lang="ja-JP" altLang="en-US" sz="1400"/>
              <a:t>福井</a:t>
            </a:r>
            <a:r>
              <a:rPr kumimoji="1" lang="en-US" altLang="ja-JP" sz="1400" dirty="0"/>
              <a:t>RC)</a:t>
            </a:r>
          </a:p>
          <a:p>
            <a:r>
              <a:rPr kumimoji="1" lang="ja-JP" altLang="en-US" sz="1400"/>
              <a:t>委員　大方　豊</a:t>
            </a:r>
            <a:r>
              <a:rPr kumimoji="1" lang="en-US" altLang="ja-JP" sz="1400" dirty="0"/>
              <a:t>(</a:t>
            </a:r>
            <a:r>
              <a:rPr kumimoji="1" lang="ja-JP" altLang="en-US" sz="1400"/>
              <a:t>大和郡山</a:t>
            </a:r>
            <a:r>
              <a:rPr kumimoji="1" lang="en-US" altLang="ja-JP" sz="1400" dirty="0"/>
              <a:t>RC)</a:t>
            </a:r>
          </a:p>
          <a:p>
            <a:r>
              <a:rPr kumimoji="1" lang="ja-JP" altLang="en-US" sz="1400"/>
              <a:t>委員　大友義博</a:t>
            </a:r>
            <a:r>
              <a:rPr kumimoji="1" lang="en-US" altLang="ja-JP" sz="1400" dirty="0"/>
              <a:t>(</a:t>
            </a:r>
            <a:r>
              <a:rPr kumimoji="1" lang="ja-JP" altLang="en-US" sz="1400"/>
              <a:t>京都朱雀</a:t>
            </a:r>
            <a:r>
              <a:rPr kumimoji="1" lang="en-US" altLang="ja-JP" sz="1400" dirty="0"/>
              <a:t>RC)</a:t>
            </a:r>
          </a:p>
          <a:p>
            <a:r>
              <a:rPr kumimoji="1" lang="ja-JP" altLang="en-US" sz="1400"/>
              <a:t>委員　宇野　治</a:t>
            </a:r>
            <a:r>
              <a:rPr kumimoji="1" lang="en-US" altLang="ja-JP" sz="1400" dirty="0"/>
              <a:t>(</a:t>
            </a:r>
            <a:r>
              <a:rPr kumimoji="1" lang="ja-JP" altLang="en-US" sz="1400"/>
              <a:t>守山</a:t>
            </a:r>
            <a:r>
              <a:rPr kumimoji="1" lang="en-US" altLang="ja-JP" sz="1400" dirty="0"/>
              <a:t>RC)</a:t>
            </a:r>
          </a:p>
          <a:p>
            <a:r>
              <a:rPr kumimoji="1" lang="ja-JP" altLang="en-US" sz="1400"/>
              <a:t>委員　薮内猛之</a:t>
            </a:r>
            <a:r>
              <a:rPr kumimoji="1" lang="en-US" altLang="ja-JP" sz="1400" dirty="0"/>
              <a:t>(</a:t>
            </a:r>
            <a:r>
              <a:rPr kumimoji="1" lang="ja-JP" altLang="en-US" sz="1400"/>
              <a:t>長浜</a:t>
            </a:r>
            <a:r>
              <a:rPr kumimoji="1" lang="en-US" altLang="ja-JP" sz="1400" dirty="0"/>
              <a:t>RC)</a:t>
            </a:r>
          </a:p>
          <a:p>
            <a:r>
              <a:rPr kumimoji="1" lang="ja-JP" altLang="en-US" sz="1400"/>
              <a:t>委員　永井武雄</a:t>
            </a:r>
            <a:r>
              <a:rPr kumimoji="1" lang="en-US" altLang="ja-JP" sz="1400" dirty="0"/>
              <a:t>(</a:t>
            </a:r>
            <a:r>
              <a:rPr kumimoji="1" lang="ja-JP" altLang="en-US" sz="1400"/>
              <a:t>長浜</a:t>
            </a:r>
            <a:r>
              <a:rPr kumimoji="1" lang="en-US" altLang="ja-JP" sz="1400" dirty="0"/>
              <a:t>RC)</a:t>
            </a:r>
          </a:p>
        </p:txBody>
      </p:sp>
    </p:spTree>
    <p:extLst>
      <p:ext uri="{BB962C8B-B14F-4D97-AF65-F5344CB8AC3E}">
        <p14:creationId xmlns:p14="http://schemas.microsoft.com/office/powerpoint/2010/main" val="561170695"/>
      </p:ext>
    </p:extLst>
  </p:cSld>
  <p:clrMapOvr>
    <a:masterClrMapping/>
  </p:clrMapOvr>
  <p:transition spd="med"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ja-JP" altLang="en-US" sz="3200">
                <a:latin typeface="Arial Narrow" panose="020B0604020202020204" pitchFamily="34" charset="0"/>
                <a:ea typeface="ＭＳ Ｐゴシック" panose="020B0600070205080204" pitchFamily="34" charset="-128"/>
              </a:rPr>
              <a:t>寄付</a:t>
            </a:r>
            <a:r>
              <a:rPr lang="zh-TW" altLang="en-US" sz="3200" dirty="0">
                <a:latin typeface="Arial Narrow" panose="020B0604020202020204" pitchFamily="34" charset="0"/>
                <a:ea typeface="ＭＳ Ｐゴシック" panose="020B0600070205080204" pitchFamily="34" charset="-128"/>
              </a:rPr>
              <a:t>目標（世界</a:t>
            </a:r>
            <a:r>
              <a:rPr lang="zh-TW" altLang="en-US" sz="3200" b="1" dirty="0">
                <a:latin typeface="Arial" panose="020B0604020202020204" pitchFamily="34" charset="0"/>
                <a:ea typeface="ＭＳ Ｐゴシック" panose="020B0600070205080204" pitchFamily="34" charset="-128"/>
                <a:cs typeface="Arial" panose="020B0604020202020204" pitchFamily="34" charset="0"/>
              </a:rPr>
              <a:t>） </a:t>
            </a:r>
            <a:r>
              <a:rPr lang="en-US" altLang="ja-JP" sz="3200" b="1" dirty="0">
                <a:latin typeface="Arial" panose="020B0604020202020204" pitchFamily="34" charset="0"/>
                <a:ea typeface="ＭＳ Ｐゴシック" panose="020B0600070205080204" pitchFamily="34" charset="-128"/>
                <a:cs typeface="Arial" panose="020B0604020202020204" pitchFamily="34" charset="0"/>
              </a:rPr>
              <a:t>2018-19</a:t>
            </a:r>
            <a:r>
              <a:rPr lang="zh-TW" altLang="en-US" sz="3200" dirty="0">
                <a:latin typeface="Arial Narrow" panose="020B0604020202020204" pitchFamily="34" charset="0"/>
                <a:ea typeface="ＭＳ Ｐゴシック" panose="020B0600070205080204" pitchFamily="34" charset="-128"/>
              </a:rPr>
              <a:t>年度 </a:t>
            </a:r>
            <a:endParaRPr lang="en-US" altLang="en-US" sz="3200" b="1" dirty="0">
              <a:latin typeface="Arial Narrow" pitchFamily="34" charset="0"/>
              <a:ea typeface="ＭＳ Ｐゴシック" pitchFamily="34" charset="-128"/>
            </a:endParaRPr>
          </a:p>
        </p:txBody>
      </p:sp>
      <p:grpSp>
        <p:nvGrpSpPr>
          <p:cNvPr id="3" name="Group 2"/>
          <p:cNvGrpSpPr/>
          <p:nvPr/>
        </p:nvGrpSpPr>
        <p:grpSpPr>
          <a:xfrm>
            <a:off x="1083399" y="1143000"/>
            <a:ext cx="7029947" cy="4686631"/>
            <a:chOff x="1083399" y="1143000"/>
            <a:chExt cx="7029947" cy="4686631"/>
          </a:xfrm>
        </p:grpSpPr>
        <p:pic>
          <p:nvPicPr>
            <p:cNvPr id="6" name="Picture 2" descr="C:\Users\groblee\Downloads\20110222_HT_118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399" y="1143000"/>
              <a:ext cx="7029947" cy="4686631"/>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3865650" y="1148443"/>
              <a:ext cx="4216400" cy="13379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17458F"/>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17458F"/>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17458F"/>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900" b="0" i="0" u="none" strike="noStrike" kern="1200" cap="none" spc="0" normalizeH="0" baseline="0" noProof="0" dirty="0">
                <a:ln>
                  <a:noFill/>
                </a:ln>
                <a:solidFill>
                  <a:schemeClr val="tx2"/>
                </a:solidFill>
                <a:effectLst/>
                <a:uLnTx/>
                <a:uFillTx/>
                <a:latin typeface="Arial" panose="020B0604020202020204" pitchFamily="34" charset="0"/>
                <a:ea typeface="+mj-ea"/>
                <a:cs typeface="Arial" panose="020B0604020202020204" pitchFamily="34" charset="0"/>
              </a:endParaRPr>
            </a:p>
            <a:p>
              <a:pPr marL="0" lvl="0" indent="0" fontAlgn="auto">
                <a:spcAft>
                  <a:spcPts val="0"/>
                </a:spcAft>
                <a:buNone/>
                <a:defRPr/>
              </a:pPr>
              <a:r>
                <a:rPr lang="ja-JP" altLang="en-US" sz="3300" b="1">
                  <a:solidFill>
                    <a:schemeClr val="tx2"/>
                  </a:solidFill>
                  <a:latin typeface="Arial" panose="020B0604020202020204" pitchFamily="34" charset="0"/>
                  <a:ea typeface="+mj-ea"/>
                  <a:cs typeface="Arial" panose="020B0604020202020204" pitchFamily="34" charset="0"/>
                </a:rPr>
                <a:t>全体：</a:t>
              </a:r>
              <a:r>
                <a:rPr lang="en-US" altLang="ja-JP" sz="3300" b="1" dirty="0">
                  <a:solidFill>
                    <a:schemeClr val="tx2"/>
                  </a:solidFill>
                  <a:latin typeface="Arial" panose="020B0604020202020204" pitchFamily="34" charset="0"/>
                  <a:ea typeface="+mj-ea"/>
                  <a:cs typeface="Arial" panose="020B0604020202020204" pitchFamily="34" charset="0"/>
                </a:rPr>
                <a:t>3</a:t>
              </a:r>
              <a:r>
                <a:rPr lang="ja-JP" altLang="en-US" sz="3300" b="1">
                  <a:solidFill>
                    <a:schemeClr val="tx2"/>
                  </a:solidFill>
                  <a:latin typeface="Arial" panose="020B0604020202020204" pitchFamily="34" charset="0"/>
                  <a:ea typeface="+mj-ea"/>
                  <a:cs typeface="Arial" panose="020B0604020202020204" pitchFamily="34" charset="0"/>
                </a:rPr>
                <a:t>億</a:t>
              </a:r>
              <a:r>
                <a:rPr lang="en-US" altLang="ja-JP" sz="3300" b="1" dirty="0">
                  <a:solidFill>
                    <a:schemeClr val="tx2"/>
                  </a:solidFill>
                  <a:latin typeface="Arial" panose="020B0604020202020204" pitchFamily="34" charset="0"/>
                  <a:ea typeface="+mj-ea"/>
                  <a:cs typeface="Arial" panose="020B0604020202020204" pitchFamily="34" charset="0"/>
                </a:rPr>
                <a:t>8,000</a:t>
              </a:r>
              <a:r>
                <a:rPr lang="ja-JP" altLang="en-US" sz="3300" b="1">
                  <a:solidFill>
                    <a:schemeClr val="tx2"/>
                  </a:solidFill>
                  <a:latin typeface="Arial" panose="020B0604020202020204" pitchFamily="34" charset="0"/>
                  <a:ea typeface="+mj-ea"/>
                  <a:cs typeface="Arial" panose="020B0604020202020204" pitchFamily="34" charset="0"/>
                </a:rPr>
                <a:t>ドル</a:t>
              </a:r>
              <a:endParaRPr kumimoji="0" lang="en-US" sz="2400" b="0" i="0" u="none" strike="noStrike" kern="1200" cap="none" spc="0" normalizeH="0" baseline="0" noProof="0" dirty="0">
                <a:ln>
                  <a:noFill/>
                </a:ln>
                <a:solidFill>
                  <a:schemeClr val="tx2"/>
                </a:solidFill>
                <a:effectLst/>
                <a:uLnTx/>
                <a:uFillTx/>
                <a:latin typeface="Arial" panose="020B0604020202020204" pitchFamily="34" charset="0"/>
                <a:ea typeface="+mj-ea"/>
                <a:cs typeface="Arial" panose="020B0604020202020204" pitchFamily="34" charset="0"/>
              </a:endParaRPr>
            </a:p>
          </p:txBody>
        </p:sp>
      </p:grpSp>
      <p:sp>
        <p:nvSpPr>
          <p:cNvPr id="7" name="Content Placeholder 2"/>
          <p:cNvSpPr txBox="1">
            <a:spLocks/>
          </p:cNvSpPr>
          <p:nvPr/>
        </p:nvSpPr>
        <p:spPr>
          <a:xfrm>
            <a:off x="3581400" y="2286000"/>
            <a:ext cx="4526050" cy="354363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17458F"/>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17458F"/>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17458F"/>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fontAlgn="auto">
              <a:spcAft>
                <a:spcPts val="0"/>
              </a:spcAft>
              <a:buNone/>
              <a:defRPr/>
            </a:pPr>
            <a:r>
              <a:rPr lang="ja-JP" altLang="en-US" sz="2800" b="1">
                <a:solidFill>
                  <a:schemeClr val="tx2"/>
                </a:solidFill>
                <a:latin typeface="Arial" panose="020B0604020202020204" pitchFamily="34" charset="0"/>
                <a:ea typeface="+mj-ea"/>
                <a:cs typeface="Arial" panose="020B0604020202020204" pitchFamily="34" charset="0"/>
              </a:rPr>
              <a:t>年次基金：</a:t>
            </a:r>
            <a:r>
              <a:rPr lang="en-US" altLang="ja-JP" sz="2800" b="1" dirty="0">
                <a:solidFill>
                  <a:schemeClr val="tx2"/>
                </a:solidFill>
                <a:latin typeface="Arial" panose="020B0604020202020204" pitchFamily="34" charset="0"/>
                <a:ea typeface="+mj-ea"/>
                <a:cs typeface="Arial" panose="020B0604020202020204" pitchFamily="34" charset="0"/>
              </a:rPr>
              <a:t>1</a:t>
            </a:r>
            <a:r>
              <a:rPr lang="ja-JP" altLang="en-US" sz="2800" b="1">
                <a:solidFill>
                  <a:schemeClr val="tx2"/>
                </a:solidFill>
                <a:latin typeface="Arial" panose="020B0604020202020204" pitchFamily="34" charset="0"/>
                <a:ea typeface="+mj-ea"/>
                <a:cs typeface="Arial" panose="020B0604020202020204" pitchFamily="34" charset="0"/>
              </a:rPr>
              <a:t>億</a:t>
            </a:r>
            <a:r>
              <a:rPr lang="en-US" altLang="ja-JP" sz="2800" b="1" dirty="0">
                <a:solidFill>
                  <a:schemeClr val="tx2"/>
                </a:solidFill>
                <a:latin typeface="Arial" panose="020B0604020202020204" pitchFamily="34" charset="0"/>
                <a:ea typeface="+mj-ea"/>
                <a:cs typeface="Arial" panose="020B0604020202020204" pitchFamily="34" charset="0"/>
              </a:rPr>
              <a:t>3,700</a:t>
            </a:r>
            <a:r>
              <a:rPr lang="ja-JP" altLang="en-US" sz="2800" b="1">
                <a:solidFill>
                  <a:schemeClr val="tx2"/>
                </a:solidFill>
                <a:latin typeface="Arial" panose="020B0604020202020204" pitchFamily="34" charset="0"/>
                <a:ea typeface="+mj-ea"/>
                <a:cs typeface="Arial" panose="020B0604020202020204" pitchFamily="34" charset="0"/>
              </a:rPr>
              <a:t>万ドル</a:t>
            </a:r>
            <a:endParaRPr lang="en-US" altLang="ja-JP" sz="2800" b="1" dirty="0">
              <a:solidFill>
                <a:schemeClr val="tx2"/>
              </a:solidFill>
              <a:latin typeface="Arial" panose="020B0604020202020204" pitchFamily="34" charset="0"/>
              <a:ea typeface="+mj-ea"/>
              <a:cs typeface="Arial" panose="020B0604020202020204" pitchFamily="34" charset="0"/>
            </a:endParaRPr>
          </a:p>
          <a:p>
            <a:pPr marL="0" indent="0" fontAlgn="auto">
              <a:spcAft>
                <a:spcPts val="0"/>
              </a:spcAft>
              <a:buNone/>
              <a:defRPr/>
            </a:pPr>
            <a:r>
              <a:rPr lang="ja-JP" altLang="en-US" sz="2800" b="1">
                <a:solidFill>
                  <a:schemeClr val="tx2"/>
                </a:solidFill>
                <a:latin typeface="Arial" panose="020B0604020202020204" pitchFamily="34" charset="0"/>
                <a:ea typeface="+mj-ea"/>
                <a:cs typeface="Arial" panose="020B0604020202020204" pitchFamily="34" charset="0"/>
              </a:rPr>
              <a:t>恒久基金： </a:t>
            </a:r>
            <a:r>
              <a:rPr lang="en-US" altLang="ja-JP" sz="2800" b="1" dirty="0">
                <a:solidFill>
                  <a:schemeClr val="tx2"/>
                </a:solidFill>
                <a:latin typeface="Arial" panose="020B0604020202020204" pitchFamily="34" charset="0"/>
                <a:ea typeface="+mj-ea"/>
                <a:cs typeface="Arial" panose="020B0604020202020204" pitchFamily="34" charset="0"/>
              </a:rPr>
              <a:t>6,150</a:t>
            </a:r>
            <a:r>
              <a:rPr lang="ja-JP" altLang="en-US" sz="2800" b="1">
                <a:solidFill>
                  <a:schemeClr val="tx2"/>
                </a:solidFill>
                <a:latin typeface="Arial" panose="020B0604020202020204" pitchFamily="34" charset="0"/>
                <a:ea typeface="+mj-ea"/>
                <a:cs typeface="Arial" panose="020B0604020202020204" pitchFamily="34" charset="0"/>
              </a:rPr>
              <a:t>万ドル</a:t>
            </a:r>
            <a:endParaRPr lang="en-US" altLang="ja-JP" sz="2800" b="1" dirty="0">
              <a:solidFill>
                <a:schemeClr val="tx2"/>
              </a:solidFill>
              <a:latin typeface="Arial" panose="020B0604020202020204" pitchFamily="34" charset="0"/>
              <a:ea typeface="+mj-ea"/>
              <a:cs typeface="Arial" panose="020B0604020202020204" pitchFamily="34" charset="0"/>
            </a:endParaRPr>
          </a:p>
          <a:p>
            <a:pPr marL="0" indent="0" fontAlgn="auto">
              <a:spcAft>
                <a:spcPts val="0"/>
              </a:spcAft>
              <a:buNone/>
              <a:defRPr/>
            </a:pPr>
            <a:r>
              <a:rPr lang="en-US" altLang="ja-JP" sz="2400" b="1" dirty="0">
                <a:solidFill>
                  <a:schemeClr val="tx2"/>
                </a:solidFill>
                <a:latin typeface="Arial" panose="020B0604020202020204" pitchFamily="34" charset="0"/>
                <a:ea typeface="+mj-ea"/>
                <a:cs typeface="Arial" panose="020B0604020202020204" pitchFamily="34" charset="0"/>
              </a:rPr>
              <a:t>2025</a:t>
            </a:r>
            <a:r>
              <a:rPr lang="ja-JP" altLang="en-US" sz="2400" b="1">
                <a:solidFill>
                  <a:schemeClr val="tx2"/>
                </a:solidFill>
                <a:latin typeface="Arial" panose="020B0604020202020204" pitchFamily="34" charset="0"/>
                <a:ea typeface="+mj-ea"/>
                <a:cs typeface="Arial" panose="020B0604020202020204" pitchFamily="34" charset="0"/>
              </a:rPr>
              <a:t>年までに</a:t>
            </a:r>
            <a:r>
              <a:rPr lang="en-US" altLang="ja-JP" sz="2400" b="1" dirty="0">
                <a:solidFill>
                  <a:schemeClr val="tx2"/>
                </a:solidFill>
                <a:latin typeface="Arial" panose="020B0604020202020204" pitchFamily="34" charset="0"/>
                <a:ea typeface="+mj-ea"/>
                <a:cs typeface="Arial" panose="020B0604020202020204" pitchFamily="34" charset="0"/>
              </a:rPr>
              <a:t>20</a:t>
            </a:r>
            <a:r>
              <a:rPr lang="ja-JP" altLang="en-US" sz="2400" b="1">
                <a:solidFill>
                  <a:schemeClr val="tx2"/>
                </a:solidFill>
                <a:latin typeface="Arial" panose="020B0604020202020204" pitchFamily="34" charset="0"/>
                <a:ea typeface="+mj-ea"/>
                <a:cs typeface="Arial" panose="020B0604020202020204" pitchFamily="34" charset="0"/>
              </a:rPr>
              <a:t>億</a:t>
            </a:r>
            <a:r>
              <a:rPr lang="en-US" altLang="ja-JP" sz="2400" b="1" dirty="0">
                <a:solidFill>
                  <a:schemeClr val="tx2"/>
                </a:solidFill>
                <a:latin typeface="Arial" panose="020B0604020202020204" pitchFamily="34" charset="0"/>
                <a:ea typeface="+mj-ea"/>
                <a:cs typeface="Arial" panose="020B0604020202020204" pitchFamily="34" charset="0"/>
              </a:rPr>
              <a:t>2,500</a:t>
            </a:r>
            <a:r>
              <a:rPr lang="ja-JP" altLang="en-US" sz="2400" b="1">
                <a:solidFill>
                  <a:schemeClr val="tx2"/>
                </a:solidFill>
                <a:latin typeface="Arial" panose="020B0604020202020204" pitchFamily="34" charset="0"/>
                <a:ea typeface="+mj-ea"/>
                <a:cs typeface="Arial" panose="020B0604020202020204" pitchFamily="34" charset="0"/>
              </a:rPr>
              <a:t>万ドル</a:t>
            </a:r>
            <a:endParaRPr lang="en-US" altLang="ja-JP" sz="2400" b="1" dirty="0">
              <a:solidFill>
                <a:schemeClr val="tx2"/>
              </a:solidFill>
              <a:latin typeface="Arial" panose="020B0604020202020204" pitchFamily="34" charset="0"/>
              <a:ea typeface="+mj-ea"/>
              <a:cs typeface="Arial" panose="020B0604020202020204" pitchFamily="34" charset="0"/>
            </a:endParaRPr>
          </a:p>
          <a:p>
            <a:pPr marL="0" indent="0" fontAlgn="auto">
              <a:spcAft>
                <a:spcPts val="0"/>
              </a:spcAft>
              <a:buNone/>
              <a:defRPr/>
            </a:pPr>
            <a:endParaRPr lang="en-US" altLang="ja-JP" sz="2400" b="1" dirty="0">
              <a:solidFill>
                <a:schemeClr val="tx2"/>
              </a:solidFill>
              <a:latin typeface="Arial" panose="020B0604020202020204" pitchFamily="34" charset="0"/>
              <a:ea typeface="+mj-ea"/>
              <a:cs typeface="Arial" panose="020B0604020202020204" pitchFamily="34" charset="0"/>
            </a:endParaRPr>
          </a:p>
          <a:p>
            <a:pPr marL="0" indent="0" fontAlgn="auto">
              <a:spcAft>
                <a:spcPts val="0"/>
              </a:spcAft>
              <a:buNone/>
              <a:defRPr/>
            </a:pPr>
            <a:r>
              <a:rPr lang="ja-JP" altLang="en-US" sz="2400" b="1">
                <a:solidFill>
                  <a:schemeClr val="tx2"/>
                </a:solidFill>
                <a:latin typeface="Arial" panose="020B0604020202020204" pitchFamily="34" charset="0"/>
                <a:ea typeface="+mj-ea"/>
                <a:cs typeface="Arial" panose="020B0604020202020204" pitchFamily="34" charset="0"/>
              </a:rPr>
              <a:t>ポリオプラス基金：</a:t>
            </a:r>
            <a:r>
              <a:rPr lang="en-US" altLang="ja-JP" sz="2400" b="1" dirty="0">
                <a:solidFill>
                  <a:schemeClr val="tx2"/>
                </a:solidFill>
                <a:latin typeface="Arial" panose="020B0604020202020204" pitchFamily="34" charset="0"/>
                <a:ea typeface="+mj-ea"/>
                <a:cs typeface="Arial" panose="020B0604020202020204" pitchFamily="34" charset="0"/>
              </a:rPr>
              <a:t>5,000</a:t>
            </a:r>
            <a:r>
              <a:rPr lang="ja-JP" altLang="en-US" sz="2400" b="1">
                <a:solidFill>
                  <a:schemeClr val="tx2"/>
                </a:solidFill>
                <a:latin typeface="Arial" panose="020B0604020202020204" pitchFamily="34" charset="0"/>
                <a:ea typeface="+mj-ea"/>
                <a:cs typeface="Arial" panose="020B0604020202020204" pitchFamily="34" charset="0"/>
              </a:rPr>
              <a:t>万ドル</a:t>
            </a:r>
            <a:endParaRPr lang="en-US" altLang="ja-JP" sz="2400" b="1" dirty="0">
              <a:solidFill>
                <a:schemeClr val="tx2"/>
              </a:solidFill>
              <a:latin typeface="Arial" panose="020B0604020202020204" pitchFamily="34" charset="0"/>
              <a:ea typeface="+mj-ea"/>
              <a:cs typeface="Arial" panose="020B0604020202020204" pitchFamily="34" charset="0"/>
            </a:endParaRPr>
          </a:p>
          <a:p>
            <a:pPr marL="0" indent="0" fontAlgn="auto">
              <a:spcAft>
                <a:spcPts val="0"/>
              </a:spcAft>
              <a:buNone/>
              <a:defRPr/>
            </a:pPr>
            <a:r>
              <a:rPr lang="ja-JP" altLang="en-US" sz="2400" b="1">
                <a:solidFill>
                  <a:schemeClr val="tx2"/>
                </a:solidFill>
                <a:latin typeface="Arial" panose="020B0604020202020204" pitchFamily="34" charset="0"/>
                <a:ea typeface="+mj-ea"/>
                <a:cs typeface="Arial" panose="020B0604020202020204" pitchFamily="34" charset="0"/>
              </a:rPr>
              <a:t>昨年</a:t>
            </a:r>
            <a:r>
              <a:rPr lang="en-US" altLang="ja-JP" sz="2400" b="1" dirty="0">
                <a:solidFill>
                  <a:schemeClr val="tx2"/>
                </a:solidFill>
                <a:latin typeface="Arial" panose="020B0604020202020204" pitchFamily="34" charset="0"/>
                <a:ea typeface="+mj-ea"/>
                <a:cs typeface="Arial" panose="020B0604020202020204" pitchFamily="34" charset="0"/>
              </a:rPr>
              <a:t>7</a:t>
            </a:r>
            <a:r>
              <a:rPr lang="ja-JP" altLang="en-US" sz="2400" b="1">
                <a:solidFill>
                  <a:schemeClr val="tx2"/>
                </a:solidFill>
                <a:latin typeface="Arial" panose="020B0604020202020204" pitchFamily="34" charset="0"/>
                <a:ea typeface="+mj-ea"/>
                <a:cs typeface="Arial" panose="020B0604020202020204" pitchFamily="34" charset="0"/>
              </a:rPr>
              <a:t>月</a:t>
            </a:r>
            <a:r>
              <a:rPr lang="en-US" altLang="ja-JP" sz="2400" b="1" dirty="0">
                <a:solidFill>
                  <a:schemeClr val="tx2"/>
                </a:solidFill>
                <a:latin typeface="Arial" panose="020B0604020202020204" pitchFamily="34" charset="0"/>
                <a:ea typeface="+mj-ea"/>
                <a:cs typeface="Arial" panose="020B0604020202020204" pitchFamily="34" charset="0"/>
              </a:rPr>
              <a:t>1</a:t>
            </a:r>
            <a:r>
              <a:rPr lang="ja-JP" altLang="en-US" sz="2400" b="1">
                <a:solidFill>
                  <a:schemeClr val="tx2"/>
                </a:solidFill>
                <a:latin typeface="Arial" panose="020B0604020202020204" pitchFamily="34" charset="0"/>
                <a:ea typeface="+mj-ea"/>
                <a:cs typeface="Arial" panose="020B0604020202020204" pitchFamily="34" charset="0"/>
              </a:rPr>
              <a:t>日より、</a:t>
            </a:r>
            <a:r>
              <a:rPr lang="en-US" altLang="ja-JP" sz="2400" b="1" dirty="0">
                <a:solidFill>
                  <a:schemeClr val="tx2"/>
                </a:solidFill>
                <a:latin typeface="Arial" panose="020B0604020202020204" pitchFamily="34" charset="0"/>
                <a:ea typeface="+mj-ea"/>
                <a:cs typeface="Arial" panose="020B0604020202020204" pitchFamily="34" charset="0"/>
              </a:rPr>
              <a:t>7500</a:t>
            </a:r>
            <a:r>
              <a:rPr lang="ja-JP" altLang="en-US" sz="2400" b="1">
                <a:solidFill>
                  <a:schemeClr val="tx2"/>
                </a:solidFill>
                <a:latin typeface="Arial" panose="020B0604020202020204" pitchFamily="34" charset="0"/>
                <a:ea typeface="+mj-ea"/>
                <a:cs typeface="Arial" panose="020B0604020202020204" pitchFamily="34" charset="0"/>
              </a:rPr>
              <a:t>万ドルを目標とした平和のための大口寄付推進計画も開始されています。</a:t>
            </a:r>
          </a:p>
          <a:p>
            <a:pPr marL="0" indent="0" fontAlgn="auto">
              <a:spcAft>
                <a:spcPts val="0"/>
              </a:spcAft>
              <a:buNone/>
              <a:defRPr/>
            </a:pPr>
            <a:endParaRPr kumimoji="0" lang="en-US" sz="2400" b="1" i="0" u="none" strike="noStrike" kern="1200" cap="none" spc="0" normalizeH="0" baseline="0" noProof="0" dirty="0">
              <a:ln>
                <a:noFill/>
              </a:ln>
              <a:solidFill>
                <a:schemeClr val="tx2"/>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9525776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ja-JP" sz="3200" b="1" dirty="0">
                <a:latin typeface="Arial Narrow" pitchFamily="34" charset="0"/>
                <a:ea typeface="ＭＳ Ｐゴシック" pitchFamily="34" charset="-128"/>
              </a:rPr>
              <a:t>2018-19</a:t>
            </a:r>
            <a:r>
              <a:rPr lang="ja-JP" altLang="en-US" sz="3200" b="1">
                <a:latin typeface="Arial Narrow" pitchFamily="34" charset="0"/>
                <a:ea typeface="ＭＳ Ｐゴシック" pitchFamily="34" charset="-128"/>
              </a:rPr>
              <a:t>年度の地区目標について</a:t>
            </a:r>
            <a:endParaRPr lang="en-US" altLang="en-US" sz="3200" b="1" dirty="0">
              <a:latin typeface="Arial Narrow" pitchFamily="34" charset="0"/>
              <a:ea typeface="ＭＳ Ｐゴシック" pitchFamily="34" charset="-128"/>
            </a:endParaRPr>
          </a:p>
        </p:txBody>
      </p:sp>
      <p:sp>
        <p:nvSpPr>
          <p:cNvPr id="19459" name="Content Placeholder 2"/>
          <p:cNvSpPr>
            <a:spLocks noGrp="1"/>
          </p:cNvSpPr>
          <p:nvPr>
            <p:ph idx="1"/>
          </p:nvPr>
        </p:nvSpPr>
        <p:spPr bwMode="auto">
          <a:xfrm>
            <a:off x="304800" y="1143000"/>
            <a:ext cx="83058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None/>
            </a:pPr>
            <a:r>
              <a:rPr lang="ja-JP" altLang="en-US" sz="3600" b="1">
                <a:solidFill>
                  <a:schemeClr val="accent1"/>
                </a:solidFill>
                <a:latin typeface="Georgia" pitchFamily="18" charset="0"/>
                <a:ea typeface="ＭＳ Ｐゴシック" pitchFamily="34" charset="-128"/>
              </a:rPr>
              <a:t>■「年次寄付　　</a:t>
            </a:r>
            <a:r>
              <a:rPr lang="en-US" altLang="ja-JP" sz="3600" b="1" dirty="0">
                <a:solidFill>
                  <a:schemeClr val="accent1"/>
                </a:solidFill>
                <a:latin typeface="Georgia" pitchFamily="18" charset="0"/>
                <a:ea typeface="ＭＳ Ｐゴシック" pitchFamily="34" charset="-128"/>
              </a:rPr>
              <a:t>1</a:t>
            </a:r>
            <a:r>
              <a:rPr lang="ja-JP" altLang="en-US" sz="3600" b="1">
                <a:solidFill>
                  <a:schemeClr val="accent1"/>
                </a:solidFill>
                <a:latin typeface="Georgia" pitchFamily="18" charset="0"/>
                <a:ea typeface="ＭＳ Ｐゴシック" pitchFamily="34" charset="-128"/>
              </a:rPr>
              <a:t>人当り </a:t>
            </a:r>
            <a:r>
              <a:rPr lang="en-US" altLang="ja-JP" sz="3600" b="1" dirty="0">
                <a:solidFill>
                  <a:schemeClr val="accent1"/>
                </a:solidFill>
                <a:latin typeface="Georgia" pitchFamily="18" charset="0"/>
                <a:ea typeface="ＭＳ Ｐゴシック" pitchFamily="34" charset="-128"/>
              </a:rPr>
              <a:t>1</a:t>
            </a:r>
            <a:r>
              <a:rPr lang="ja-JP" altLang="en-US" sz="3600" b="1">
                <a:solidFill>
                  <a:schemeClr val="accent1"/>
                </a:solidFill>
                <a:latin typeface="Georgia" pitchFamily="18" charset="0"/>
                <a:ea typeface="ＭＳ Ｐゴシック" pitchFamily="34" charset="-128"/>
              </a:rPr>
              <a:t>８０</a:t>
            </a:r>
            <a:r>
              <a:rPr lang="en-US" altLang="ja-JP" sz="3600" b="1" dirty="0">
                <a:solidFill>
                  <a:schemeClr val="accent1"/>
                </a:solidFill>
                <a:latin typeface="Georgia" pitchFamily="18" charset="0"/>
                <a:ea typeface="ＭＳ Ｐゴシック" pitchFamily="34" charset="-128"/>
              </a:rPr>
              <a:t>USD</a:t>
            </a:r>
            <a:r>
              <a:rPr lang="ja-JP" altLang="en-US" sz="3600" b="1">
                <a:solidFill>
                  <a:schemeClr val="accent1"/>
                </a:solidFill>
                <a:latin typeface="Georgia" pitchFamily="18" charset="0"/>
                <a:ea typeface="ＭＳ Ｐゴシック" pitchFamily="34" charset="-128"/>
              </a:rPr>
              <a:t>以上を</a:t>
            </a:r>
            <a:r>
              <a:rPr lang="en-US" altLang="ja-JP" sz="3600" b="1" dirty="0">
                <a:solidFill>
                  <a:schemeClr val="accent1"/>
                </a:solidFill>
                <a:latin typeface="Georgia" pitchFamily="18" charset="0"/>
                <a:ea typeface="ＭＳ Ｐゴシック" pitchFamily="34" charset="-128"/>
              </a:rPr>
              <a:t>!</a:t>
            </a:r>
          </a:p>
          <a:p>
            <a:pPr marL="0" indent="0" eaLnBrk="1" hangingPunct="1">
              <a:buNone/>
            </a:pPr>
            <a:r>
              <a:rPr lang="en-US" altLang="ja-JP" sz="3200" b="1" dirty="0">
                <a:solidFill>
                  <a:schemeClr val="accent5">
                    <a:lumMod val="50000"/>
                  </a:schemeClr>
                </a:solidFill>
                <a:latin typeface="Georgia" pitchFamily="18" charset="0"/>
                <a:ea typeface="ＭＳ Ｐゴシック" pitchFamily="34" charset="-128"/>
              </a:rPr>
              <a:t>16-17</a:t>
            </a:r>
            <a:r>
              <a:rPr lang="ja-JP" altLang="en-US" sz="3200" b="1">
                <a:solidFill>
                  <a:schemeClr val="accent5">
                    <a:lumMod val="50000"/>
                  </a:schemeClr>
                </a:solidFill>
                <a:latin typeface="Georgia" pitchFamily="18" charset="0"/>
                <a:ea typeface="ＭＳ Ｐゴシック" pitchFamily="34" charset="-128"/>
              </a:rPr>
              <a:t>年度地区実績　</a:t>
            </a:r>
            <a:r>
              <a:rPr lang="en-US" altLang="ja-JP" sz="3200" b="1" dirty="0">
                <a:solidFill>
                  <a:schemeClr val="accent5">
                    <a:lumMod val="50000"/>
                  </a:schemeClr>
                </a:solidFill>
                <a:latin typeface="Georgia" pitchFamily="18" charset="0"/>
                <a:ea typeface="ＭＳ Ｐゴシック" pitchFamily="34" charset="-128"/>
              </a:rPr>
              <a:t>206.67USD </a:t>
            </a:r>
          </a:p>
          <a:p>
            <a:pPr marL="0" indent="0" eaLnBrk="1" hangingPunct="1">
              <a:buNone/>
            </a:pPr>
            <a:r>
              <a:rPr lang="ja-JP" altLang="en-US" sz="2800" b="1">
                <a:solidFill>
                  <a:schemeClr val="tx1">
                    <a:lumMod val="75000"/>
                  </a:schemeClr>
                </a:solidFill>
                <a:latin typeface="Georgia" pitchFamily="18" charset="0"/>
                <a:ea typeface="ＭＳ Ｐゴシック" pitchFamily="34" charset="-128"/>
              </a:rPr>
              <a:t>日本の目標</a:t>
            </a:r>
            <a:r>
              <a:rPr lang="en-US" altLang="ja-JP" sz="2800" b="1" dirty="0">
                <a:solidFill>
                  <a:schemeClr val="tx1">
                    <a:lumMod val="75000"/>
                  </a:schemeClr>
                </a:solidFill>
                <a:latin typeface="Georgia" pitchFamily="18" charset="0"/>
                <a:ea typeface="ＭＳ Ｐゴシック" pitchFamily="34" charset="-128"/>
              </a:rPr>
              <a:t>(</a:t>
            </a:r>
            <a:r>
              <a:rPr lang="ja-JP" altLang="en-US" sz="2800" b="1">
                <a:solidFill>
                  <a:schemeClr val="tx1">
                    <a:lumMod val="75000"/>
                  </a:schemeClr>
                </a:solidFill>
                <a:latin typeface="Georgia" pitchFamily="18" charset="0"/>
                <a:ea typeface="ＭＳ Ｐゴシック" pitchFamily="34" charset="-128"/>
              </a:rPr>
              <a:t>一人当たり</a:t>
            </a:r>
            <a:r>
              <a:rPr lang="en-US" altLang="ja-JP" sz="2800" b="1" dirty="0">
                <a:solidFill>
                  <a:schemeClr val="tx1">
                    <a:lumMod val="75000"/>
                  </a:schemeClr>
                </a:solidFill>
                <a:latin typeface="Georgia" pitchFamily="18" charset="0"/>
                <a:ea typeface="ＭＳ Ｐゴシック" pitchFamily="34" charset="-128"/>
              </a:rPr>
              <a:t>150USD</a:t>
            </a:r>
            <a:r>
              <a:rPr lang="ja-JP" altLang="en-US" sz="2800" b="1">
                <a:solidFill>
                  <a:schemeClr val="tx1">
                    <a:lumMod val="75000"/>
                  </a:schemeClr>
                </a:solidFill>
                <a:latin typeface="Georgia" pitchFamily="18" charset="0"/>
                <a:ea typeface="ＭＳ Ｐゴシック" pitchFamily="34" charset="-128"/>
              </a:rPr>
              <a:t>以上</a:t>
            </a:r>
            <a:r>
              <a:rPr lang="en-US" altLang="ja-JP" sz="2800" b="1" dirty="0">
                <a:solidFill>
                  <a:schemeClr val="tx1">
                    <a:lumMod val="75000"/>
                  </a:schemeClr>
                </a:solidFill>
                <a:latin typeface="Georgia" pitchFamily="18" charset="0"/>
                <a:ea typeface="ＭＳ Ｐゴシック" pitchFamily="34" charset="-128"/>
              </a:rPr>
              <a:t>)</a:t>
            </a:r>
          </a:p>
          <a:p>
            <a:pPr marL="0" indent="0" eaLnBrk="1" hangingPunct="1">
              <a:buNone/>
            </a:pPr>
            <a:r>
              <a:rPr lang="en-US" altLang="ja-JP" sz="2800" b="1" dirty="0">
                <a:solidFill>
                  <a:schemeClr val="tx1">
                    <a:lumMod val="75000"/>
                  </a:schemeClr>
                </a:solidFill>
                <a:latin typeface="Georgia" pitchFamily="18" charset="0"/>
                <a:ea typeface="ＭＳ Ｐゴシック" pitchFamily="34" charset="-128"/>
              </a:rPr>
              <a:t>16-17</a:t>
            </a:r>
            <a:r>
              <a:rPr lang="ja-JP" altLang="en-US" sz="2800" b="1">
                <a:solidFill>
                  <a:schemeClr val="tx1">
                    <a:lumMod val="75000"/>
                  </a:schemeClr>
                </a:solidFill>
                <a:latin typeface="Georgia" pitchFamily="18" charset="0"/>
                <a:ea typeface="ＭＳ Ｐゴシック" pitchFamily="34" charset="-128"/>
              </a:rPr>
              <a:t>年度実績</a:t>
            </a:r>
            <a:r>
              <a:rPr lang="en-US" altLang="ja-JP" sz="2800" b="1" dirty="0">
                <a:solidFill>
                  <a:schemeClr val="tx1">
                    <a:lumMod val="75000"/>
                  </a:schemeClr>
                </a:solidFill>
                <a:latin typeface="Georgia" pitchFamily="18" charset="0"/>
                <a:ea typeface="ＭＳ Ｐゴシック" pitchFamily="34" charset="-128"/>
              </a:rPr>
              <a:t> 151USD</a:t>
            </a:r>
          </a:p>
          <a:p>
            <a:pPr marL="0" indent="0" eaLnBrk="1" hangingPunct="1">
              <a:buNone/>
            </a:pPr>
            <a:r>
              <a:rPr lang="ja-JP" altLang="en-US" sz="3600" b="1">
                <a:solidFill>
                  <a:schemeClr val="accent1"/>
                </a:solidFill>
                <a:latin typeface="Georgia" pitchFamily="18" charset="0"/>
                <a:ea typeface="ＭＳ Ｐゴシック" pitchFamily="34" charset="-128"/>
              </a:rPr>
              <a:t>■恒久基金</a:t>
            </a:r>
            <a:r>
              <a:rPr lang="en-US" altLang="ja-JP" sz="3600" b="1" dirty="0">
                <a:solidFill>
                  <a:schemeClr val="accent1"/>
                </a:solidFill>
                <a:latin typeface="Georgia" pitchFamily="18" charset="0"/>
                <a:ea typeface="ＭＳ Ｐゴシック" pitchFamily="34" charset="-128"/>
              </a:rPr>
              <a:t>(</a:t>
            </a:r>
            <a:r>
              <a:rPr lang="ja-JP" altLang="en-US" sz="3600" b="1">
                <a:solidFill>
                  <a:schemeClr val="accent1"/>
                </a:solidFill>
                <a:latin typeface="Georgia" pitchFamily="18" charset="0"/>
                <a:ea typeface="ＭＳ Ｐゴシック" pitchFamily="34" charset="-128"/>
              </a:rPr>
              <a:t>ベネファクター</a:t>
            </a:r>
            <a:r>
              <a:rPr lang="en-US" altLang="ja-JP" sz="3600" b="1" dirty="0">
                <a:solidFill>
                  <a:schemeClr val="accent1"/>
                </a:solidFill>
                <a:latin typeface="Georgia" pitchFamily="18" charset="0"/>
                <a:ea typeface="ＭＳ Ｐゴシック" pitchFamily="34" charset="-128"/>
              </a:rPr>
              <a:t>)</a:t>
            </a:r>
            <a:r>
              <a:rPr lang="ja-JP" altLang="en-US" sz="3600" b="1">
                <a:solidFill>
                  <a:schemeClr val="accent1"/>
                </a:solidFill>
                <a:latin typeface="Georgia" pitchFamily="18" charset="0"/>
                <a:ea typeface="ＭＳ Ｐゴシック" pitchFamily="34" charset="-128"/>
              </a:rPr>
              <a:t>の寄付</a:t>
            </a:r>
            <a:endParaRPr lang="en-US" altLang="ja-JP" sz="3600" b="1" dirty="0">
              <a:solidFill>
                <a:schemeClr val="accent1"/>
              </a:solidFill>
              <a:latin typeface="Georgia" pitchFamily="18" charset="0"/>
              <a:ea typeface="ＭＳ Ｐゴシック" pitchFamily="34" charset="-128"/>
            </a:endParaRPr>
          </a:p>
          <a:p>
            <a:pPr marL="0" indent="0" eaLnBrk="1" hangingPunct="1">
              <a:buNone/>
            </a:pPr>
            <a:r>
              <a:rPr lang="ja-JP" altLang="en-US" sz="3200" b="1">
                <a:solidFill>
                  <a:schemeClr val="accent1"/>
                </a:solidFill>
                <a:latin typeface="Georgia" pitchFamily="18" charset="0"/>
                <a:ea typeface="ＭＳ Ｐゴシック" pitchFamily="34" charset="-128"/>
              </a:rPr>
              <a:t>各クラブで</a:t>
            </a:r>
            <a:r>
              <a:rPr lang="en-US" altLang="ja-JP" sz="3200" b="1" dirty="0">
                <a:solidFill>
                  <a:schemeClr val="accent1"/>
                </a:solidFill>
                <a:latin typeface="Georgia" pitchFamily="18" charset="0"/>
                <a:ea typeface="ＭＳ Ｐゴシック" pitchFamily="34" charset="-128"/>
              </a:rPr>
              <a:t>1</a:t>
            </a:r>
            <a:r>
              <a:rPr lang="ja-JP" altLang="en-US" sz="3200" b="1">
                <a:solidFill>
                  <a:schemeClr val="accent1"/>
                </a:solidFill>
                <a:latin typeface="Georgia" pitchFamily="18" charset="0"/>
                <a:ea typeface="ＭＳ Ｐゴシック" pitchFamily="34" charset="-128"/>
              </a:rPr>
              <a:t>人以上を！</a:t>
            </a:r>
            <a:endParaRPr lang="en-US" altLang="ja-JP" sz="3200" b="1" dirty="0">
              <a:solidFill>
                <a:schemeClr val="accent1"/>
              </a:solidFill>
              <a:latin typeface="Georgia" pitchFamily="18" charset="0"/>
              <a:ea typeface="ＭＳ Ｐゴシック" pitchFamily="34" charset="-128"/>
            </a:endParaRPr>
          </a:p>
          <a:p>
            <a:pPr marL="0" indent="0" eaLnBrk="1" hangingPunct="1">
              <a:buNone/>
            </a:pPr>
            <a:r>
              <a:rPr lang="en-US" altLang="ja-JP" sz="3200" b="1" dirty="0">
                <a:solidFill>
                  <a:schemeClr val="accent5">
                    <a:lumMod val="50000"/>
                  </a:schemeClr>
                </a:solidFill>
                <a:latin typeface="Georgia" pitchFamily="18" charset="0"/>
                <a:ea typeface="ＭＳ Ｐゴシック" pitchFamily="34" charset="-128"/>
              </a:rPr>
              <a:t>16-17</a:t>
            </a:r>
            <a:r>
              <a:rPr lang="ja-JP" altLang="en-US" sz="3200" b="1">
                <a:solidFill>
                  <a:schemeClr val="accent5">
                    <a:lumMod val="50000"/>
                  </a:schemeClr>
                </a:solidFill>
                <a:latin typeface="Georgia" pitchFamily="18" charset="0"/>
                <a:ea typeface="ＭＳ Ｐゴシック" pitchFamily="34" charset="-128"/>
              </a:rPr>
              <a:t>年度地区実績　約</a:t>
            </a:r>
            <a:r>
              <a:rPr lang="en-US" altLang="ja-JP" sz="3200" b="1" dirty="0">
                <a:solidFill>
                  <a:schemeClr val="accent5">
                    <a:lumMod val="50000"/>
                  </a:schemeClr>
                </a:solidFill>
                <a:latin typeface="Georgia" pitchFamily="18" charset="0"/>
                <a:ea typeface="ＭＳ Ｐゴシック" pitchFamily="34" charset="-128"/>
              </a:rPr>
              <a:t>45</a:t>
            </a:r>
            <a:r>
              <a:rPr lang="ja-JP" altLang="en-US" sz="3200" b="1">
                <a:solidFill>
                  <a:schemeClr val="accent5">
                    <a:lumMod val="50000"/>
                  </a:schemeClr>
                </a:solidFill>
                <a:latin typeface="Georgia" pitchFamily="18" charset="0"/>
                <a:ea typeface="ＭＳ Ｐゴシック" pitchFamily="34" charset="-128"/>
              </a:rPr>
              <a:t>人</a:t>
            </a:r>
            <a:endParaRPr lang="en-US" altLang="ja-JP" sz="3200" b="1" dirty="0">
              <a:solidFill>
                <a:schemeClr val="accent5">
                  <a:lumMod val="50000"/>
                </a:schemeClr>
              </a:solidFill>
              <a:latin typeface="Georgia" pitchFamily="18" charset="0"/>
              <a:ea typeface="ＭＳ Ｐゴシック" pitchFamily="34" charset="-128"/>
            </a:endParaRPr>
          </a:p>
          <a:p>
            <a:pPr marL="0" indent="0" eaLnBrk="1" hangingPunct="1">
              <a:buNone/>
            </a:pPr>
            <a:r>
              <a:rPr lang="ja-JP" altLang="en-US" sz="2800" b="1">
                <a:solidFill>
                  <a:schemeClr val="tx1">
                    <a:lumMod val="75000"/>
                  </a:schemeClr>
                </a:solidFill>
                <a:latin typeface="Georgia" pitchFamily="18" charset="0"/>
                <a:ea typeface="ＭＳ Ｐゴシック" pitchFamily="34" charset="-128"/>
              </a:rPr>
              <a:t>日本の目標</a:t>
            </a:r>
            <a:r>
              <a:rPr lang="en-US" altLang="ja-JP" sz="2800" b="1" dirty="0">
                <a:solidFill>
                  <a:schemeClr val="tx1">
                    <a:lumMod val="75000"/>
                  </a:schemeClr>
                </a:solidFill>
                <a:latin typeface="Georgia" pitchFamily="18" charset="0"/>
                <a:ea typeface="ＭＳ Ｐゴシック" pitchFamily="34" charset="-128"/>
              </a:rPr>
              <a:t>(</a:t>
            </a:r>
            <a:r>
              <a:rPr lang="ja-JP" altLang="en-US" sz="2800" b="1">
                <a:solidFill>
                  <a:schemeClr val="tx1">
                    <a:lumMod val="75000"/>
                  </a:schemeClr>
                </a:solidFill>
                <a:latin typeface="Georgia" pitchFamily="18" charset="0"/>
                <a:ea typeface="ＭＳ Ｐゴシック" pitchFamily="34" charset="-128"/>
              </a:rPr>
              <a:t>クラブで</a:t>
            </a:r>
            <a:r>
              <a:rPr lang="en-US" altLang="ja-JP" sz="2800" b="1" dirty="0">
                <a:solidFill>
                  <a:schemeClr val="tx1">
                    <a:lumMod val="75000"/>
                  </a:schemeClr>
                </a:solidFill>
                <a:latin typeface="Georgia" pitchFamily="18" charset="0"/>
                <a:ea typeface="ＭＳ Ｐゴシック" pitchFamily="34" charset="-128"/>
              </a:rPr>
              <a:t>1</a:t>
            </a:r>
            <a:r>
              <a:rPr lang="ja-JP" altLang="en-US" sz="2800" b="1">
                <a:solidFill>
                  <a:schemeClr val="tx1">
                    <a:lumMod val="75000"/>
                  </a:schemeClr>
                </a:solidFill>
                <a:latin typeface="Georgia" pitchFamily="18" charset="0"/>
                <a:ea typeface="ＭＳ Ｐゴシック" pitchFamily="34" charset="-128"/>
              </a:rPr>
              <a:t>人以上のベネファクター</a:t>
            </a:r>
            <a:r>
              <a:rPr lang="en-US" altLang="ja-JP" sz="2800" b="1" dirty="0">
                <a:solidFill>
                  <a:schemeClr val="tx1">
                    <a:lumMod val="75000"/>
                  </a:schemeClr>
                </a:solidFill>
                <a:latin typeface="Georgia" pitchFamily="18" charset="0"/>
                <a:ea typeface="ＭＳ Ｐゴシック" pitchFamily="34" charset="-128"/>
              </a:rPr>
              <a:t>)</a:t>
            </a:r>
          </a:p>
          <a:p>
            <a:pPr marL="0" indent="0" eaLnBrk="1" hangingPunct="1">
              <a:buNone/>
            </a:pPr>
            <a:r>
              <a:rPr lang="en-US" altLang="ja-JP" sz="2800" b="1" dirty="0">
                <a:solidFill>
                  <a:schemeClr val="tx1">
                    <a:lumMod val="75000"/>
                  </a:schemeClr>
                </a:solidFill>
                <a:latin typeface="Georgia" pitchFamily="18" charset="0"/>
                <a:ea typeface="ＭＳ Ｐゴシック" pitchFamily="34" charset="-128"/>
              </a:rPr>
              <a:t>16-17</a:t>
            </a:r>
            <a:r>
              <a:rPr lang="ja-JP" altLang="en-US" sz="2800" b="1">
                <a:solidFill>
                  <a:schemeClr val="tx1">
                    <a:lumMod val="75000"/>
                  </a:schemeClr>
                </a:solidFill>
                <a:latin typeface="Georgia" pitchFamily="18" charset="0"/>
                <a:ea typeface="ＭＳ Ｐゴシック" pitchFamily="34" charset="-128"/>
              </a:rPr>
              <a:t>年度実績</a:t>
            </a:r>
            <a:r>
              <a:rPr lang="en-US" altLang="ja-JP" sz="2800" b="1" dirty="0">
                <a:solidFill>
                  <a:schemeClr val="tx1">
                    <a:lumMod val="75000"/>
                  </a:schemeClr>
                </a:solidFill>
                <a:latin typeface="Georgia" pitchFamily="18" charset="0"/>
                <a:ea typeface="ＭＳ Ｐゴシック" pitchFamily="34" charset="-128"/>
              </a:rPr>
              <a:t> 618</a:t>
            </a:r>
            <a:r>
              <a:rPr lang="ja-JP" altLang="en-US" sz="2800" b="1">
                <a:solidFill>
                  <a:schemeClr val="tx1">
                    <a:lumMod val="75000"/>
                  </a:schemeClr>
                </a:solidFill>
                <a:latin typeface="Georgia" pitchFamily="18" charset="0"/>
                <a:ea typeface="ＭＳ Ｐゴシック" pitchFamily="34" charset="-128"/>
              </a:rPr>
              <a:t>人</a:t>
            </a:r>
            <a:endParaRPr lang="en-US" altLang="ja-JP" sz="2800" b="1" dirty="0">
              <a:solidFill>
                <a:schemeClr val="tx1">
                  <a:lumMod val="75000"/>
                </a:schemeClr>
              </a:solidFill>
              <a:latin typeface="Georgia" pitchFamily="18" charset="0"/>
              <a:ea typeface="ＭＳ Ｐゴシック" pitchFamily="34" charset="-128"/>
            </a:endParaRPr>
          </a:p>
          <a:p>
            <a:pPr marL="0" indent="0" eaLnBrk="1" hangingPunct="1">
              <a:buNone/>
            </a:pPr>
            <a:endParaRPr lang="en-US" altLang="ja-JP" sz="2800" b="1" dirty="0">
              <a:solidFill>
                <a:schemeClr val="tx1">
                  <a:lumMod val="75000"/>
                </a:schemeClr>
              </a:solidFill>
              <a:latin typeface="Georgia" pitchFamily="18" charset="0"/>
              <a:ea typeface="ＭＳ Ｐゴシック" pitchFamily="34" charset="-128"/>
            </a:endParaRPr>
          </a:p>
          <a:p>
            <a:pPr marL="0" indent="0" eaLnBrk="1" hangingPunct="1">
              <a:buNone/>
            </a:pPr>
            <a:endParaRPr lang="ja-JP" altLang="en-US" sz="2800" b="1">
              <a:solidFill>
                <a:schemeClr val="tx1">
                  <a:lumMod val="75000"/>
                </a:schemeClr>
              </a:solidFill>
              <a:latin typeface="Georgia" pitchFamily="18" charset="0"/>
              <a:ea typeface="ＭＳ Ｐゴシック" pitchFamily="34" charset="-128"/>
            </a:endParaRPr>
          </a:p>
        </p:txBody>
      </p:sp>
    </p:spTree>
    <p:extLst>
      <p:ext uri="{BB962C8B-B14F-4D97-AF65-F5344CB8AC3E}">
        <p14:creationId xmlns:p14="http://schemas.microsoft.com/office/powerpoint/2010/main" val="3767634671"/>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ssolve">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dissolve">
                                      <p:cBhvr>
                                        <p:cTn id="12" dur="500"/>
                                        <p:tgtEl>
                                          <p:spTgt spid="19459">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dissolve">
                                      <p:cBhvr>
                                        <p:cTn id="15" dur="500"/>
                                        <p:tgtEl>
                                          <p:spTgt spid="19459">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9459">
                                            <p:txEl>
                                              <p:pRg st="3" end="3"/>
                                            </p:txEl>
                                          </p:spTgt>
                                        </p:tgtEl>
                                        <p:attrNameLst>
                                          <p:attrName>style.visibility</p:attrName>
                                        </p:attrNameLst>
                                      </p:cBhvr>
                                      <p:to>
                                        <p:strVal val="visible"/>
                                      </p:to>
                                    </p:set>
                                    <p:animEffect transition="in" filter="dissolve">
                                      <p:cBhvr>
                                        <p:cTn id="18" dur="500"/>
                                        <p:tgtEl>
                                          <p:spTgt spid="1945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animEffect transition="in" filter="dissolve">
                                      <p:cBhvr>
                                        <p:cTn id="23" dur="500"/>
                                        <p:tgtEl>
                                          <p:spTgt spid="19459">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19459">
                                            <p:txEl>
                                              <p:pRg st="5" end="5"/>
                                            </p:txEl>
                                          </p:spTgt>
                                        </p:tgtEl>
                                        <p:attrNameLst>
                                          <p:attrName>style.visibility</p:attrName>
                                        </p:attrNameLst>
                                      </p:cBhvr>
                                      <p:to>
                                        <p:strVal val="visible"/>
                                      </p:to>
                                    </p:set>
                                    <p:animEffect transition="in" filter="dissolve">
                                      <p:cBhvr>
                                        <p:cTn id="26" dur="500"/>
                                        <p:tgtEl>
                                          <p:spTgt spid="1945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animEffect transition="in" filter="dissolve">
                                      <p:cBhvr>
                                        <p:cTn id="31" dur="500"/>
                                        <p:tgtEl>
                                          <p:spTgt spid="19459">
                                            <p:txEl>
                                              <p:pRg st="6" end="6"/>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19459">
                                            <p:txEl>
                                              <p:pRg st="7" end="7"/>
                                            </p:txEl>
                                          </p:spTgt>
                                        </p:tgtEl>
                                        <p:attrNameLst>
                                          <p:attrName>style.visibility</p:attrName>
                                        </p:attrNameLst>
                                      </p:cBhvr>
                                      <p:to>
                                        <p:strVal val="visible"/>
                                      </p:to>
                                    </p:set>
                                    <p:animEffect transition="in" filter="dissolve">
                                      <p:cBhvr>
                                        <p:cTn id="34" dur="500"/>
                                        <p:tgtEl>
                                          <p:spTgt spid="19459">
                                            <p:txEl>
                                              <p:pRg st="7" end="7"/>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19459">
                                            <p:txEl>
                                              <p:pRg st="8" end="8"/>
                                            </p:txEl>
                                          </p:spTgt>
                                        </p:tgtEl>
                                        <p:attrNameLst>
                                          <p:attrName>style.visibility</p:attrName>
                                        </p:attrNameLst>
                                      </p:cBhvr>
                                      <p:to>
                                        <p:strVal val="visible"/>
                                      </p:to>
                                    </p:set>
                                    <p:animEffect transition="in" filter="dissolve">
                                      <p:cBhvr>
                                        <p:cTn id="37" dur="500"/>
                                        <p:tgtEl>
                                          <p:spTgt spid="194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ja-JP" sz="3200" b="1" dirty="0">
                <a:latin typeface="Arial Narrow" pitchFamily="34" charset="0"/>
                <a:ea typeface="ＭＳ Ｐゴシック" pitchFamily="34" charset="-128"/>
              </a:rPr>
              <a:t>2018-19</a:t>
            </a:r>
            <a:r>
              <a:rPr lang="ja-JP" altLang="en-US" sz="3200" b="1">
                <a:latin typeface="Arial Narrow" pitchFamily="34" charset="0"/>
                <a:ea typeface="ＭＳ Ｐゴシック" pitchFamily="34" charset="-128"/>
              </a:rPr>
              <a:t>年度の地区目標について</a:t>
            </a:r>
            <a:endParaRPr lang="en-US" altLang="en-US" sz="3200" b="1" dirty="0">
              <a:latin typeface="Arial Narrow" pitchFamily="34" charset="0"/>
              <a:ea typeface="ＭＳ Ｐゴシック" pitchFamily="34" charset="-128"/>
            </a:endParaRPr>
          </a:p>
        </p:txBody>
      </p:sp>
      <p:sp>
        <p:nvSpPr>
          <p:cNvPr id="19459" name="Content Placeholder 2"/>
          <p:cNvSpPr>
            <a:spLocks noGrp="1"/>
          </p:cNvSpPr>
          <p:nvPr>
            <p:ph idx="1"/>
          </p:nvPr>
        </p:nvSpPr>
        <p:spPr bwMode="auto">
          <a:xfrm>
            <a:off x="457200" y="4191000"/>
            <a:ext cx="83058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None/>
            </a:pPr>
            <a:r>
              <a:rPr lang="ja-JP" altLang="en-US" sz="1600" b="1">
                <a:solidFill>
                  <a:schemeClr val="accent1"/>
                </a:solidFill>
                <a:latin typeface="Georgia" pitchFamily="18" charset="0"/>
                <a:ea typeface="ＭＳ Ｐゴシック" pitchFamily="34" charset="-128"/>
              </a:rPr>
              <a:t>ポリオプラス</a:t>
            </a:r>
            <a:r>
              <a:rPr lang="en-US" altLang="ja-JP" sz="1600" b="1" dirty="0">
                <a:solidFill>
                  <a:schemeClr val="accent1"/>
                </a:solidFill>
                <a:latin typeface="Georgia" pitchFamily="18" charset="0"/>
                <a:ea typeface="ＭＳ Ｐゴシック" pitchFamily="34" charset="-128"/>
              </a:rPr>
              <a:t> 1</a:t>
            </a:r>
            <a:r>
              <a:rPr lang="ja-JP" altLang="en-US" sz="1600" b="1">
                <a:solidFill>
                  <a:schemeClr val="accent1"/>
                </a:solidFill>
                <a:latin typeface="Georgia" pitchFamily="18" charset="0"/>
                <a:ea typeface="ＭＳ Ｐゴシック" pitchFamily="34" charset="-128"/>
              </a:rPr>
              <a:t>人当り </a:t>
            </a:r>
            <a:r>
              <a:rPr lang="en-US" altLang="ja-JP" sz="1600" b="1" dirty="0">
                <a:solidFill>
                  <a:schemeClr val="accent1"/>
                </a:solidFill>
                <a:latin typeface="Georgia" pitchFamily="18" charset="0"/>
                <a:ea typeface="ＭＳ Ｐゴシック" pitchFamily="34" charset="-128"/>
              </a:rPr>
              <a:t>30</a:t>
            </a:r>
            <a:r>
              <a:rPr lang="ja-JP" altLang="en-US" sz="1600" b="1">
                <a:solidFill>
                  <a:schemeClr val="accent1"/>
                </a:solidFill>
                <a:latin typeface="Georgia" pitchFamily="18" charset="0"/>
                <a:ea typeface="ＭＳ Ｐゴシック" pitchFamily="34" charset="-128"/>
              </a:rPr>
              <a:t>ドル以上</a:t>
            </a:r>
            <a:endParaRPr lang="en-US" altLang="ja-JP" sz="1600" b="1" dirty="0">
              <a:solidFill>
                <a:schemeClr val="accent1"/>
              </a:solidFill>
              <a:latin typeface="Georgia" pitchFamily="18" charset="0"/>
              <a:ea typeface="ＭＳ Ｐゴシック" pitchFamily="34" charset="-128"/>
            </a:endParaRPr>
          </a:p>
          <a:p>
            <a:pPr marL="0" indent="0" eaLnBrk="1" hangingPunct="1">
              <a:buNone/>
            </a:pPr>
            <a:r>
              <a:rPr lang="ja-JP" altLang="en-US" sz="1600" b="1">
                <a:solidFill>
                  <a:schemeClr val="accent5">
                    <a:lumMod val="50000"/>
                  </a:schemeClr>
                </a:solidFill>
                <a:latin typeface="Georgia" pitchFamily="18" charset="0"/>
                <a:ea typeface="ＭＳ Ｐゴシック" pitchFamily="34" charset="-128"/>
              </a:rPr>
              <a:t>日本の目標　</a:t>
            </a:r>
            <a:r>
              <a:rPr lang="en-US" altLang="ja-JP" sz="1600" b="1" dirty="0">
                <a:solidFill>
                  <a:schemeClr val="accent5">
                    <a:lumMod val="50000"/>
                  </a:schemeClr>
                </a:solidFill>
                <a:latin typeface="Georgia" pitchFamily="18" charset="0"/>
                <a:ea typeface="ＭＳ Ｐゴシック" pitchFamily="34" charset="-128"/>
              </a:rPr>
              <a:t>1</a:t>
            </a:r>
            <a:r>
              <a:rPr lang="ja-JP" altLang="en-US" sz="1600" b="1">
                <a:solidFill>
                  <a:schemeClr val="accent5">
                    <a:lumMod val="50000"/>
                  </a:schemeClr>
                </a:solidFill>
                <a:latin typeface="Georgia" pitchFamily="18" charset="0"/>
                <a:ea typeface="ＭＳ Ｐゴシック" pitchFamily="34" charset="-128"/>
              </a:rPr>
              <a:t>人当り </a:t>
            </a:r>
            <a:r>
              <a:rPr lang="en-US" altLang="ja-JP" sz="1600" b="1" dirty="0">
                <a:solidFill>
                  <a:schemeClr val="accent5">
                    <a:lumMod val="50000"/>
                  </a:schemeClr>
                </a:solidFill>
                <a:latin typeface="Georgia" pitchFamily="18" charset="0"/>
                <a:ea typeface="ＭＳ Ｐゴシック" pitchFamily="34" charset="-128"/>
              </a:rPr>
              <a:t>30</a:t>
            </a:r>
            <a:r>
              <a:rPr lang="ja-JP" altLang="en-US" sz="1600" b="1">
                <a:solidFill>
                  <a:schemeClr val="accent5">
                    <a:lumMod val="50000"/>
                  </a:schemeClr>
                </a:solidFill>
                <a:latin typeface="Georgia" pitchFamily="18" charset="0"/>
                <a:ea typeface="ＭＳ Ｐゴシック" pitchFamily="34" charset="-128"/>
              </a:rPr>
              <a:t>ドル以上</a:t>
            </a:r>
          </a:p>
          <a:p>
            <a:pPr marL="0" indent="0" eaLnBrk="1" hangingPunct="1">
              <a:buNone/>
            </a:pPr>
            <a:r>
              <a:rPr lang="ja-JP" altLang="en-US" sz="1600" b="1">
                <a:solidFill>
                  <a:schemeClr val="accent1"/>
                </a:solidFill>
                <a:latin typeface="Georgia" pitchFamily="18" charset="0"/>
                <a:ea typeface="ＭＳ Ｐゴシック" pitchFamily="34" charset="-128"/>
              </a:rPr>
              <a:t>大口寄付の推進にご支援を</a:t>
            </a:r>
          </a:p>
          <a:p>
            <a:pPr marL="0" indent="0" eaLnBrk="1" hangingPunct="1">
              <a:buNone/>
            </a:pPr>
            <a:r>
              <a:rPr lang="ja-JP" altLang="en-US" sz="1600" b="1">
                <a:solidFill>
                  <a:schemeClr val="accent1"/>
                </a:solidFill>
                <a:latin typeface="Georgia" pitchFamily="18" charset="0"/>
                <a:ea typeface="ＭＳ Ｐゴシック" pitchFamily="34" charset="-128"/>
              </a:rPr>
              <a:t>もう少しで　メジャードナー　</a:t>
            </a:r>
            <a:r>
              <a:rPr lang="en-US" altLang="ja-JP" sz="1600" b="1" dirty="0">
                <a:solidFill>
                  <a:schemeClr val="accent1"/>
                </a:solidFill>
                <a:latin typeface="Georgia" pitchFamily="18" charset="0"/>
                <a:ea typeface="ＭＳ Ｐゴシック" pitchFamily="34" charset="-128"/>
              </a:rPr>
              <a:t>97</a:t>
            </a:r>
            <a:r>
              <a:rPr lang="ja-JP" altLang="en-US" sz="1600" b="1">
                <a:solidFill>
                  <a:schemeClr val="accent1"/>
                </a:solidFill>
                <a:latin typeface="Georgia" pitchFamily="18" charset="0"/>
                <a:ea typeface="ＭＳ Ｐゴシック" pitchFamily="34" charset="-128"/>
              </a:rPr>
              <a:t>名　　メジャードナー　</a:t>
            </a:r>
            <a:r>
              <a:rPr lang="en-US" altLang="ja-JP" sz="1600" b="1" dirty="0">
                <a:solidFill>
                  <a:schemeClr val="accent1"/>
                </a:solidFill>
                <a:latin typeface="Georgia" pitchFamily="18" charset="0"/>
                <a:ea typeface="ＭＳ Ｐゴシック" pitchFamily="34" charset="-128"/>
              </a:rPr>
              <a:t>195</a:t>
            </a:r>
            <a:r>
              <a:rPr lang="ja-JP" altLang="en-US" sz="1600" b="1">
                <a:solidFill>
                  <a:schemeClr val="accent1"/>
                </a:solidFill>
                <a:latin typeface="Georgia" pitchFamily="18" charset="0"/>
                <a:ea typeface="ＭＳ Ｐゴシック" pitchFamily="34" charset="-128"/>
              </a:rPr>
              <a:t>名　日本</a:t>
            </a:r>
            <a:r>
              <a:rPr lang="en-US" altLang="ja-JP" sz="1600" b="1" dirty="0">
                <a:solidFill>
                  <a:schemeClr val="accent1"/>
                </a:solidFill>
                <a:latin typeface="Georgia" pitchFamily="18" charset="0"/>
                <a:ea typeface="ＭＳ Ｐゴシック" pitchFamily="34" charset="-128"/>
              </a:rPr>
              <a:t>1990</a:t>
            </a:r>
            <a:r>
              <a:rPr lang="ja-JP" altLang="en-US" sz="1600" b="1">
                <a:solidFill>
                  <a:schemeClr val="accent1"/>
                </a:solidFill>
                <a:latin typeface="Georgia" pitchFamily="18" charset="0"/>
                <a:ea typeface="ＭＳ Ｐゴシック" pitchFamily="34" charset="-128"/>
              </a:rPr>
              <a:t>名</a:t>
            </a:r>
            <a:endParaRPr lang="en-US" altLang="ja-JP" sz="1600" b="1" dirty="0">
              <a:solidFill>
                <a:schemeClr val="accent1"/>
              </a:solidFill>
              <a:latin typeface="Georgia" pitchFamily="18" charset="0"/>
              <a:ea typeface="ＭＳ Ｐゴシック" pitchFamily="34" charset="-128"/>
            </a:endParaRPr>
          </a:p>
          <a:p>
            <a:pPr marL="0" indent="0" eaLnBrk="1" hangingPunct="1">
              <a:buNone/>
            </a:pPr>
            <a:r>
              <a:rPr lang="ja-JP" altLang="en-US" sz="1600" b="1">
                <a:solidFill>
                  <a:schemeClr val="accent5">
                    <a:lumMod val="50000"/>
                  </a:schemeClr>
                </a:solidFill>
                <a:latin typeface="Georgia" pitchFamily="18" charset="0"/>
                <a:ea typeface="ＭＳ Ｐゴシック" pitchFamily="34" charset="-128"/>
              </a:rPr>
              <a:t>日本の目標</a:t>
            </a:r>
            <a:r>
              <a:rPr lang="ja-JP" altLang="en-US" sz="1600" b="1" dirty="0">
                <a:solidFill>
                  <a:schemeClr val="accent5">
                    <a:lumMod val="50000"/>
                  </a:schemeClr>
                </a:solidFill>
                <a:latin typeface="Georgia" pitchFamily="18" charset="0"/>
                <a:ea typeface="ＭＳ Ｐゴシック" pitchFamily="34" charset="-128"/>
              </a:rPr>
              <a:t>　</a:t>
            </a:r>
            <a:r>
              <a:rPr lang="ja-JP" altLang="en-US" sz="1600" b="1">
                <a:solidFill>
                  <a:schemeClr val="accent5">
                    <a:lumMod val="50000"/>
                  </a:schemeClr>
                </a:solidFill>
                <a:latin typeface="Georgia" pitchFamily="18" charset="0"/>
                <a:ea typeface="ＭＳ Ｐゴシック" pitchFamily="34" charset="-128"/>
              </a:rPr>
              <a:t>寄付の種類にかかわらず、一万ドル以上のご寄付を</a:t>
            </a:r>
            <a:endParaRPr lang="en-US" altLang="ja-JP" sz="1600" b="1" dirty="0">
              <a:solidFill>
                <a:schemeClr val="accent5">
                  <a:lumMod val="50000"/>
                </a:schemeClr>
              </a:solidFill>
              <a:latin typeface="Georgia" pitchFamily="18" charset="0"/>
              <a:ea typeface="ＭＳ Ｐゴシック" pitchFamily="34" charset="-128"/>
            </a:endParaRPr>
          </a:p>
          <a:p>
            <a:pPr marL="0" indent="0" eaLnBrk="1" hangingPunct="1">
              <a:buNone/>
            </a:pPr>
            <a:r>
              <a:rPr lang="ja-JP" altLang="en-US" sz="1600" b="1">
                <a:solidFill>
                  <a:schemeClr val="accent5">
                    <a:lumMod val="50000"/>
                  </a:schemeClr>
                </a:solidFill>
                <a:latin typeface="Georgia" pitchFamily="18" charset="0"/>
                <a:ea typeface="ＭＳ Ｐゴシック" pitchFamily="34" charset="-128"/>
              </a:rPr>
              <a:t>各ゾーン</a:t>
            </a:r>
            <a:r>
              <a:rPr lang="en-US" altLang="ja-JP" sz="1600" b="1" dirty="0">
                <a:solidFill>
                  <a:schemeClr val="accent5">
                    <a:lumMod val="50000"/>
                  </a:schemeClr>
                </a:solidFill>
                <a:latin typeface="Georgia" pitchFamily="18" charset="0"/>
                <a:ea typeface="ＭＳ Ｐゴシック" pitchFamily="34" charset="-128"/>
              </a:rPr>
              <a:t>30</a:t>
            </a:r>
            <a:r>
              <a:rPr lang="ja-JP" altLang="en-US" sz="1600" b="1">
                <a:solidFill>
                  <a:schemeClr val="accent5">
                    <a:lumMod val="50000"/>
                  </a:schemeClr>
                </a:solidFill>
                <a:latin typeface="Georgia" pitchFamily="18" charset="0"/>
                <a:ea typeface="ＭＳ Ｐゴシック" pitchFamily="34" charset="-128"/>
              </a:rPr>
              <a:t>件（日本全体で総額</a:t>
            </a:r>
            <a:r>
              <a:rPr lang="en-US" altLang="ja-JP" sz="1600" b="1" dirty="0">
                <a:solidFill>
                  <a:schemeClr val="accent5">
                    <a:lumMod val="50000"/>
                  </a:schemeClr>
                </a:solidFill>
                <a:latin typeface="Georgia" pitchFamily="18" charset="0"/>
                <a:ea typeface="ＭＳ Ｐゴシック" pitchFamily="34" charset="-128"/>
              </a:rPr>
              <a:t>120</a:t>
            </a:r>
            <a:r>
              <a:rPr lang="ja-JP" altLang="en-US" sz="1600" b="1">
                <a:solidFill>
                  <a:schemeClr val="accent5">
                    <a:lumMod val="50000"/>
                  </a:schemeClr>
                </a:solidFill>
                <a:latin typeface="Georgia" pitchFamily="18" charset="0"/>
                <a:ea typeface="ＭＳ Ｐゴシック" pitchFamily="34" charset="-128"/>
              </a:rPr>
              <a:t>万ドル） </a:t>
            </a:r>
          </a:p>
          <a:p>
            <a:pPr marL="0" indent="0" eaLnBrk="1" hangingPunct="1">
              <a:buNone/>
            </a:pPr>
            <a:endParaRPr lang="en-US" altLang="ja-JP" sz="1800" b="1" dirty="0">
              <a:solidFill>
                <a:schemeClr val="accent1"/>
              </a:solidFill>
              <a:latin typeface="Georgia" pitchFamily="18" charset="0"/>
              <a:ea typeface="ＭＳ Ｐゴシック" pitchFamily="34" charset="-128"/>
            </a:endParaRPr>
          </a:p>
          <a:p>
            <a:pPr marL="0" indent="0" eaLnBrk="1" hangingPunct="1">
              <a:buNone/>
            </a:pPr>
            <a:endParaRPr lang="en-US" altLang="ja-JP" sz="1800" b="1" dirty="0">
              <a:solidFill>
                <a:schemeClr val="accent1"/>
              </a:solidFill>
              <a:latin typeface="Georgia" pitchFamily="18" charset="0"/>
              <a:ea typeface="ＭＳ Ｐゴシック" pitchFamily="34" charset="-128"/>
            </a:endParaRPr>
          </a:p>
          <a:p>
            <a:pPr marL="0" indent="0" eaLnBrk="1" hangingPunct="1">
              <a:buNone/>
            </a:pPr>
            <a:endParaRPr lang="ja-JP" altLang="en-US" sz="1800" b="1">
              <a:solidFill>
                <a:schemeClr val="accent1"/>
              </a:solidFill>
              <a:latin typeface="Georgia" pitchFamily="18" charset="0"/>
              <a:ea typeface="ＭＳ Ｐゴシック" pitchFamily="34" charset="-128"/>
            </a:endParaRPr>
          </a:p>
          <a:p>
            <a:pPr marL="0" indent="0" eaLnBrk="1" hangingPunct="1">
              <a:buNone/>
            </a:pPr>
            <a:endParaRPr lang="ja-JP" altLang="en-US" sz="1800" b="1">
              <a:solidFill>
                <a:schemeClr val="accent1"/>
              </a:solidFill>
              <a:latin typeface="Georgia" pitchFamily="18" charset="0"/>
              <a:ea typeface="ＭＳ Ｐゴシック" pitchFamily="34" charset="-128"/>
            </a:endParaRPr>
          </a:p>
          <a:p>
            <a:pPr marL="0" indent="0" eaLnBrk="1" hangingPunct="1">
              <a:buNone/>
            </a:pPr>
            <a:r>
              <a:rPr lang="ja-JP" altLang="en-US" sz="2800" b="1">
                <a:solidFill>
                  <a:schemeClr val="accent1"/>
                </a:solidFill>
                <a:latin typeface="Georgia" pitchFamily="18" charset="0"/>
                <a:ea typeface="ＭＳ Ｐゴシック" pitchFamily="34" charset="-128"/>
              </a:rPr>
              <a:t>　</a:t>
            </a:r>
            <a:endParaRPr lang="en-US" altLang="en-US" sz="2800" b="1" dirty="0">
              <a:solidFill>
                <a:schemeClr val="accent1"/>
              </a:solidFill>
              <a:latin typeface="Georgia" pitchFamily="18" charset="0"/>
              <a:ea typeface="ＭＳ Ｐゴシック" pitchFamily="34" charset="-128"/>
            </a:endParaRPr>
          </a:p>
        </p:txBody>
      </p:sp>
      <p:sp>
        <p:nvSpPr>
          <p:cNvPr id="7" name="角丸四角形 6">
            <a:extLst>
              <a:ext uri="{FF2B5EF4-FFF2-40B4-BE49-F238E27FC236}">
                <a16:creationId xmlns:a16="http://schemas.microsoft.com/office/drawing/2014/main" id="{2DFD1542-06D0-1943-ADDE-F3B3C3FB1E08}"/>
              </a:ext>
            </a:extLst>
          </p:cNvPr>
          <p:cNvSpPr/>
          <p:nvPr/>
        </p:nvSpPr>
        <p:spPr>
          <a:xfrm>
            <a:off x="609600" y="1295400"/>
            <a:ext cx="7467600" cy="1066800"/>
          </a:xfrm>
          <a:prstGeom prst="roundRect">
            <a:avLst/>
          </a:prstGeom>
          <a:solidFill>
            <a:srgbClr val="01B4E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a:t>寄付ゼロクラブを次年度も継続しましょう</a:t>
            </a:r>
            <a:r>
              <a:rPr kumimoji="1" lang="en-US" altLang="ja-JP" sz="3200" dirty="0"/>
              <a:t>!</a:t>
            </a:r>
            <a:endParaRPr kumimoji="1" lang="ja-JP" altLang="en-US" sz="3200"/>
          </a:p>
        </p:txBody>
      </p:sp>
      <p:sp>
        <p:nvSpPr>
          <p:cNvPr id="4" name="テキスト ボックス 3">
            <a:extLst>
              <a:ext uri="{FF2B5EF4-FFF2-40B4-BE49-F238E27FC236}">
                <a16:creationId xmlns:a16="http://schemas.microsoft.com/office/drawing/2014/main" id="{C53D7A6D-ED76-484A-B840-701C5FD75B97}"/>
              </a:ext>
            </a:extLst>
          </p:cNvPr>
          <p:cNvSpPr txBox="1"/>
          <p:nvPr/>
        </p:nvSpPr>
        <p:spPr>
          <a:xfrm>
            <a:off x="457200" y="2713037"/>
            <a:ext cx="7696200" cy="1200329"/>
          </a:xfrm>
          <a:prstGeom prst="rect">
            <a:avLst/>
          </a:prstGeom>
          <a:noFill/>
        </p:spPr>
        <p:txBody>
          <a:bodyPr wrap="square" rtlCol="0">
            <a:spAutoFit/>
          </a:bodyPr>
          <a:lstStyle/>
          <a:p>
            <a:pPr algn="ctr"/>
            <a:r>
              <a:rPr kumimoji="1" lang="en-US" altLang="ja-JP" dirty="0">
                <a:solidFill>
                  <a:srgbClr val="C00000"/>
                </a:solidFill>
                <a:latin typeface="Hiragino Kaku Gothic Std W8" panose="020B0800000000000000" pitchFamily="34" charset="-128"/>
                <a:ea typeface="Hiragino Kaku Gothic Std W8" panose="020B0800000000000000" pitchFamily="34" charset="-128"/>
              </a:rPr>
              <a:t>2018</a:t>
            </a:r>
            <a:r>
              <a:rPr kumimoji="1" lang="ja-JP" altLang="en-US">
                <a:solidFill>
                  <a:srgbClr val="C00000"/>
                </a:solidFill>
                <a:latin typeface="Hiragino Kaku Gothic Std W8" panose="020B0800000000000000" pitchFamily="34" charset="-128"/>
                <a:ea typeface="Hiragino Kaku Gothic Std W8" panose="020B0800000000000000" pitchFamily="34" charset="-128"/>
              </a:rPr>
              <a:t>年</a:t>
            </a:r>
            <a:r>
              <a:rPr kumimoji="1" lang="en-US" altLang="ja-JP" dirty="0">
                <a:solidFill>
                  <a:srgbClr val="C00000"/>
                </a:solidFill>
                <a:latin typeface="Hiragino Kaku Gothic Std W8" panose="020B0800000000000000" pitchFamily="34" charset="-128"/>
                <a:ea typeface="Hiragino Kaku Gothic Std W8" panose="020B0800000000000000" pitchFamily="34" charset="-128"/>
              </a:rPr>
              <a:t>4</a:t>
            </a:r>
            <a:r>
              <a:rPr kumimoji="1" lang="ja-JP" altLang="en-US">
                <a:solidFill>
                  <a:srgbClr val="C00000"/>
                </a:solidFill>
                <a:latin typeface="Hiragino Kaku Gothic Std W8" panose="020B0800000000000000" pitchFamily="34" charset="-128"/>
                <a:ea typeface="Hiragino Kaku Gothic Std W8" panose="020B0800000000000000" pitchFamily="34" charset="-128"/>
              </a:rPr>
              <a:t>月</a:t>
            </a:r>
            <a:r>
              <a:rPr kumimoji="1" lang="en-US" altLang="ja-JP" dirty="0">
                <a:solidFill>
                  <a:srgbClr val="C00000"/>
                </a:solidFill>
                <a:latin typeface="Hiragino Kaku Gothic Std W8" panose="020B0800000000000000" pitchFamily="34" charset="-128"/>
                <a:ea typeface="Hiragino Kaku Gothic Std W8" panose="020B0800000000000000" pitchFamily="34" charset="-128"/>
              </a:rPr>
              <a:t>11</a:t>
            </a:r>
            <a:r>
              <a:rPr kumimoji="1" lang="ja-JP" altLang="en-US">
                <a:solidFill>
                  <a:srgbClr val="C00000"/>
                </a:solidFill>
                <a:latin typeface="Hiragino Kaku Gothic Std W8" panose="020B0800000000000000" pitchFamily="34" charset="-128"/>
                <a:ea typeface="Hiragino Kaku Gothic Std W8" panose="020B0800000000000000" pitchFamily="34" charset="-128"/>
              </a:rPr>
              <a:t>日現在　</a:t>
            </a:r>
            <a:r>
              <a:rPr kumimoji="1" lang="en-US" altLang="ja-JP" dirty="0">
                <a:solidFill>
                  <a:srgbClr val="C00000"/>
                </a:solidFill>
                <a:latin typeface="Hiragino Kaku Gothic Std W8" panose="020B0800000000000000" pitchFamily="34" charset="-128"/>
                <a:ea typeface="Hiragino Kaku Gothic Std W8" panose="020B0800000000000000" pitchFamily="34" charset="-128"/>
              </a:rPr>
              <a:t>96/96 (100%)</a:t>
            </a:r>
          </a:p>
          <a:p>
            <a:pPr algn="ctr"/>
            <a:r>
              <a:rPr kumimoji="1" lang="ja-JP" altLang="en-US">
                <a:solidFill>
                  <a:srgbClr val="C00000"/>
                </a:solidFill>
                <a:latin typeface="Hiragino Kaku Gothic Std W8" panose="020B0800000000000000" pitchFamily="34" charset="-128"/>
                <a:ea typeface="Hiragino Kaku Gothic Std W8" panose="020B0800000000000000" pitchFamily="34" charset="-128"/>
              </a:rPr>
              <a:t>達成　年次寄付</a:t>
            </a:r>
            <a:r>
              <a:rPr kumimoji="1" lang="en-US" altLang="ja-JP" dirty="0">
                <a:solidFill>
                  <a:srgbClr val="C00000"/>
                </a:solidFill>
                <a:latin typeface="Hiragino Kaku Gothic Std W8" panose="020B0800000000000000" pitchFamily="34" charset="-128"/>
                <a:ea typeface="Hiragino Kaku Gothic Std W8" panose="020B0800000000000000" pitchFamily="34" charset="-128"/>
              </a:rPr>
              <a:t>@</a:t>
            </a:r>
            <a:r>
              <a:rPr kumimoji="1" lang="ja-JP" altLang="en-US">
                <a:solidFill>
                  <a:srgbClr val="C00000"/>
                </a:solidFill>
                <a:latin typeface="Hiragino Kaku Gothic Std W8" panose="020B0800000000000000" pitchFamily="34" charset="-128"/>
                <a:ea typeface="Hiragino Kaku Gothic Std W8" panose="020B0800000000000000" pitchFamily="34" charset="-128"/>
              </a:rPr>
              <a:t> </a:t>
            </a:r>
            <a:r>
              <a:rPr kumimoji="1" lang="en-US" altLang="ja-JP" dirty="0">
                <a:solidFill>
                  <a:srgbClr val="C00000"/>
                </a:solidFill>
                <a:latin typeface="Hiragino Kaku Gothic Std W8" panose="020B0800000000000000" pitchFamily="34" charset="-128"/>
                <a:ea typeface="Hiragino Kaku Gothic Std W8" panose="020B0800000000000000" pitchFamily="34" charset="-128"/>
              </a:rPr>
              <a:t>$152.22(162.77)</a:t>
            </a:r>
            <a:r>
              <a:rPr kumimoji="1" lang="ja-JP" altLang="en-US">
                <a:solidFill>
                  <a:srgbClr val="C00000"/>
                </a:solidFill>
                <a:latin typeface="Hiragino Kaku Gothic Std W8" panose="020B0800000000000000" pitchFamily="34" charset="-128"/>
                <a:ea typeface="Hiragino Kaku Gothic Std W8" panose="020B0800000000000000" pitchFamily="34" charset="-128"/>
              </a:rPr>
              <a:t>昨対</a:t>
            </a:r>
            <a:r>
              <a:rPr kumimoji="1" lang="en-US" altLang="ja-JP" dirty="0">
                <a:solidFill>
                  <a:srgbClr val="C00000"/>
                </a:solidFill>
                <a:latin typeface="Hiragino Kaku Gothic Std W8" panose="020B0800000000000000" pitchFamily="34" charset="-128"/>
                <a:ea typeface="Hiragino Kaku Gothic Std W8" panose="020B0800000000000000" pitchFamily="34" charset="-128"/>
              </a:rPr>
              <a:t>93.5%</a:t>
            </a:r>
          </a:p>
          <a:p>
            <a:pPr algn="ctr"/>
            <a:endParaRPr kumimoji="1" lang="ja-JP" altLang="en-US">
              <a:solidFill>
                <a:srgbClr val="C00000"/>
              </a:solidFill>
              <a:latin typeface="Hiragino Kaku Gothic Std W8" panose="020B0800000000000000" pitchFamily="34" charset="-128"/>
              <a:ea typeface="Hiragino Kaku Gothic Std W8" panose="020B0800000000000000" pitchFamily="34" charset="-128"/>
            </a:endParaRPr>
          </a:p>
        </p:txBody>
      </p:sp>
    </p:spTree>
    <p:extLst>
      <p:ext uri="{BB962C8B-B14F-4D97-AF65-F5344CB8AC3E}">
        <p14:creationId xmlns:p14="http://schemas.microsoft.com/office/powerpoint/2010/main" val="3803121916"/>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
                                        <p:tgtEl>
                                          <p:spTgt spid="4">
                                            <p:txEl>
                                              <p:pRg st="0" end="0"/>
                                            </p:txEl>
                                          </p:spTgt>
                                        </p:tgtEl>
                                      </p:cBhvr>
                                    </p:animEffect>
                                    <p:anim calcmode="lin" valueType="num">
                                      <p:cBhvr>
                                        <p:cTn id="15"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4">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
                                        <p:tgtEl>
                                          <p:spTgt spid="4">
                                            <p:txEl>
                                              <p:pRg st="1" end="1"/>
                                            </p:txEl>
                                          </p:spTgt>
                                        </p:tgtEl>
                                      </p:cBhvr>
                                    </p:animEffect>
                                    <p:anim calcmode="lin" valueType="num">
                                      <p:cBhvr>
                                        <p:cTn id="22" dur="4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400" fill="hold"/>
                                        <p:tgtEl>
                                          <p:spTgt spid="4">
                                            <p:txEl>
                                              <p:pRg st="1" end="1"/>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30" dur="500"/>
                                        <p:tgtEl>
                                          <p:spTgt spid="19459">
                                            <p:txEl>
                                              <p:pRg st="0" end="0"/>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33" dur="500"/>
                                        <p:tgtEl>
                                          <p:spTgt spid="19459">
                                            <p:txEl>
                                              <p:pRg st="1" end="1"/>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36" dur="500"/>
                                        <p:tgtEl>
                                          <p:spTgt spid="19459">
                                            <p:txEl>
                                              <p:pRg st="2" end="2"/>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19459">
                                            <p:txEl>
                                              <p:pRg st="3" end="3"/>
                                            </p:txEl>
                                          </p:spTgt>
                                        </p:tgtEl>
                                        <p:attrNameLst>
                                          <p:attrName>style.visibility</p:attrName>
                                        </p:attrNameLst>
                                      </p:cBhvr>
                                      <p:to>
                                        <p:strVal val="visible"/>
                                      </p:to>
                                    </p:set>
                                    <p:animEffect transition="in" filter="blinds(horizontal)">
                                      <p:cBhvr>
                                        <p:cTn id="39" dur="500"/>
                                        <p:tgtEl>
                                          <p:spTgt spid="19459">
                                            <p:txEl>
                                              <p:pRg st="3" end="3"/>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19459">
                                            <p:txEl>
                                              <p:pRg st="4" end="4"/>
                                            </p:txEl>
                                          </p:spTgt>
                                        </p:tgtEl>
                                        <p:attrNameLst>
                                          <p:attrName>style.visibility</p:attrName>
                                        </p:attrNameLst>
                                      </p:cBhvr>
                                      <p:to>
                                        <p:strVal val="visible"/>
                                      </p:to>
                                    </p:set>
                                    <p:animEffect transition="in" filter="blinds(horizontal)">
                                      <p:cBhvr>
                                        <p:cTn id="42" dur="500"/>
                                        <p:tgtEl>
                                          <p:spTgt spid="19459">
                                            <p:txEl>
                                              <p:pRg st="4" end="4"/>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19459">
                                            <p:txEl>
                                              <p:pRg st="5" end="5"/>
                                            </p:txEl>
                                          </p:spTgt>
                                        </p:tgtEl>
                                        <p:attrNameLst>
                                          <p:attrName>style.visibility</p:attrName>
                                        </p:attrNameLst>
                                      </p:cBhvr>
                                      <p:to>
                                        <p:strVal val="visible"/>
                                      </p:to>
                                    </p:set>
                                    <p:animEffect transition="in" filter="blinds(horizontal)">
                                      <p:cBhvr>
                                        <p:cTn id="45" dur="5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Arial Narrow" pitchFamily="34" charset="0"/>
                <a:ea typeface="ＭＳ Ｐゴシック" pitchFamily="34" charset="-128"/>
              </a:rPr>
              <a:t>RID2650</a:t>
            </a:r>
            <a:r>
              <a:rPr lang="ja-JP" altLang="en-US" sz="3200" b="1">
                <a:latin typeface="Arial Narrow" pitchFamily="34" charset="0"/>
                <a:ea typeface="ＭＳ Ｐゴシック" pitchFamily="34" charset="-128"/>
              </a:rPr>
              <a:t> </a:t>
            </a:r>
            <a:r>
              <a:rPr lang="en-US" altLang="ja-JP" sz="3200" b="1" dirty="0">
                <a:latin typeface="Arial Narrow" pitchFamily="34" charset="0"/>
                <a:ea typeface="ＭＳ Ｐゴシック" pitchFamily="34" charset="-128"/>
              </a:rPr>
              <a:t>DDF</a:t>
            </a:r>
            <a:r>
              <a:rPr lang="ja-JP" altLang="en-US" sz="3200" b="1">
                <a:latin typeface="Arial Narrow" pitchFamily="34" charset="0"/>
                <a:ea typeface="ＭＳ Ｐゴシック" pitchFamily="34" charset="-128"/>
              </a:rPr>
              <a:t>収支について</a:t>
            </a:r>
            <a:endParaRPr lang="en-US" altLang="en-US" sz="3200" b="1" dirty="0">
              <a:latin typeface="Arial Narrow" pitchFamily="34" charset="0"/>
              <a:ea typeface="ＭＳ Ｐゴシック" pitchFamily="34" charset="-128"/>
            </a:endParaRPr>
          </a:p>
        </p:txBody>
      </p:sp>
      <p:pic>
        <p:nvPicPr>
          <p:cNvPr id="4" name="図 3">
            <a:extLst>
              <a:ext uri="{FF2B5EF4-FFF2-40B4-BE49-F238E27FC236}">
                <a16:creationId xmlns:a16="http://schemas.microsoft.com/office/drawing/2014/main" id="{F746C9D7-8900-0148-8BC4-DA355FF30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39113"/>
            <a:ext cx="8652139" cy="3366287"/>
          </a:xfrm>
          <a:prstGeom prst="rect">
            <a:avLst/>
          </a:prstGeom>
        </p:spPr>
      </p:pic>
      <p:sp>
        <p:nvSpPr>
          <p:cNvPr id="7" name="ストライプ矢印 6">
            <a:extLst>
              <a:ext uri="{FF2B5EF4-FFF2-40B4-BE49-F238E27FC236}">
                <a16:creationId xmlns:a16="http://schemas.microsoft.com/office/drawing/2014/main" id="{B0C4EACB-6437-0D44-B3B9-4046249A6447}"/>
              </a:ext>
            </a:extLst>
          </p:cNvPr>
          <p:cNvSpPr/>
          <p:nvPr/>
        </p:nvSpPr>
        <p:spPr>
          <a:xfrm>
            <a:off x="6705600" y="2667000"/>
            <a:ext cx="457200" cy="226464"/>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ストライプ矢印 7">
            <a:extLst>
              <a:ext uri="{FF2B5EF4-FFF2-40B4-BE49-F238E27FC236}">
                <a16:creationId xmlns:a16="http://schemas.microsoft.com/office/drawing/2014/main" id="{76D7F7F7-2BEA-F545-BCD5-EF28B83A2120}"/>
              </a:ext>
            </a:extLst>
          </p:cNvPr>
          <p:cNvSpPr/>
          <p:nvPr/>
        </p:nvSpPr>
        <p:spPr>
          <a:xfrm>
            <a:off x="4419600" y="4495800"/>
            <a:ext cx="457200" cy="226464"/>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ストライプ矢印 8">
            <a:extLst>
              <a:ext uri="{FF2B5EF4-FFF2-40B4-BE49-F238E27FC236}">
                <a16:creationId xmlns:a16="http://schemas.microsoft.com/office/drawing/2014/main" id="{EA9A5194-4BDC-3E45-A0B4-62F33359AC09}"/>
              </a:ext>
            </a:extLst>
          </p:cNvPr>
          <p:cNvSpPr/>
          <p:nvPr/>
        </p:nvSpPr>
        <p:spPr>
          <a:xfrm>
            <a:off x="6705600" y="2971800"/>
            <a:ext cx="457200" cy="226464"/>
          </a:xfrm>
          <a:prstGeom prst="striped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ストライプ矢印 9">
            <a:extLst>
              <a:ext uri="{FF2B5EF4-FFF2-40B4-BE49-F238E27FC236}">
                <a16:creationId xmlns:a16="http://schemas.microsoft.com/office/drawing/2014/main" id="{BF18988A-1909-D549-9249-BE8BDDC40DA5}"/>
              </a:ext>
            </a:extLst>
          </p:cNvPr>
          <p:cNvSpPr/>
          <p:nvPr/>
        </p:nvSpPr>
        <p:spPr>
          <a:xfrm>
            <a:off x="6705600" y="3276600"/>
            <a:ext cx="457200" cy="226464"/>
          </a:xfrm>
          <a:prstGeom prst="striped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62639666"/>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up)">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ppt_y</p:attrName>
                                        </p:attrNameLst>
                                      </p:cBhvr>
                                      <p:tavLst>
                                        <p:tav tm="0">
                                          <p:val>
                                            <p:strVal val="#ppt_y+#ppt_h*1.125000"/>
                                          </p:val>
                                        </p:tav>
                                        <p:tav tm="100000">
                                          <p:val>
                                            <p:strVal val="#ppt_y"/>
                                          </p:val>
                                        </p:tav>
                                      </p:tavLst>
                                    </p:anim>
                                    <p:animEffect transition="in" filter="wipe(up)">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2"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p:tgtEl>
                                          <p:spTgt spid="8"/>
                                        </p:tgtEl>
                                        <p:attrNameLst>
                                          <p:attrName>ppt_y</p:attrName>
                                        </p:attrNameLst>
                                      </p:cBhvr>
                                      <p:tavLst>
                                        <p:tav tm="0">
                                          <p:val>
                                            <p:strVal val="#ppt_y+#ppt_h*1.125000"/>
                                          </p:val>
                                        </p:tav>
                                        <p:tav tm="100000">
                                          <p:val>
                                            <p:strVal val="#ppt_y"/>
                                          </p:val>
                                        </p:tav>
                                      </p:tavLst>
                                    </p:anim>
                                    <p:animEffect transition="in" filter="wipe(up)">
                                      <p:cBhvr>
                                        <p:cTn id="36" dur="500"/>
                                        <p:tgtEl>
                                          <p:spTgt spid="8"/>
                                        </p:tgtEl>
                                      </p:cBhvr>
                                    </p:animEffect>
                                  </p:childTnLst>
                                </p:cTn>
                              </p:par>
                              <p:par>
                                <p:cTn id="37" presetID="12" presetClass="entr" presetSubtype="4" fill="hold" grpId="2"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p:tgtEl>
                                          <p:spTgt spid="7"/>
                                        </p:tgtEl>
                                        <p:attrNameLst>
                                          <p:attrName>ppt_y</p:attrName>
                                        </p:attrNameLst>
                                      </p:cBhvr>
                                      <p:tavLst>
                                        <p:tav tm="0">
                                          <p:val>
                                            <p:strVal val="#ppt_y+#ppt_h*1.125000"/>
                                          </p:val>
                                        </p:tav>
                                        <p:tav tm="100000">
                                          <p:val>
                                            <p:strVal val="#ppt_y"/>
                                          </p:val>
                                        </p:tav>
                                      </p:tavLst>
                                    </p:anim>
                                    <p:animEffect transition="in" filter="wipe(up)">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8" grpId="1" animBg="1"/>
      <p:bldP spid="8" grpId="2"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3200"/>
              <a:t>ロータリー財団の支出について</a:t>
            </a:r>
            <a:endParaRPr lang="ja-JP" altLang="en-US" sz="3200" b="1"/>
          </a:p>
        </p:txBody>
      </p:sp>
      <p:pic>
        <p:nvPicPr>
          <p:cNvPr id="10" name="図 9">
            <a:extLst>
              <a:ext uri="{FF2B5EF4-FFF2-40B4-BE49-F238E27FC236}">
                <a16:creationId xmlns:a16="http://schemas.microsoft.com/office/drawing/2014/main" id="{13087347-32A4-F34F-A638-5360131A1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045265"/>
            <a:ext cx="5181600" cy="5223727"/>
          </a:xfrm>
          <a:prstGeom prst="rect">
            <a:avLst/>
          </a:prstGeom>
        </p:spPr>
      </p:pic>
      <p:sp>
        <p:nvSpPr>
          <p:cNvPr id="11" name="テキスト ボックス 10">
            <a:extLst>
              <a:ext uri="{FF2B5EF4-FFF2-40B4-BE49-F238E27FC236}">
                <a16:creationId xmlns:a16="http://schemas.microsoft.com/office/drawing/2014/main" id="{48B056E8-83B8-3F41-A755-E17F9EDD6125}"/>
              </a:ext>
            </a:extLst>
          </p:cNvPr>
          <p:cNvSpPr txBox="1"/>
          <p:nvPr/>
        </p:nvSpPr>
        <p:spPr>
          <a:xfrm>
            <a:off x="1219200" y="1027720"/>
            <a:ext cx="1676400" cy="461665"/>
          </a:xfrm>
          <a:prstGeom prst="rect">
            <a:avLst/>
          </a:prstGeom>
          <a:solidFill>
            <a:schemeClr val="bg1"/>
          </a:solidFill>
        </p:spPr>
        <p:txBody>
          <a:bodyPr wrap="square" rtlCol="0">
            <a:spAutoFit/>
          </a:bodyPr>
          <a:lstStyle/>
          <a:p>
            <a:r>
              <a:rPr kumimoji="1" lang="ja-JP" altLang="en-US"/>
              <a:t>単位＝ドル</a:t>
            </a:r>
          </a:p>
        </p:txBody>
      </p:sp>
    </p:spTree>
    <p:extLst>
      <p:ext uri="{BB962C8B-B14F-4D97-AF65-F5344CB8AC3E}">
        <p14:creationId xmlns:p14="http://schemas.microsoft.com/office/powerpoint/2010/main" val="4150662600"/>
      </p:ext>
    </p:extLst>
  </p:cSld>
  <p:clrMapOvr>
    <a:masterClrMapping/>
  </p:clrMapOvr>
  <p:transition spd="med" advClick="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3200" b="1"/>
              <a:t>ロータリー財団の収支報告</a:t>
            </a:r>
          </a:p>
        </p:txBody>
      </p:sp>
      <p:pic>
        <p:nvPicPr>
          <p:cNvPr id="3" name="図 2">
            <a:extLst>
              <a:ext uri="{FF2B5EF4-FFF2-40B4-BE49-F238E27FC236}">
                <a16:creationId xmlns:a16="http://schemas.microsoft.com/office/drawing/2014/main" id="{784C652E-3F23-694C-B352-BE7978678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41" y="1524000"/>
            <a:ext cx="8779318" cy="3816117"/>
          </a:xfrm>
          <a:prstGeom prst="rect">
            <a:avLst/>
          </a:prstGeom>
        </p:spPr>
      </p:pic>
      <p:pic>
        <p:nvPicPr>
          <p:cNvPr id="6" name="図 5">
            <a:extLst>
              <a:ext uri="{FF2B5EF4-FFF2-40B4-BE49-F238E27FC236}">
                <a16:creationId xmlns:a16="http://schemas.microsoft.com/office/drawing/2014/main" id="{F6D967A4-0E16-C649-9935-21DCFB3A5C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876800"/>
            <a:ext cx="3429000" cy="1205397"/>
          </a:xfrm>
          <a:prstGeom prst="rect">
            <a:avLst/>
          </a:prstGeom>
        </p:spPr>
      </p:pic>
    </p:spTree>
    <p:extLst>
      <p:ext uri="{BB962C8B-B14F-4D97-AF65-F5344CB8AC3E}">
        <p14:creationId xmlns:p14="http://schemas.microsoft.com/office/powerpoint/2010/main" val="2856089925"/>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3200" b="1"/>
              <a:t>ロータリー財団年次基金・恒久基金の収益率</a:t>
            </a:r>
          </a:p>
        </p:txBody>
      </p:sp>
      <p:pic>
        <p:nvPicPr>
          <p:cNvPr id="4" name="図 3">
            <a:extLst>
              <a:ext uri="{FF2B5EF4-FFF2-40B4-BE49-F238E27FC236}">
                <a16:creationId xmlns:a16="http://schemas.microsoft.com/office/drawing/2014/main" id="{C43502DE-516B-E743-BB3E-14E7C5564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524000"/>
            <a:ext cx="8153400" cy="4355109"/>
          </a:xfrm>
          <a:prstGeom prst="rect">
            <a:avLst/>
          </a:prstGeom>
        </p:spPr>
      </p:pic>
    </p:spTree>
    <p:extLst>
      <p:ext uri="{BB962C8B-B14F-4D97-AF65-F5344CB8AC3E}">
        <p14:creationId xmlns:p14="http://schemas.microsoft.com/office/powerpoint/2010/main" val="2539393388"/>
      </p:ext>
    </p:extLst>
  </p:cSld>
  <p:clrMapOvr>
    <a:masterClrMapping/>
  </p:clrMapOvr>
  <p:transition spd="med" advClick="0">
    <p:fade/>
  </p:transition>
</p:sld>
</file>

<file path=ppt/theme/theme1.xml><?xml version="1.0" encoding="utf-8"?>
<a:theme xmlns:a="http://schemas.openxmlformats.org/drawingml/2006/main" name="TRF-PowerpointDesignEN_Light">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6" ma:contentTypeDescription="Create a new document." ma:contentTypeScope="" ma:versionID="1c567ca390b1b89cc578236ad1e22c02">
  <xsd:schema xmlns:xsd="http://www.w3.org/2001/XMLSchema" xmlns:xs="http://www.w3.org/2001/XMLSchema" xmlns:p="http://schemas.microsoft.com/office/2006/metadata/properties" xmlns:ns2="41d4868e-e7c5-4a0f-bea8-40f63a832f74" xmlns:ns3="069370df-1b75-469d-a9d4-424b0b9f5a67" targetNamespace="http://schemas.microsoft.com/office/2006/metadata/properties" ma:root="true" ma:fieldsID="ee3739f369905226239d112920442a65" ns2:_="" ns3:_="">
    <xsd:import namespace="41d4868e-e7c5-4a0f-bea8-40f63a832f74"/>
    <xsd:import namespace="069370df-1b75-469d-a9d4-424b0b9f5a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9370df-1b75-469d-a9d4-424b0b9f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5241A8-BD8B-44FD-A08D-E4711EEA081C}">
  <ds:schemaRefs>
    <ds:schemaRef ds:uri="http://schemas.microsoft.com/office/2006/metadata/properties"/>
    <ds:schemaRef ds:uri="069370df-1b75-469d-a9d4-424b0b9f5a67"/>
    <ds:schemaRef ds:uri="41d4868e-e7c5-4a0f-bea8-40f63a832f7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292F8DFE-99DB-4F3F-8B24-06F1E2CCA6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4868e-e7c5-4a0f-bea8-40f63a832f74"/>
    <ds:schemaRef ds:uri="069370df-1b75-469d-a9d4-424b0b9f5a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1BC5DC-8178-4B13-ADB3-6C83D453BE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TRF-PowerpointDesignEN_Light.pot</Template>
  <TotalTime>26311</TotalTime>
  <Words>2399</Words>
  <Application>Microsoft Macintosh PowerPoint</Application>
  <PresentationFormat>画面に合わせる (4:3)</PresentationFormat>
  <Paragraphs>258</Paragraphs>
  <Slides>20</Slides>
  <Notes>20</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20</vt:i4>
      </vt:variant>
    </vt:vector>
  </HeadingPairs>
  <TitlesOfParts>
    <vt:vector size="32" baseType="lpstr">
      <vt:lpstr>Hiragino Kaku Gothic Std W8</vt:lpstr>
      <vt:lpstr>ＭＳ Ｐゴシック</vt:lpstr>
      <vt:lpstr>SimSun</vt:lpstr>
      <vt:lpstr>ヒラギノ角ゴ Pro W3</vt:lpstr>
      <vt:lpstr>Arial</vt:lpstr>
      <vt:lpstr>Arial Narrow</vt:lpstr>
      <vt:lpstr>Calibri</vt:lpstr>
      <vt:lpstr>Georgia</vt:lpstr>
      <vt:lpstr>Times New Roman</vt:lpstr>
      <vt:lpstr>TRF-PowerpointDesignEN_Light</vt:lpstr>
      <vt:lpstr>Custom Design</vt:lpstr>
      <vt:lpstr>2_Custom Design</vt:lpstr>
      <vt:lpstr>PowerPoint プレゼンテーション</vt:lpstr>
      <vt:lpstr>なぜ寄付をしていただくのか?</vt:lpstr>
      <vt:lpstr>寄付目標（世界） 2018-19年度 </vt:lpstr>
      <vt:lpstr>2018-19年度の地区目標について</vt:lpstr>
      <vt:lpstr>2018-19年度の地区目標について</vt:lpstr>
      <vt:lpstr>RID2650 DDF収支について</vt:lpstr>
      <vt:lpstr>ロータリー財団の支出について</vt:lpstr>
      <vt:lpstr>ロータリー財団の収支報告</vt:lpstr>
      <vt:lpstr>ロータリー財団年次基金・恒久基金の収益率</vt:lpstr>
      <vt:lpstr>ロータリー財団年次基金・恒久基金の収益率</vt:lpstr>
      <vt:lpstr>寄付の種類</vt:lpstr>
      <vt:lpstr>オンライン寄付</vt:lpstr>
      <vt:lpstr>オンライン寄付</vt:lpstr>
      <vt:lpstr>PowerPoint プレゼンテーション</vt:lpstr>
      <vt:lpstr>ポール・ハリス・ソサエティの認証</vt:lpstr>
      <vt:lpstr>寄付目標（世界） 2018-19年度 </vt:lpstr>
      <vt:lpstr>クラブに対するバナーの贈呈</vt:lpstr>
      <vt:lpstr>税制上の優遇措置</vt:lpstr>
      <vt:lpstr>税制上の優遇措置</vt:lpstr>
      <vt:lpstr>We highly appreciate your support.</vt:lpstr>
    </vt:vector>
  </TitlesOfParts>
  <Company>Rotary International</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中谷裕二良</cp:lastModifiedBy>
  <cp:revision>794</cp:revision>
  <cp:lastPrinted>2017-07-24T14:24:03Z</cp:lastPrinted>
  <dcterms:created xsi:type="dcterms:W3CDTF">2010-04-16T20:11:30Z</dcterms:created>
  <dcterms:modified xsi:type="dcterms:W3CDTF">2018-05-16T00:22:58Z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Bob Kiolbassa</vt:lpwstr>
  </property>
  <property fmtid="{D5CDD505-2E9C-101B-9397-08002B2CF9AE}" pid="3" name="WhenToUse">
    <vt:lpwstr>Powerpoint template using the new brand guidelines. This presentation has a cloud gray background on the cover and white background on other slides.</vt:lpwstr>
  </property>
  <property fmtid="{D5CDD505-2E9C-101B-9397-08002B2CF9AE}" pid="4" name="Description0">
    <vt:lpwstr>Powerpoint template using the new brand guidelines. This presentation has a cloud gray background on the cover and white background on other slides.</vt:lpwstr>
  </property>
  <property fmtid="{D5CDD505-2E9C-101B-9397-08002B2CF9AE}" pid="5" name="Status">
    <vt:lpwstr>In Review</vt:lpwstr>
  </property>
  <property fmtid="{D5CDD505-2E9C-101B-9397-08002B2CF9AE}" pid="6" name="ContentTypeId">
    <vt:lpwstr>0x0101001C0041018965C148B8386E7CAFFFD3D7</vt:lpwstr>
  </property>
</Properties>
</file>