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26"/>
  </p:notesMasterIdLst>
  <p:handoutMasterIdLst>
    <p:handoutMasterId r:id="rId27"/>
  </p:handoutMasterIdLst>
  <p:sldIdLst>
    <p:sldId id="256" r:id="rId2"/>
    <p:sldId id="392" r:id="rId3"/>
    <p:sldId id="338" r:id="rId4"/>
    <p:sldId id="373" r:id="rId5"/>
    <p:sldId id="393" r:id="rId6"/>
    <p:sldId id="394" r:id="rId7"/>
    <p:sldId id="379" r:id="rId8"/>
    <p:sldId id="382" r:id="rId9"/>
    <p:sldId id="395" r:id="rId10"/>
    <p:sldId id="396" r:id="rId11"/>
    <p:sldId id="397" r:id="rId12"/>
    <p:sldId id="386" r:id="rId13"/>
    <p:sldId id="399" r:id="rId14"/>
    <p:sldId id="398" r:id="rId15"/>
    <p:sldId id="400" r:id="rId16"/>
    <p:sldId id="401" r:id="rId17"/>
    <p:sldId id="375" r:id="rId18"/>
    <p:sldId id="366" r:id="rId19"/>
    <p:sldId id="367" r:id="rId20"/>
    <p:sldId id="364" r:id="rId21"/>
    <p:sldId id="369" r:id="rId22"/>
    <p:sldId id="368" r:id="rId23"/>
    <p:sldId id="381" r:id="rId24"/>
    <p:sldId id="372" r:id="rId25"/>
  </p:sldIdLst>
  <p:sldSz cx="17340263" cy="97536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F2FE"/>
    <a:srgbClr val="FF9900"/>
    <a:srgbClr val="FFCC00"/>
    <a:srgbClr val="000000"/>
    <a:srgbClr val="FF0066"/>
    <a:srgbClr val="FF0000"/>
    <a:srgbClr val="FFFBEF"/>
    <a:srgbClr val="0066FF"/>
    <a:srgbClr val="FFEB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Tw Cen MT"/>
          <a:ea typeface="Tw Cen MT"/>
          <a:cs typeface="Tw Cen M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E0F8"/>
          </a:solidFill>
        </a:fill>
      </a:tcStyle>
    </a:wholeTbl>
    <a:band2H>
      <a:tcTxStyle/>
      <a:tcStyle>
        <a:tcBdr/>
        <a:fill>
          <a:solidFill>
            <a:srgbClr val="E7F0FC"/>
          </a:solidFill>
        </a:fill>
      </a:tcStyle>
    </a:band2H>
    <a:firstCol>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Col>
    <a:la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lastRow>
    <a:fir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Row>
  </a:tblStyle>
  <a:tblStyle styleId="{C7B018BB-80A7-4F77-B60F-C8B233D01FF8}" styleName="">
    <a:tblBg/>
    <a:wholeTbl>
      <a:tcTxStyle b="on" i="on">
        <a:font>
          <a:latin typeface="Tw Cen MT"/>
          <a:ea typeface="Tw Cen MT"/>
          <a:cs typeface="Tw Cen M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8E9D0"/>
          </a:solidFill>
        </a:fill>
      </a:tcStyle>
    </a:wholeTbl>
    <a:band2H>
      <a:tcTxStyle/>
      <a:tcStyle>
        <a:tcBdr/>
        <a:fill>
          <a:solidFill>
            <a:srgbClr val="EDF4E9"/>
          </a:solidFill>
        </a:fill>
      </a:tcStyle>
    </a:band2H>
    <a:firstCol>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Col>
    <a:la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lastRow>
    <a:fir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Row>
  </a:tblStyle>
  <a:tblStyle styleId="{EEE7283C-3CF3-47DC-8721-378D4A62B228}" styleName="">
    <a:tblBg/>
    <a:wholeTbl>
      <a:tcTxStyle b="on" i="on">
        <a:font>
          <a:latin typeface="Tw Cen MT"/>
          <a:ea typeface="Tw Cen MT"/>
          <a:cs typeface="Tw Cen M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0D1EE"/>
          </a:solidFill>
        </a:fill>
      </a:tcStyle>
    </a:wholeTbl>
    <a:band2H>
      <a:tcTxStyle/>
      <a:tcStyle>
        <a:tcBdr/>
        <a:fill>
          <a:solidFill>
            <a:srgbClr val="F0E9F7"/>
          </a:solidFill>
        </a:fill>
      </a:tcStyle>
    </a:band2H>
    <a:firstCol>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Col>
    <a:la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lastRow>
    <a:fir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Row>
  </a:tblStyle>
  <a:tblStyle styleId="{CF821DB8-F4EB-4A41-A1BA-3FCAFE7338EE}" styleName="">
    <a:tblBg/>
    <a:wholeTbl>
      <a:tcTxStyle b="on" i="on">
        <a:font>
          <a:latin typeface="Tw Cen MT"/>
          <a:ea typeface="Tw Cen MT"/>
          <a:cs typeface="Tw Cen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Tw Cen MT"/>
          <a:ea typeface="Tw Cen MT"/>
          <a:cs typeface="Tw Cen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n">
        <a:font>
          <a:latin typeface="Tw Cen MT"/>
          <a:ea typeface="Tw Cen MT"/>
          <a:cs typeface="Tw Cen MT"/>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Tw Cen MT"/>
          <a:ea typeface="Tw Cen MT"/>
          <a:cs typeface="Tw Cen MT"/>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n">
        <a:font>
          <a:latin typeface="Tw Cen MT"/>
          <a:ea typeface="Tw Cen MT"/>
          <a:cs typeface="Tw Cen M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Col>
    <a:la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lastRow>
    <a:firstRow>
      <a:tcTxStyle b="on" i="on">
        <a:font>
          <a:latin typeface="Tw Cen MT"/>
          <a:ea typeface="Tw Cen MT"/>
          <a:cs typeface="Tw Cen M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Row>
  </a:tblStyle>
  <a:tblStyle styleId="{2708684C-4D16-4618-839F-0558EEFCDFE6}" styleName="">
    <a:tblBg/>
    <a:wholeTbl>
      <a:tcTxStyle b="on" i="on">
        <a:font>
          <a:latin typeface="Tw Cen MT"/>
          <a:ea typeface="Tw Cen MT"/>
          <a:cs typeface="Tw Cen M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Tw Cen MT"/>
          <a:ea typeface="Tw Cen MT"/>
          <a:cs typeface="Tw Cen M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Tw Cen MT"/>
          <a:ea typeface="Tw Cen MT"/>
          <a:cs typeface="Tw Cen MT"/>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Tw Cen MT"/>
          <a:ea typeface="Tw Cen MT"/>
          <a:cs typeface="Tw Cen M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62" autoAdjust="0"/>
    <p:restoredTop sz="93716" autoAdjust="0"/>
  </p:normalViewPr>
  <p:slideViewPr>
    <p:cSldViewPr snapToGrid="0">
      <p:cViewPr varScale="1">
        <p:scale>
          <a:sx n="46" d="100"/>
          <a:sy n="46" d="100"/>
        </p:scale>
        <p:origin x="6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4" cy="513508"/>
          </a:xfrm>
          <a:prstGeom prst="rect">
            <a:avLst/>
          </a:prstGeom>
        </p:spPr>
        <p:txBody>
          <a:bodyPr vert="horz" lIns="95463" tIns="47732" rIns="95463" bIns="47732" rtlCol="0"/>
          <a:lstStyle>
            <a:lvl1pPr algn="l">
              <a:defRPr sz="1300"/>
            </a:lvl1pPr>
          </a:lstStyle>
          <a:p>
            <a:r>
              <a:rPr kumimoji="1" lang="en-US" altLang="ja-JP"/>
              <a:t>17-18 </a:t>
            </a:r>
            <a:r>
              <a:rPr kumimoji="1" lang="ja-JP" altLang="en-US"/>
              <a:t>財団・国際奉仕 合同研修会</a:t>
            </a:r>
          </a:p>
        </p:txBody>
      </p:sp>
      <p:sp>
        <p:nvSpPr>
          <p:cNvPr id="3" name="日付プレースホルダー 2"/>
          <p:cNvSpPr>
            <a:spLocks noGrp="1"/>
          </p:cNvSpPr>
          <p:nvPr>
            <p:ph type="dt" sz="quarter" idx="1"/>
          </p:nvPr>
        </p:nvSpPr>
        <p:spPr>
          <a:xfrm>
            <a:off x="4021294" y="0"/>
            <a:ext cx="3076364" cy="513508"/>
          </a:xfrm>
          <a:prstGeom prst="rect">
            <a:avLst/>
          </a:prstGeom>
        </p:spPr>
        <p:txBody>
          <a:bodyPr vert="horz" lIns="95463" tIns="47732" rIns="95463" bIns="47732" rtlCol="0"/>
          <a:lstStyle>
            <a:lvl1pPr algn="r">
              <a:defRPr sz="1300"/>
            </a:lvl1pPr>
          </a:lstStyle>
          <a:p>
            <a:r>
              <a:rPr kumimoji="1" lang="en-US" altLang="ja-JP"/>
              <a:t>2017.07.06</a:t>
            </a:r>
            <a:endParaRPr kumimoji="1" lang="ja-JP" altLang="en-US"/>
          </a:p>
        </p:txBody>
      </p:sp>
      <p:sp>
        <p:nvSpPr>
          <p:cNvPr id="4" name="フッター プレースホルダー 3"/>
          <p:cNvSpPr>
            <a:spLocks noGrp="1"/>
          </p:cNvSpPr>
          <p:nvPr>
            <p:ph type="ftr" sz="quarter" idx="2"/>
          </p:nvPr>
        </p:nvSpPr>
        <p:spPr>
          <a:xfrm>
            <a:off x="0" y="9721107"/>
            <a:ext cx="3076364" cy="513507"/>
          </a:xfrm>
          <a:prstGeom prst="rect">
            <a:avLst/>
          </a:prstGeom>
        </p:spPr>
        <p:txBody>
          <a:bodyPr vert="horz" lIns="95463" tIns="47732" rIns="95463" bIns="47732" rtlCol="0" anchor="b"/>
          <a:lstStyle>
            <a:lvl1pPr algn="l">
              <a:defRPr sz="1300"/>
            </a:lvl1pPr>
          </a:lstStyle>
          <a:p>
            <a:r>
              <a:rPr kumimoji="1" lang="en-US" altLang="ja-JP"/>
              <a:t>RID2660 </a:t>
            </a:r>
            <a:r>
              <a:rPr kumimoji="1" lang="ja-JP" altLang="en-US"/>
              <a:t>地区財団委員会</a:t>
            </a:r>
          </a:p>
        </p:txBody>
      </p:sp>
      <p:sp>
        <p:nvSpPr>
          <p:cNvPr id="5" name="スライド番号プレースホルダー 4"/>
          <p:cNvSpPr>
            <a:spLocks noGrp="1"/>
          </p:cNvSpPr>
          <p:nvPr>
            <p:ph type="sldNum" sz="quarter" idx="3"/>
          </p:nvPr>
        </p:nvSpPr>
        <p:spPr>
          <a:xfrm>
            <a:off x="4021294" y="9721107"/>
            <a:ext cx="3076364" cy="513507"/>
          </a:xfrm>
          <a:prstGeom prst="rect">
            <a:avLst/>
          </a:prstGeom>
        </p:spPr>
        <p:txBody>
          <a:bodyPr vert="horz" lIns="95463" tIns="47732" rIns="95463" bIns="47732" rtlCol="0" anchor="b"/>
          <a:lstStyle>
            <a:lvl1pPr algn="r">
              <a:defRPr sz="1300"/>
            </a:lvl1pPr>
          </a:lstStyle>
          <a:p>
            <a:fld id="{C7E9211F-8CF2-44C5-9D1D-9C57900FA14F}" type="slidenum">
              <a:rPr kumimoji="1" lang="ja-JP" altLang="en-US" smtClean="0"/>
              <a:t>‹#›</a:t>
            </a:fld>
            <a:endParaRPr kumimoji="1" lang="ja-JP" altLang="en-US"/>
          </a:p>
        </p:txBody>
      </p:sp>
    </p:spTree>
    <p:extLst>
      <p:ext uri="{BB962C8B-B14F-4D97-AF65-F5344CB8AC3E}">
        <p14:creationId xmlns:p14="http://schemas.microsoft.com/office/powerpoint/2010/main" val="16874207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5" name="Shape 185"/>
          <p:cNvSpPr>
            <a:spLocks noGrp="1" noRot="1" noChangeAspect="1"/>
          </p:cNvSpPr>
          <p:nvPr>
            <p:ph type="sldImg"/>
          </p:nvPr>
        </p:nvSpPr>
        <p:spPr>
          <a:xfrm>
            <a:off x="138113" y="766763"/>
            <a:ext cx="6823075" cy="3838575"/>
          </a:xfrm>
          <a:prstGeom prst="rect">
            <a:avLst/>
          </a:prstGeom>
        </p:spPr>
        <p:txBody>
          <a:bodyPr lIns="95463" tIns="47732" rIns="95463" bIns="47732"/>
          <a:lstStyle/>
          <a:p>
            <a:endParaRPr/>
          </a:p>
        </p:txBody>
      </p:sp>
      <p:sp>
        <p:nvSpPr>
          <p:cNvPr id="186" name="Shape 186"/>
          <p:cNvSpPr>
            <a:spLocks noGrp="1"/>
          </p:cNvSpPr>
          <p:nvPr>
            <p:ph type="body" sz="quarter" idx="1"/>
          </p:nvPr>
        </p:nvSpPr>
        <p:spPr>
          <a:xfrm>
            <a:off x="946574" y="4861442"/>
            <a:ext cx="5206154" cy="4605576"/>
          </a:xfrm>
          <a:prstGeom prst="rect">
            <a:avLst/>
          </a:prstGeom>
        </p:spPr>
        <p:txBody>
          <a:bodyPr lIns="95463" tIns="47732" rIns="95463" bIns="47732"/>
          <a:lstStyle/>
          <a:p>
            <a:endParaRPr/>
          </a:p>
        </p:txBody>
      </p:sp>
    </p:spTree>
    <p:extLst>
      <p:ext uri="{BB962C8B-B14F-4D97-AF65-F5344CB8AC3E}">
        <p14:creationId xmlns:p14="http://schemas.microsoft.com/office/powerpoint/2010/main" val="1747968753"/>
      </p:ext>
    </p:extLst>
  </p:cSld>
  <p:clrMap bg1="lt1" tx1="dk1" bg2="lt2" tx2="dk2" accent1="accent1" accent2="accent2" accent3="accent3" accent4="accent4" accent5="accent5" accent6="accent6" hlink="hlink" folHlink="folHlink"/>
  <p:hf/>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xfrm>
            <a:off x="138113" y="766763"/>
            <a:ext cx="6823075" cy="3838575"/>
          </a:xfrm>
          <a:prstGeom prst="rect">
            <a:avLst/>
          </a:prstGeom>
        </p:spPr>
        <p:txBody>
          <a:bodyPr/>
          <a:lstStyle/>
          <a:p>
            <a:endParaRPr/>
          </a:p>
        </p:txBody>
      </p:sp>
      <p:sp>
        <p:nvSpPr>
          <p:cNvPr id="192" name="Shape 192"/>
          <p:cNvSpPr>
            <a:spLocks noGrp="1"/>
          </p:cNvSpPr>
          <p:nvPr>
            <p:ph type="body" sz="quarter" idx="1"/>
          </p:nvPr>
        </p:nvSpPr>
        <p:spPr>
          <a:prstGeom prst="rect">
            <a:avLst/>
          </a:prstGeom>
        </p:spPr>
        <p:txBody>
          <a:bodyPr/>
          <a:lstStyle/>
          <a:p>
            <a:pPr>
              <a:lnSpc>
                <a:spcPct val="117999"/>
              </a:lnSpc>
            </a:pPr>
            <a:endParaRPr dirty="0"/>
          </a:p>
        </p:txBody>
      </p:sp>
    </p:spTree>
    <p:extLst>
      <p:ext uri="{BB962C8B-B14F-4D97-AF65-F5344CB8AC3E}">
        <p14:creationId xmlns:p14="http://schemas.microsoft.com/office/powerpoint/2010/main" val="534540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3714334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292922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07737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305994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888257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r>
              <a:rPr kumimoji="1" lang="ja-JP" altLang="en-US" sz="1200" dirty="0">
                <a:latin typeface="HG丸ｺﾞｼｯｸM-PRO" panose="020F0600000000000000" pitchFamily="50" charset="-128"/>
                <a:ea typeface="HG丸ｺﾞｼｯｸM-PRO" panose="020F0600000000000000" pitchFamily="50" charset="-128"/>
              </a:rPr>
              <a:t>補助金の資金が使い尽くされた後にも活動成果を長期的に持続させるための計画を含んでいる</a:t>
            </a:r>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008368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5616357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7026511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p>
        </p:txBody>
      </p:sp>
    </p:spTree>
    <p:extLst>
      <p:ext uri="{BB962C8B-B14F-4D97-AF65-F5344CB8AC3E}">
        <p14:creationId xmlns:p14="http://schemas.microsoft.com/office/powerpoint/2010/main" val="24176414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797603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784893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40413142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386714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2926959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xfrm>
            <a:off x="138113" y="766763"/>
            <a:ext cx="6823075" cy="3838575"/>
          </a:xfrm>
          <a:prstGeom prst="rect">
            <a:avLst/>
          </a:prstGeom>
        </p:spPr>
        <p:txBody>
          <a:bodyPr/>
          <a:lstStyle/>
          <a:p>
            <a:endParaRPr/>
          </a:p>
        </p:txBody>
      </p:sp>
      <p:sp>
        <p:nvSpPr>
          <p:cNvPr id="192" name="Shape 192"/>
          <p:cNvSpPr>
            <a:spLocks noGrp="1"/>
          </p:cNvSpPr>
          <p:nvPr>
            <p:ph type="body" sz="quarter" idx="1"/>
          </p:nvPr>
        </p:nvSpPr>
        <p:spPr>
          <a:prstGeom prst="rect">
            <a:avLst/>
          </a:prstGeom>
        </p:spPr>
        <p:txBody>
          <a:bodyPr/>
          <a:lstStyle/>
          <a:p>
            <a:pPr>
              <a:lnSpc>
                <a:spcPct val="117999"/>
              </a:lnSpc>
            </a:pPr>
            <a:endParaRPr dirty="0"/>
          </a:p>
        </p:txBody>
      </p:sp>
    </p:spTree>
    <p:extLst>
      <p:ext uri="{BB962C8B-B14F-4D97-AF65-F5344CB8AC3E}">
        <p14:creationId xmlns:p14="http://schemas.microsoft.com/office/powerpoint/2010/main" val="2476384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124762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46961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3786556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361144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364884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148579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113" y="766763"/>
            <a:ext cx="6823075" cy="3838575"/>
          </a:xfrm>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646010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94717" y="1079398"/>
            <a:ext cx="13395353" cy="5748122"/>
          </a:xfrm>
        </p:spPr>
        <p:txBody>
          <a:bodyPr anchor="b">
            <a:normAutofit/>
          </a:bodyPr>
          <a:lstStyle>
            <a:lvl1pPr algn="l">
              <a:lnSpc>
                <a:spcPct val="85000"/>
              </a:lnSpc>
              <a:defRPr sz="10240" baseline="0">
                <a:solidFill>
                  <a:schemeClr val="tx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94717" y="6827520"/>
            <a:ext cx="13395353" cy="2405888"/>
          </a:xfrm>
        </p:spPr>
        <p:txBody>
          <a:bodyPr>
            <a:normAutofit/>
          </a:bodyPr>
          <a:lstStyle>
            <a:lvl1pPr marL="0" indent="0" algn="l">
              <a:buNone/>
              <a:defRPr sz="3129" baseline="0">
                <a:solidFill>
                  <a:schemeClr val="tx1">
                    <a:lumMod val="75000"/>
                  </a:schemeClr>
                </a:solidFill>
              </a:defRPr>
            </a:lvl1pPr>
            <a:lvl2pPr marL="650230" indent="0" algn="ctr">
              <a:buNone/>
              <a:defRPr sz="3129"/>
            </a:lvl2pPr>
            <a:lvl3pPr marL="1300460" indent="0" algn="ctr">
              <a:buNone/>
              <a:defRPr sz="3129"/>
            </a:lvl3pPr>
            <a:lvl4pPr marL="1950690" indent="0" algn="ctr">
              <a:buNone/>
              <a:defRPr sz="2844"/>
            </a:lvl4pPr>
            <a:lvl5pPr marL="2600919" indent="0" algn="ctr">
              <a:buNone/>
              <a:defRPr sz="2844"/>
            </a:lvl5pPr>
            <a:lvl6pPr marL="3251149" indent="0" algn="ctr">
              <a:buNone/>
              <a:defRPr sz="2844"/>
            </a:lvl6pPr>
            <a:lvl7pPr marL="3901379" indent="0" algn="ctr">
              <a:buNone/>
              <a:defRPr sz="2844"/>
            </a:lvl7pPr>
            <a:lvl8pPr marL="4551609" indent="0" algn="ctr">
              <a:buNone/>
              <a:defRPr sz="2844"/>
            </a:lvl8pPr>
            <a:lvl9pPr marL="5201839" indent="0" algn="ctr">
              <a:buNone/>
              <a:defRPr sz="284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86CB4B4D-7CA3-9044-876B-883B54F8677D}" type="slidenum">
              <a:rPr lang="en-US" altLang="ja-JP" smtClean="0"/>
              <a:t>‹#›</a:t>
            </a:fld>
            <a:endParaRPr lang="ja-JP" altLang="en-US"/>
          </a:p>
        </p:txBody>
      </p:sp>
      <p:sp>
        <p:nvSpPr>
          <p:cNvPr id="7" name="Rectangle 6"/>
          <p:cNvSpPr/>
          <p:nvPr/>
        </p:nvSpPr>
        <p:spPr>
          <a:xfrm>
            <a:off x="0" y="0"/>
            <a:ext cx="650260" cy="975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108142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25593828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300749" y="541867"/>
            <a:ext cx="3522241" cy="83876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83767" y="541867"/>
            <a:ext cx="11000229" cy="83876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607784577"/>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タイトル（中央）">
    <p:spTree>
      <p:nvGrpSpPr>
        <p:cNvPr id="1" name=""/>
        <p:cNvGrpSpPr/>
        <p:nvPr/>
      </p:nvGrpSpPr>
      <p:grpSpPr>
        <a:xfrm>
          <a:off x="0" y="0"/>
          <a:ext cx="0" cy="0"/>
          <a:chOff x="0" y="0"/>
          <a:chExt cx="0" cy="0"/>
        </a:xfrm>
      </p:grpSpPr>
      <p:sp>
        <p:nvSpPr>
          <p:cNvPr id="168" name="Shape 168"/>
          <p:cNvSpPr>
            <a:spLocks noGrp="1"/>
          </p:cNvSpPr>
          <p:nvPr>
            <p:ph type="title"/>
          </p:nvPr>
        </p:nvSpPr>
        <p:spPr>
          <a:xfrm>
            <a:off x="1693385" y="3225800"/>
            <a:ext cx="13953493" cy="3302000"/>
          </a:xfrm>
          <a:prstGeom prst="rect">
            <a:avLst/>
          </a:prstGeom>
        </p:spPr>
        <p:txBody>
          <a:bodyPr/>
          <a:lstStyle/>
          <a:p>
            <a:r>
              <a:t>タイトルテキスト</a:t>
            </a:r>
          </a:p>
        </p:txBody>
      </p:sp>
      <p:sp>
        <p:nvSpPr>
          <p:cNvPr id="169" name="Shape 169"/>
          <p:cNvSpPr>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744449167"/>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596391372"/>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94717" y="1079398"/>
            <a:ext cx="13395353" cy="5748122"/>
          </a:xfrm>
        </p:spPr>
        <p:txBody>
          <a:bodyPr anchor="b">
            <a:normAutofit/>
          </a:bodyPr>
          <a:lstStyle>
            <a:lvl1pPr>
              <a:lnSpc>
                <a:spcPct val="85000"/>
              </a:lnSpc>
              <a:defRPr sz="1024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94717" y="6827520"/>
            <a:ext cx="13395353" cy="2405888"/>
          </a:xfrm>
        </p:spPr>
        <p:txBody>
          <a:bodyPr anchor="t">
            <a:normAutofit/>
          </a:bodyPr>
          <a:lstStyle>
            <a:lvl1pPr marL="0" indent="0">
              <a:buNone/>
              <a:defRPr sz="3129">
                <a:solidFill>
                  <a:schemeClr val="tx1">
                    <a:lumMod val="65000"/>
                    <a:lumOff val="3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altLang="ja-JP" smtClean="0"/>
              <a:t>‹#›</a:t>
            </a:fld>
            <a:endParaRPr lang="ja-JP" altLang="en-US"/>
          </a:p>
        </p:txBody>
      </p:sp>
      <p:sp>
        <p:nvSpPr>
          <p:cNvPr id="7" name="Rectangle 6"/>
          <p:cNvSpPr/>
          <p:nvPr/>
        </p:nvSpPr>
        <p:spPr>
          <a:xfrm>
            <a:off x="0" y="0"/>
            <a:ext cx="650260" cy="975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36427774"/>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794717" y="2600961"/>
            <a:ext cx="6372547" cy="6188568"/>
          </a:xfrm>
        </p:spPr>
        <p:txBody>
          <a:bodyPr/>
          <a:lstStyle>
            <a:lvl1pPr>
              <a:defRPr sz="2560"/>
            </a:lvl1pPr>
            <a:lvl2pPr>
              <a:defRPr sz="2276"/>
            </a:lvl2pPr>
            <a:lvl3pPr>
              <a:defRPr sz="1991"/>
            </a:lvl3pPr>
            <a:lvl4pPr>
              <a:defRPr sz="1991"/>
            </a:lvl4pPr>
            <a:lvl5pPr>
              <a:defRPr sz="1991"/>
            </a:lvl5pPr>
            <a:lvl6pPr>
              <a:defRPr sz="1991"/>
            </a:lvl6pPr>
            <a:lvl7pPr>
              <a:defRPr sz="1991"/>
            </a:lvl7pPr>
            <a:lvl8pPr>
              <a:defRPr sz="1991"/>
            </a:lvl8pPr>
            <a:lvl9pPr>
              <a:defRPr sz="199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8713482" y="2600961"/>
            <a:ext cx="6372547" cy="6188568"/>
          </a:xfrm>
        </p:spPr>
        <p:txBody>
          <a:bodyPr/>
          <a:lstStyle>
            <a:lvl1pPr>
              <a:defRPr sz="2560"/>
            </a:lvl1pPr>
            <a:lvl2pPr>
              <a:defRPr sz="2276"/>
            </a:lvl2pPr>
            <a:lvl3pPr>
              <a:defRPr sz="1991"/>
            </a:lvl3pPr>
            <a:lvl4pPr>
              <a:defRPr sz="1991"/>
            </a:lvl4pPr>
            <a:lvl5pPr>
              <a:defRPr sz="1991"/>
            </a:lvl5pPr>
            <a:lvl6pPr>
              <a:defRPr sz="1991"/>
            </a:lvl6pPr>
            <a:lvl7pPr>
              <a:defRPr sz="1991"/>
            </a:lvl7pPr>
            <a:lvl8pPr>
              <a:defRPr sz="1991"/>
            </a:lvl8pPr>
            <a:lvl9pPr>
              <a:defRPr sz="199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602723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94717" y="2437198"/>
            <a:ext cx="6372547" cy="1040384"/>
          </a:xfrm>
        </p:spPr>
        <p:txBody>
          <a:bodyPr anchor="b">
            <a:normAutofit/>
          </a:bodyPr>
          <a:lstStyle>
            <a:lvl1pPr marL="0" indent="0">
              <a:spcBef>
                <a:spcPts val="0"/>
              </a:spcBef>
              <a:buNone/>
              <a:defRPr sz="2844" b="0">
                <a:solidFill>
                  <a:schemeClr val="tx2"/>
                </a:solidFill>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ja-JP" altLang="en-US"/>
              <a:t>マスター テキストの書式設定</a:t>
            </a:r>
          </a:p>
        </p:txBody>
      </p:sp>
      <p:sp>
        <p:nvSpPr>
          <p:cNvPr id="4" name="Content Placeholder 3"/>
          <p:cNvSpPr>
            <a:spLocks noGrp="1"/>
          </p:cNvSpPr>
          <p:nvPr>
            <p:ph sz="half" idx="2"/>
          </p:nvPr>
        </p:nvSpPr>
        <p:spPr>
          <a:xfrm>
            <a:off x="1794717" y="3566293"/>
            <a:ext cx="6372547" cy="5211947"/>
          </a:xfrm>
        </p:spPr>
        <p:txBody>
          <a:bodyPr/>
          <a:lstStyle>
            <a:lvl1pPr>
              <a:defRPr sz="2560"/>
            </a:lvl1pPr>
            <a:lvl2pPr>
              <a:defRPr sz="2276"/>
            </a:lvl2pPr>
            <a:lvl3pPr>
              <a:defRPr sz="1991"/>
            </a:lvl3pPr>
            <a:lvl4pPr>
              <a:defRPr sz="1991"/>
            </a:lvl4pPr>
            <a:lvl5pPr>
              <a:defRPr sz="1991"/>
            </a:lvl5pPr>
            <a:lvl6pPr>
              <a:defRPr sz="1991"/>
            </a:lvl6pPr>
            <a:lvl7pPr>
              <a:defRPr sz="1991"/>
            </a:lvl7pPr>
            <a:lvl8pPr>
              <a:defRPr sz="1991"/>
            </a:lvl8pPr>
            <a:lvl9pPr>
              <a:defRPr sz="199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8713482" y="2437198"/>
            <a:ext cx="6372547" cy="1040384"/>
          </a:xfrm>
        </p:spPr>
        <p:txBody>
          <a:bodyPr anchor="b">
            <a:normAutofit/>
          </a:bodyPr>
          <a:lstStyle>
            <a:lvl1pPr marL="0" indent="0">
              <a:lnSpc>
                <a:spcPct val="95000"/>
              </a:lnSpc>
              <a:spcBef>
                <a:spcPts val="0"/>
              </a:spcBef>
              <a:buNone/>
              <a:defRPr lang="en-US" sz="2844" b="0" kern="1200" dirty="0">
                <a:solidFill>
                  <a:schemeClr val="tx2"/>
                </a:solidFill>
                <a:latin typeface="+mn-lt"/>
                <a:ea typeface="+mn-ea"/>
                <a:cs typeface="+mn-cs"/>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marL="0" lvl="0" indent="0" algn="l" defTabSz="1300460" rtl="0" eaLnBrk="1" latinLnBrk="0" hangingPunct="1">
              <a:lnSpc>
                <a:spcPct val="90000"/>
              </a:lnSpc>
              <a:spcBef>
                <a:spcPts val="2844"/>
              </a:spcBef>
              <a:buFontTx/>
              <a:buNone/>
            </a:pPr>
            <a:r>
              <a:rPr lang="ja-JP" altLang="en-US"/>
              <a:t>マスター テキストの書式設定</a:t>
            </a:r>
          </a:p>
        </p:txBody>
      </p:sp>
      <p:sp>
        <p:nvSpPr>
          <p:cNvPr id="6" name="Content Placeholder 5"/>
          <p:cNvSpPr>
            <a:spLocks noGrp="1"/>
          </p:cNvSpPr>
          <p:nvPr>
            <p:ph sz="quarter" idx="4"/>
          </p:nvPr>
        </p:nvSpPr>
        <p:spPr>
          <a:xfrm>
            <a:off x="8713482" y="3566293"/>
            <a:ext cx="6372547" cy="5211947"/>
          </a:xfrm>
        </p:spPr>
        <p:txBody>
          <a:bodyPr/>
          <a:lstStyle>
            <a:lvl1pPr>
              <a:defRPr sz="2560"/>
            </a:lvl1pPr>
            <a:lvl2pPr>
              <a:defRPr sz="2276"/>
            </a:lvl2pPr>
            <a:lvl3pPr>
              <a:defRPr sz="1991"/>
            </a:lvl3pPr>
            <a:lvl4pPr>
              <a:defRPr sz="1991"/>
            </a:lvl4pPr>
            <a:lvl5pPr>
              <a:defRPr sz="1991"/>
            </a:lvl5pPr>
            <a:lvl6pPr>
              <a:defRPr sz="1991"/>
            </a:lvl6pPr>
            <a:lvl7pPr>
              <a:defRPr sz="1991"/>
            </a:lvl7pPr>
            <a:lvl8pPr>
              <a:defRPr sz="1991"/>
            </a:lvl8pPr>
            <a:lvl9pPr>
              <a:defRPr sz="199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46475805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523270760"/>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998247861"/>
      </p:ext>
    </p:extLst>
  </p:cSld>
  <p:clrMapOvr>
    <a:masterClrMapping/>
  </p:clrMapOvr>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96478" y="650241"/>
            <a:ext cx="4551819" cy="2275836"/>
          </a:xfrm>
        </p:spPr>
        <p:txBody>
          <a:bodyPr anchor="b">
            <a:normAutofit/>
          </a:bodyPr>
          <a:lstStyle>
            <a:lvl1pPr>
              <a:defRPr sz="4551" b="0" baseline="0"/>
            </a:lvl1pPr>
          </a:lstStyle>
          <a:p>
            <a:r>
              <a:rPr lang="ja-JP" altLang="en-US"/>
              <a:t>マスター タイトルの書式設定</a:t>
            </a:r>
            <a:endParaRPr lang="en-US" dirty="0"/>
          </a:p>
        </p:txBody>
      </p:sp>
      <p:sp>
        <p:nvSpPr>
          <p:cNvPr id="3" name="Content Placeholder 2"/>
          <p:cNvSpPr>
            <a:spLocks noGrp="1"/>
          </p:cNvSpPr>
          <p:nvPr>
            <p:ph idx="1"/>
          </p:nvPr>
        </p:nvSpPr>
        <p:spPr>
          <a:xfrm>
            <a:off x="6406264" y="975360"/>
            <a:ext cx="8646047" cy="7802880"/>
          </a:xfrm>
        </p:spPr>
        <p:txBody>
          <a:bodyPr/>
          <a:lstStyle>
            <a:lvl1pPr>
              <a:defRPr sz="2844"/>
            </a:lvl1pPr>
            <a:lvl2pPr>
              <a:defRPr sz="2560"/>
            </a:lvl2pPr>
            <a:lvl3pPr>
              <a:defRPr sz="2276"/>
            </a:lvl3pPr>
            <a:lvl4pPr>
              <a:defRPr sz="1991"/>
            </a:lvl4pPr>
            <a:lvl5pPr>
              <a:defRPr sz="1991"/>
            </a:lvl5pPr>
            <a:lvl6pPr>
              <a:defRPr sz="1991"/>
            </a:lvl6pPr>
            <a:lvl7pPr>
              <a:defRPr sz="1991"/>
            </a:lvl7pPr>
            <a:lvl8pPr>
              <a:defRPr sz="1991"/>
            </a:lvl8pPr>
            <a:lvl9pPr>
              <a:defRPr sz="199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96478" y="2986289"/>
            <a:ext cx="4551819" cy="5418668"/>
          </a:xfrm>
        </p:spPr>
        <p:txBody>
          <a:bodyPr>
            <a:normAutofit/>
          </a:bodyPr>
          <a:lstStyle>
            <a:lvl1pPr marL="0" indent="0">
              <a:lnSpc>
                <a:spcPct val="114000"/>
              </a:lnSpc>
              <a:spcBef>
                <a:spcPts val="1138"/>
              </a:spcBef>
              <a:buNone/>
              <a:defRPr sz="1849"/>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362831257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7261013"/>
            <a:ext cx="16061419" cy="249258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300520" y="7477760"/>
            <a:ext cx="14197340" cy="1300480"/>
          </a:xfrm>
        </p:spPr>
        <p:txBody>
          <a:bodyPr anchor="b">
            <a:normAutofit/>
          </a:bodyPr>
          <a:lstStyle>
            <a:lvl1pPr>
              <a:defRPr sz="3982" b="0">
                <a:solidFill>
                  <a:schemeClr val="bg1"/>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1"/>
            <a:ext cx="16061419" cy="7294468"/>
          </a:xfrm>
          <a:blipFill>
            <a:blip r:embed="rId2"/>
            <a:stretch>
              <a:fillRect/>
            </a:stretch>
          </a:blipFill>
        </p:spPr>
        <p:txBody>
          <a:bodyPr anchor="t"/>
          <a:lstStyle>
            <a:lvl1pPr marL="0" indent="0">
              <a:buNone/>
              <a:defRPr sz="4551">
                <a:solidFill>
                  <a:schemeClr val="bg1"/>
                </a:solidFill>
              </a:defRPr>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300520" y="8687772"/>
            <a:ext cx="14197340" cy="849082"/>
          </a:xfrm>
        </p:spPr>
        <p:txBody>
          <a:bodyPr>
            <a:normAutofit/>
          </a:bodyPr>
          <a:lstStyle>
            <a:lvl1pPr marL="0" indent="0">
              <a:lnSpc>
                <a:spcPct val="100000"/>
              </a:lnSpc>
              <a:spcBef>
                <a:spcPts val="1138"/>
              </a:spcBef>
              <a:buNone/>
              <a:defRPr sz="1849">
                <a:solidFill>
                  <a:schemeClr val="bg1">
                    <a:lumMod val="85000"/>
                  </a:schemeClr>
                </a:solidFill>
              </a:defRPr>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242879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6061418" y="0"/>
            <a:ext cx="1300520" cy="97536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794717" y="520192"/>
            <a:ext cx="13785509" cy="188524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94717" y="2600961"/>
            <a:ext cx="12224885" cy="618856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16200000">
            <a:off x="15357015" y="1420134"/>
            <a:ext cx="2709332" cy="519305"/>
          </a:xfrm>
          <a:prstGeom prst="rect">
            <a:avLst/>
          </a:prstGeom>
        </p:spPr>
        <p:txBody>
          <a:bodyPr vert="horz" lIns="91440" tIns="45720" rIns="91440" bIns="45720" rtlCol="0" anchor="ctr"/>
          <a:lstStyle>
            <a:lvl1pPr algn="r">
              <a:defRPr sz="1493" b="0">
                <a:solidFill>
                  <a:schemeClr val="tx2">
                    <a:lumMod val="20000"/>
                    <a:lumOff val="80000"/>
                  </a:schemeClr>
                </a:solidFill>
              </a:defRPr>
            </a:lvl1pPr>
          </a:lstStyle>
          <a:p>
            <a:endParaRPr lang="en-US" dirty="0"/>
          </a:p>
        </p:txBody>
      </p:sp>
      <p:sp>
        <p:nvSpPr>
          <p:cNvPr id="5" name="Footer Placeholder 4"/>
          <p:cNvSpPr>
            <a:spLocks noGrp="1"/>
          </p:cNvSpPr>
          <p:nvPr>
            <p:ph type="ftr" sz="quarter" idx="3"/>
          </p:nvPr>
        </p:nvSpPr>
        <p:spPr>
          <a:xfrm rot="16200000">
            <a:off x="14164906" y="5755068"/>
            <a:ext cx="5093547" cy="519305"/>
          </a:xfrm>
          <a:prstGeom prst="rect">
            <a:avLst/>
          </a:prstGeom>
        </p:spPr>
        <p:txBody>
          <a:bodyPr vert="horz" lIns="91440" tIns="45720" rIns="91440" bIns="45720" rtlCol="0" anchor="ctr"/>
          <a:lstStyle>
            <a:lvl1pPr algn="l">
              <a:defRPr sz="1493">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6061418" y="8778241"/>
            <a:ext cx="1300520" cy="844409"/>
          </a:xfrm>
          <a:prstGeom prst="rect">
            <a:avLst/>
          </a:prstGeom>
        </p:spPr>
        <p:txBody>
          <a:bodyPr vert="horz" lIns="45720" tIns="45720" rIns="45720" bIns="45720" rtlCol="0" anchor="ctr">
            <a:normAutofit/>
          </a:bodyPr>
          <a:lstStyle>
            <a:lvl1pPr algn="ctr">
              <a:defRPr sz="5120">
                <a:solidFill>
                  <a:schemeClr val="tx2">
                    <a:lumMod val="60000"/>
                    <a:lumOff val="40000"/>
                  </a:schemeClr>
                </a:solidFill>
              </a:defRPr>
            </a:lvl1pPr>
          </a:lstStyle>
          <a:p>
            <a:fld id="{86CB4B4D-7CA3-9044-876B-883B54F8677D}" type="slidenum">
              <a:rPr lang="en-US" altLang="ja-JP" smtClean="0"/>
              <a:t>‹#›</a:t>
            </a:fld>
            <a:endParaRPr lang="ja-JP" altLang="en-US"/>
          </a:p>
        </p:txBody>
      </p:sp>
    </p:spTree>
    <p:extLst>
      <p:ext uri="{BB962C8B-B14F-4D97-AF65-F5344CB8AC3E}">
        <p14:creationId xmlns:p14="http://schemas.microsoft.com/office/powerpoint/2010/main" val="111531209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mc:AlternateContent xmlns:mc="http://schemas.openxmlformats.org/markup-compatibility/2006" xmlns:p14="http://schemas.microsoft.com/office/powerpoint/2010/main">
    <mc:Choice Requires="p14">
      <p:transition spd="slow" p14:dur="2000">
        <p14:prism dir="u"/>
      </p:transition>
    </mc:Choice>
    <mc:Fallback xmlns="">
      <p:transition spd="slow">
        <p:fade/>
      </p:transition>
    </mc:Fallback>
  </mc:AlternateContent>
  <p:hf sldNum="0" hdr="0" ftr="0" dt="0"/>
  <p:txStyles>
    <p:titleStyle>
      <a:lvl1pPr algn="l" defTabSz="1300460" rtl="0" eaLnBrk="1" latinLnBrk="0" hangingPunct="1">
        <a:lnSpc>
          <a:spcPct val="90000"/>
        </a:lnSpc>
        <a:spcBef>
          <a:spcPct val="0"/>
        </a:spcBef>
        <a:buNone/>
        <a:defRPr kumimoji="1" sz="6258" kern="1200" spc="-71" baseline="0">
          <a:solidFill>
            <a:schemeClr val="tx1"/>
          </a:solidFill>
          <a:latin typeface="+mj-lt"/>
          <a:ea typeface="+mj-ea"/>
          <a:cs typeface="+mj-cs"/>
        </a:defRPr>
      </a:lvl1pPr>
    </p:titleStyle>
    <p:bodyStyle>
      <a:lvl1pPr marL="260092" indent="-260092" algn="l" defTabSz="1300460" rtl="0" eaLnBrk="1" latinLnBrk="0" hangingPunct="1">
        <a:lnSpc>
          <a:spcPct val="95000"/>
        </a:lnSpc>
        <a:spcBef>
          <a:spcPts val="1991"/>
        </a:spcBef>
        <a:spcAft>
          <a:spcPts val="284"/>
        </a:spcAft>
        <a:buClr>
          <a:schemeClr val="accent1"/>
        </a:buClr>
        <a:buSzPct val="80000"/>
        <a:buFont typeface="Arial" pitchFamily="34" charset="0"/>
        <a:buChar char="•"/>
        <a:defRPr kumimoji="1" sz="2560" kern="1200" spc="14" baseline="0">
          <a:solidFill>
            <a:schemeClr val="tx1"/>
          </a:solidFill>
          <a:latin typeface="+mn-lt"/>
          <a:ea typeface="+mn-ea"/>
          <a:cs typeface="+mn-cs"/>
        </a:defRPr>
      </a:lvl1pPr>
      <a:lvl2pPr marL="650230" indent="-260092" algn="l" defTabSz="1300460" rtl="0" eaLnBrk="1" latinLnBrk="0" hangingPunct="1">
        <a:lnSpc>
          <a:spcPct val="90000"/>
        </a:lnSpc>
        <a:spcBef>
          <a:spcPts val="427"/>
        </a:spcBef>
        <a:spcAft>
          <a:spcPts val="427"/>
        </a:spcAft>
        <a:buClr>
          <a:schemeClr val="accent1"/>
        </a:buClr>
        <a:buFont typeface="Wingdings 2" pitchFamily="18" charset="2"/>
        <a:buChar char=""/>
        <a:defRPr kumimoji="1" sz="2276" kern="1200">
          <a:solidFill>
            <a:schemeClr val="tx1">
              <a:lumMod val="85000"/>
              <a:lumOff val="15000"/>
            </a:schemeClr>
          </a:solidFill>
          <a:latin typeface="+mn-lt"/>
          <a:ea typeface="+mn-ea"/>
          <a:cs typeface="+mn-cs"/>
        </a:defRPr>
      </a:lvl2pPr>
      <a:lvl3pPr marL="1040368" indent="-260092"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3pPr>
      <a:lvl4pPr marL="1430506" indent="-260092"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4pPr>
      <a:lvl5pPr marL="1820644" indent="-260092"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5pPr>
      <a:lvl6pPr marL="2275520" indent="-325115"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6pPr>
      <a:lvl7pPr marL="2702180" indent="-325115"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7pPr>
      <a:lvl8pPr marL="3128840" indent="-325115"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8pPr>
      <a:lvl9pPr marL="3555500" indent="-325115" algn="l" defTabSz="1300460" rtl="0" eaLnBrk="1" latinLnBrk="0" hangingPunct="1">
        <a:lnSpc>
          <a:spcPct val="90000"/>
        </a:lnSpc>
        <a:spcBef>
          <a:spcPts val="427"/>
        </a:spcBef>
        <a:spcAft>
          <a:spcPts val="427"/>
        </a:spcAft>
        <a:buClr>
          <a:schemeClr val="accent1"/>
        </a:buClr>
        <a:buFont typeface="Wingdings 2" pitchFamily="18" charset="2"/>
        <a:buChar char=""/>
        <a:defRPr kumimoji="1" sz="1991" kern="1200">
          <a:solidFill>
            <a:schemeClr val="tx1">
              <a:lumMod val="85000"/>
              <a:lumOff val="15000"/>
            </a:schemeClr>
          </a:solidFill>
          <a:latin typeface="+mn-lt"/>
          <a:ea typeface="+mn-ea"/>
          <a:cs typeface="+mn-cs"/>
        </a:defRPr>
      </a:lvl9pPr>
    </p:bodyStyle>
    <p:otherStyle>
      <a:defPPr>
        <a:defRPr lang="en-US"/>
      </a:defPPr>
      <a:lvl1pPr marL="0" algn="l" defTabSz="1300460" rtl="0" eaLnBrk="1" latinLnBrk="0" hangingPunct="1">
        <a:defRPr kumimoji="1" sz="2560" kern="1200">
          <a:solidFill>
            <a:schemeClr val="tx1"/>
          </a:solidFill>
          <a:latin typeface="+mn-lt"/>
          <a:ea typeface="+mn-ea"/>
          <a:cs typeface="+mn-cs"/>
        </a:defRPr>
      </a:lvl1pPr>
      <a:lvl2pPr marL="650230" algn="l" defTabSz="1300460" rtl="0" eaLnBrk="1" latinLnBrk="0" hangingPunct="1">
        <a:defRPr kumimoji="1" sz="2560" kern="1200">
          <a:solidFill>
            <a:schemeClr val="tx1"/>
          </a:solidFill>
          <a:latin typeface="+mn-lt"/>
          <a:ea typeface="+mn-ea"/>
          <a:cs typeface="+mn-cs"/>
        </a:defRPr>
      </a:lvl2pPr>
      <a:lvl3pPr marL="1300460" algn="l" defTabSz="1300460" rtl="0" eaLnBrk="1" latinLnBrk="0" hangingPunct="1">
        <a:defRPr kumimoji="1" sz="2560" kern="1200">
          <a:solidFill>
            <a:schemeClr val="tx1"/>
          </a:solidFill>
          <a:latin typeface="+mn-lt"/>
          <a:ea typeface="+mn-ea"/>
          <a:cs typeface="+mn-cs"/>
        </a:defRPr>
      </a:lvl3pPr>
      <a:lvl4pPr marL="1950690" algn="l" defTabSz="1300460" rtl="0" eaLnBrk="1" latinLnBrk="0" hangingPunct="1">
        <a:defRPr kumimoji="1" sz="2560" kern="1200">
          <a:solidFill>
            <a:schemeClr val="tx1"/>
          </a:solidFill>
          <a:latin typeface="+mn-lt"/>
          <a:ea typeface="+mn-ea"/>
          <a:cs typeface="+mn-cs"/>
        </a:defRPr>
      </a:lvl4pPr>
      <a:lvl5pPr marL="2600919" algn="l" defTabSz="1300460" rtl="0" eaLnBrk="1" latinLnBrk="0" hangingPunct="1">
        <a:defRPr kumimoji="1" sz="2560" kern="1200">
          <a:solidFill>
            <a:schemeClr val="tx1"/>
          </a:solidFill>
          <a:latin typeface="+mn-lt"/>
          <a:ea typeface="+mn-ea"/>
          <a:cs typeface="+mn-cs"/>
        </a:defRPr>
      </a:lvl5pPr>
      <a:lvl6pPr marL="3251149" algn="l" defTabSz="1300460" rtl="0" eaLnBrk="1" latinLnBrk="0" hangingPunct="1">
        <a:defRPr kumimoji="1" sz="2560" kern="1200">
          <a:solidFill>
            <a:schemeClr val="tx1"/>
          </a:solidFill>
          <a:latin typeface="+mn-lt"/>
          <a:ea typeface="+mn-ea"/>
          <a:cs typeface="+mn-cs"/>
        </a:defRPr>
      </a:lvl6pPr>
      <a:lvl7pPr marL="3901379" algn="l" defTabSz="1300460" rtl="0" eaLnBrk="1" latinLnBrk="0" hangingPunct="1">
        <a:defRPr kumimoji="1" sz="2560" kern="1200">
          <a:solidFill>
            <a:schemeClr val="tx1"/>
          </a:solidFill>
          <a:latin typeface="+mn-lt"/>
          <a:ea typeface="+mn-ea"/>
          <a:cs typeface="+mn-cs"/>
        </a:defRPr>
      </a:lvl7pPr>
      <a:lvl8pPr marL="4551609" algn="l" defTabSz="1300460" rtl="0" eaLnBrk="1" latinLnBrk="0" hangingPunct="1">
        <a:defRPr kumimoji="1" sz="2560" kern="1200">
          <a:solidFill>
            <a:schemeClr val="tx1"/>
          </a:solidFill>
          <a:latin typeface="+mn-lt"/>
          <a:ea typeface="+mn-ea"/>
          <a:cs typeface="+mn-cs"/>
        </a:defRPr>
      </a:lvl8pPr>
      <a:lvl9pPr marL="5201839" algn="l" defTabSz="1300460" rtl="0" eaLnBrk="1" latinLnBrk="0" hangingPunct="1">
        <a:defRPr kumimoji="1"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4.png"/><Relationship Id="rId7"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emf"/><Relationship Id="rId9"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9.emf"/></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12.xml"/><Relationship Id="rId5" Type="http://schemas.openxmlformats.org/officeDocument/2006/relationships/image" Target="../media/image16.sv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05006E6-FBF7-40B2-BECA-570159E57FF4}"/>
              </a:ext>
            </a:extLst>
          </p:cNvPr>
          <p:cNvGraphicFramePr>
            <a:graphicFrameLocks noGrp="1"/>
          </p:cNvGraphicFramePr>
          <p:nvPr>
            <p:extLst>
              <p:ext uri="{D42A27DB-BD31-4B8C-83A1-F6EECF244321}">
                <p14:modId xmlns:p14="http://schemas.microsoft.com/office/powerpoint/2010/main" val="2735519243"/>
              </p:ext>
            </p:extLst>
          </p:nvPr>
        </p:nvGraphicFramePr>
        <p:xfrm>
          <a:off x="1183641" y="3910282"/>
          <a:ext cx="14430104" cy="1122184"/>
        </p:xfrm>
        <a:graphic>
          <a:graphicData uri="http://schemas.openxmlformats.org/drawingml/2006/table">
            <a:tbl>
              <a:tblPr firstRow="1" bandRow="1">
                <a:tableStyleId>{5940675A-B579-460E-94D1-54222C63F5DA}</a:tableStyleId>
              </a:tblPr>
              <a:tblGrid>
                <a:gridCol w="14430104">
                  <a:extLst>
                    <a:ext uri="{9D8B030D-6E8A-4147-A177-3AD203B41FA5}">
                      <a16:colId xmlns:a16="http://schemas.microsoft.com/office/drawing/2014/main" val="1465501517"/>
                    </a:ext>
                  </a:extLst>
                </a:gridCol>
              </a:tblGrid>
              <a:tr h="1122184">
                <a:tc>
                  <a:txBody>
                    <a:bodyPr/>
                    <a:lstStyle/>
                    <a:p>
                      <a:r>
                        <a:rPr kumimoji="1" lang="ja-JP" altLang="en-US" sz="5900" b="1" dirty="0">
                          <a:solidFill>
                            <a:srgbClr val="002060"/>
                          </a:solidFill>
                          <a:latin typeface="HG丸ｺﾞｼｯｸM-PRO" panose="020F0600000000000000" pitchFamily="50" charset="-128"/>
                          <a:ea typeface="HG丸ｺﾞｼｯｸM-PRO" panose="020F0600000000000000" pitchFamily="50" charset="-128"/>
                        </a:rPr>
                        <a:t>人道奉仕活動のための</a:t>
                      </a:r>
                      <a:r>
                        <a:rPr kumimoji="1" lang="ja-JP" altLang="en-US" sz="4800" b="1" dirty="0">
                          <a:solidFill>
                            <a:srgbClr val="002060"/>
                          </a:solidFill>
                          <a:latin typeface="HG丸ｺﾞｼｯｸM-PRO" panose="020F0600000000000000" pitchFamily="50" charset="-128"/>
                          <a:ea typeface="HG丸ｺﾞｼｯｸM-PRO" panose="020F0600000000000000" pitchFamily="50" charset="-128"/>
                        </a:rPr>
                        <a:t>グローバル</a:t>
                      </a:r>
                      <a:r>
                        <a:rPr kumimoji="1" lang="ja-JP" altLang="en-US" sz="5900" b="1" dirty="0">
                          <a:solidFill>
                            <a:srgbClr val="002060"/>
                          </a:solidFill>
                          <a:latin typeface="HG丸ｺﾞｼｯｸM-PRO" panose="020F0600000000000000" pitchFamily="50" charset="-128"/>
                          <a:ea typeface="HG丸ｺﾞｼｯｸM-PRO" panose="020F0600000000000000" pitchFamily="50" charset="-128"/>
                        </a:rPr>
                        <a:t>補助金</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pic>
        <p:nvPicPr>
          <p:cNvPr id="3" name="図 2">
            <a:extLst>
              <a:ext uri="{FF2B5EF4-FFF2-40B4-BE49-F238E27FC236}">
                <a16:creationId xmlns:a16="http://schemas.microsoft.com/office/drawing/2014/main" id="{ABB3540C-B6C9-4999-A415-7D0B47F15865}"/>
              </a:ext>
            </a:extLst>
          </p:cNvPr>
          <p:cNvPicPr>
            <a:picLocks noChangeAspect="1"/>
          </p:cNvPicPr>
          <p:nvPr/>
        </p:nvPicPr>
        <p:blipFill>
          <a:blip r:embed="rId3"/>
          <a:stretch>
            <a:fillRect/>
          </a:stretch>
        </p:blipFill>
        <p:spPr>
          <a:xfrm>
            <a:off x="1183641" y="627041"/>
            <a:ext cx="7777464" cy="1936865"/>
          </a:xfrm>
          <a:prstGeom prst="rect">
            <a:avLst/>
          </a:prstGeom>
        </p:spPr>
      </p:pic>
      <p:sp>
        <p:nvSpPr>
          <p:cNvPr id="4" name="テキスト ボックス 3">
            <a:extLst>
              <a:ext uri="{FF2B5EF4-FFF2-40B4-BE49-F238E27FC236}">
                <a16:creationId xmlns:a16="http://schemas.microsoft.com/office/drawing/2014/main" id="{461D8501-924E-419B-9B15-A000A4E500C9}"/>
              </a:ext>
            </a:extLst>
          </p:cNvPr>
          <p:cNvSpPr txBox="1"/>
          <p:nvPr/>
        </p:nvSpPr>
        <p:spPr>
          <a:xfrm>
            <a:off x="8670131" y="7537097"/>
            <a:ext cx="6943614" cy="1700594"/>
          </a:xfrm>
          <a:prstGeom prst="rect">
            <a:avLst/>
          </a:prstGeom>
          <a:noFill/>
        </p:spPr>
        <p:txBody>
          <a:bodyPr wrap="square" rtlCol="0">
            <a:spAutoFit/>
          </a:bodyPr>
          <a:lstStyle/>
          <a:p>
            <a:pPr>
              <a:lnSpc>
                <a:spcPct val="150000"/>
              </a:lnSpc>
            </a:pPr>
            <a:r>
              <a:rPr kumimoji="1" lang="en-US" altLang="ja-JP" sz="4267" b="1" dirty="0">
                <a:latin typeface="HG丸ｺﾞｼｯｸM-PRO" panose="020F0600000000000000" pitchFamily="50" charset="-128"/>
                <a:ea typeface="HG丸ｺﾞｼｯｸM-PRO" panose="020F0600000000000000" pitchFamily="50" charset="-128"/>
              </a:rPr>
              <a:t>RID2660</a:t>
            </a:r>
            <a:r>
              <a:rPr kumimoji="1" lang="ja-JP" altLang="en-US" sz="4267" b="1" dirty="0">
                <a:latin typeface="HG丸ｺﾞｼｯｸM-PRO" panose="020F0600000000000000" pitchFamily="50" charset="-128"/>
                <a:ea typeface="HG丸ｺﾞｼｯｸM-PRO" panose="020F0600000000000000" pitchFamily="50" charset="-128"/>
              </a:rPr>
              <a:t> 地区財団委員会</a:t>
            </a:r>
            <a:endParaRPr kumimoji="1" lang="en-US" altLang="ja-JP" sz="4267" b="1" dirty="0">
              <a:latin typeface="HG丸ｺﾞｼｯｸM-PRO" panose="020F0600000000000000" pitchFamily="50" charset="-128"/>
              <a:ea typeface="HG丸ｺﾞｼｯｸM-PRO" panose="020F0600000000000000" pitchFamily="50" charset="-128"/>
            </a:endParaRPr>
          </a:p>
          <a:p>
            <a:pPr algn="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宮里 唯子（茨木西</a:t>
            </a:r>
            <a:r>
              <a:rPr kumimoji="1" lang="en-US" altLang="ja-JP" sz="3200" dirty="0">
                <a:latin typeface="HG丸ｺﾞｼｯｸM-PRO" panose="020F0600000000000000" pitchFamily="50" charset="-128"/>
                <a:ea typeface="HG丸ｺﾞｼｯｸM-PRO" panose="020F0600000000000000" pitchFamily="50" charset="-128"/>
              </a:rPr>
              <a:t>RC</a:t>
            </a:r>
            <a:r>
              <a:rPr kumimoji="1" lang="ja-JP" altLang="en-US" sz="3200" dirty="0">
                <a:latin typeface="HG丸ｺﾞｼｯｸM-PRO" panose="020F0600000000000000" pitchFamily="50" charset="-128"/>
                <a:ea typeface="HG丸ｺﾞｼｯｸM-PRO" panose="020F0600000000000000" pitchFamily="50" charset="-128"/>
              </a:rPr>
              <a:t>）</a:t>
            </a:r>
          </a:p>
        </p:txBody>
      </p:sp>
      <p:pic>
        <p:nvPicPr>
          <p:cNvPr id="6" name="Picture 2" descr="「rotary 6 areas of focus」の画像検索結果">
            <a:extLst>
              <a:ext uri="{FF2B5EF4-FFF2-40B4-BE49-F238E27FC236}">
                <a16:creationId xmlns:a16="http://schemas.microsoft.com/office/drawing/2014/main" id="{C0FD9DFC-A04F-4CFA-A447-0C5D1C3B1D9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2433" y="5110145"/>
            <a:ext cx="8211312" cy="13401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3956848032"/>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持続可能性（オンライン申請書）</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pSp>
        <p:nvGrpSpPr>
          <p:cNvPr id="6" name="グループ化 5">
            <a:extLst>
              <a:ext uri="{FF2B5EF4-FFF2-40B4-BE49-F238E27FC236}">
                <a16:creationId xmlns:a16="http://schemas.microsoft.com/office/drawing/2014/main" id="{0A80A7D1-492B-46E9-8B63-D6B093D01940}"/>
              </a:ext>
            </a:extLst>
          </p:cNvPr>
          <p:cNvGrpSpPr/>
          <p:nvPr/>
        </p:nvGrpSpPr>
        <p:grpSpPr>
          <a:xfrm>
            <a:off x="1849251" y="2220590"/>
            <a:ext cx="11725843" cy="2554941"/>
            <a:chOff x="-4787160" y="2232027"/>
            <a:chExt cx="11725843" cy="2554941"/>
          </a:xfrm>
        </p:grpSpPr>
        <p:sp>
          <p:nvSpPr>
            <p:cNvPr id="2" name="矢印: 山形 1">
              <a:extLst>
                <a:ext uri="{FF2B5EF4-FFF2-40B4-BE49-F238E27FC236}">
                  <a16:creationId xmlns:a16="http://schemas.microsoft.com/office/drawing/2014/main" id="{362D5B36-33B7-4CDE-98FB-5E2AD7264C3D}"/>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7</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 name="四角形: 角を丸くする 4">
              <a:extLst>
                <a:ext uri="{FF2B5EF4-FFF2-40B4-BE49-F238E27FC236}">
                  <a16:creationId xmlns:a16="http://schemas.microsoft.com/office/drawing/2014/main" id="{26025A88-8A33-473E-B4DB-94F74A20FFD9}"/>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参加者（</a:t>
              </a:r>
              <a:r>
                <a:rPr kumimoji="1" lang="ja-JP" altLang="en-US" sz="4000" b="1" dirty="0">
                  <a:solidFill>
                    <a:srgbClr val="C00000"/>
                  </a:solidFill>
                  <a:latin typeface="HG丸ｺﾞｼｯｸM-PRO" panose="020F0600000000000000" pitchFamily="50" charset="-128"/>
                  <a:ea typeface="HG丸ｺﾞｼｯｸM-PRO" panose="020F0600000000000000" pitchFamily="50" charset="-128"/>
                </a:rPr>
                <a:t>協力団体</a:t>
              </a: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a:t>
              </a:r>
            </a:p>
          </p:txBody>
        </p:sp>
      </p:grpSp>
      <p:grpSp>
        <p:nvGrpSpPr>
          <p:cNvPr id="9" name="グループ化 8">
            <a:extLst>
              <a:ext uri="{FF2B5EF4-FFF2-40B4-BE49-F238E27FC236}">
                <a16:creationId xmlns:a16="http://schemas.microsoft.com/office/drawing/2014/main" id="{4A84231E-A0F6-4BB5-82D8-B9CC7F56263E}"/>
              </a:ext>
            </a:extLst>
          </p:cNvPr>
          <p:cNvGrpSpPr/>
          <p:nvPr/>
        </p:nvGrpSpPr>
        <p:grpSpPr>
          <a:xfrm>
            <a:off x="1849251" y="4385383"/>
            <a:ext cx="11725843" cy="2554941"/>
            <a:chOff x="-4787160" y="2232027"/>
            <a:chExt cx="11725843" cy="2554941"/>
          </a:xfrm>
        </p:grpSpPr>
        <p:sp>
          <p:nvSpPr>
            <p:cNvPr id="10" name="矢印: 山形 9">
              <a:extLst>
                <a:ext uri="{FF2B5EF4-FFF2-40B4-BE49-F238E27FC236}">
                  <a16:creationId xmlns:a16="http://schemas.microsoft.com/office/drawing/2014/main" id="{853A1946-D7EA-415E-9F13-BE6778B1C03B}"/>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8</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1" name="四角形: 角を丸くする 10">
              <a:extLst>
                <a:ext uri="{FF2B5EF4-FFF2-40B4-BE49-F238E27FC236}">
                  <a16:creationId xmlns:a16="http://schemas.microsoft.com/office/drawing/2014/main" id="{BA0C72D8-489E-43AA-93D4-A7B2889F502B}"/>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予算</a:t>
              </a:r>
            </a:p>
          </p:txBody>
        </p:sp>
      </p:grpSp>
      <p:grpSp>
        <p:nvGrpSpPr>
          <p:cNvPr id="12" name="グループ化 11">
            <a:extLst>
              <a:ext uri="{FF2B5EF4-FFF2-40B4-BE49-F238E27FC236}">
                <a16:creationId xmlns:a16="http://schemas.microsoft.com/office/drawing/2014/main" id="{1BB0FB47-27C8-447E-B2E3-1028F738B243}"/>
              </a:ext>
            </a:extLst>
          </p:cNvPr>
          <p:cNvGrpSpPr/>
          <p:nvPr/>
        </p:nvGrpSpPr>
        <p:grpSpPr>
          <a:xfrm>
            <a:off x="1849251" y="6594998"/>
            <a:ext cx="11725843" cy="2554941"/>
            <a:chOff x="-4787160" y="2232027"/>
            <a:chExt cx="11725843" cy="2554941"/>
          </a:xfrm>
        </p:grpSpPr>
        <p:sp>
          <p:nvSpPr>
            <p:cNvPr id="13" name="矢印: 山形 12">
              <a:extLst>
                <a:ext uri="{FF2B5EF4-FFF2-40B4-BE49-F238E27FC236}">
                  <a16:creationId xmlns:a16="http://schemas.microsoft.com/office/drawing/2014/main" id="{705A89C9-D97A-43FE-ABFE-E4BCBA12BE60}"/>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9</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5" name="四角形: 角を丸くする 14">
              <a:extLst>
                <a:ext uri="{FF2B5EF4-FFF2-40B4-BE49-F238E27FC236}">
                  <a16:creationId xmlns:a16="http://schemas.microsoft.com/office/drawing/2014/main" id="{6AEAC940-881B-44FE-A2F3-254D4391707F}"/>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調達資金</a:t>
              </a:r>
              <a:endParaRPr kumimoji="1" lang="en-US" altLang="ja-JP" sz="4000" b="1" dirty="0">
                <a:solidFill>
                  <a:srgbClr val="002060"/>
                </a:solidFill>
                <a:latin typeface="HG丸ｺﾞｼｯｸM-PRO" panose="020F0600000000000000" pitchFamily="50" charset="-128"/>
                <a:ea typeface="HG丸ｺﾞｼｯｸM-PRO" panose="020F0600000000000000" pitchFamily="50" charset="-128"/>
              </a:endParaRPr>
            </a:p>
          </p:txBody>
        </p:sp>
      </p:grpSp>
    </p:spTree>
    <p:extLst>
      <p:ext uri="{BB962C8B-B14F-4D97-AF65-F5344CB8AC3E}">
        <p14:creationId xmlns:p14="http://schemas.microsoft.com/office/powerpoint/2010/main" val="34420269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250"/>
                            </p:stCondLst>
                            <p:childTnLst>
                              <p:par>
                                <p:cTn id="11" presetID="47" presetClass="entr" presetSubtype="0" fill="hold" nodeType="afterEffect">
                                  <p:stCondLst>
                                    <p:cond delay="50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750"/>
                            </p:stCondLst>
                            <p:childTnLst>
                              <p:par>
                                <p:cTn id="17" presetID="47" presetClass="entr" presetSubtype="0" fill="hold" nodeType="afterEffect">
                                  <p:stCondLst>
                                    <p:cond delay="50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2993190082"/>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持続可能性（オンライン申請書）</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pSp>
        <p:nvGrpSpPr>
          <p:cNvPr id="6" name="グループ化 5">
            <a:extLst>
              <a:ext uri="{FF2B5EF4-FFF2-40B4-BE49-F238E27FC236}">
                <a16:creationId xmlns:a16="http://schemas.microsoft.com/office/drawing/2014/main" id="{0A80A7D1-492B-46E9-8B63-D6B093D01940}"/>
              </a:ext>
            </a:extLst>
          </p:cNvPr>
          <p:cNvGrpSpPr/>
          <p:nvPr/>
        </p:nvGrpSpPr>
        <p:grpSpPr>
          <a:xfrm>
            <a:off x="1849251" y="2220590"/>
            <a:ext cx="11725843" cy="2554941"/>
            <a:chOff x="-4787160" y="2232027"/>
            <a:chExt cx="11725843" cy="2554941"/>
          </a:xfrm>
        </p:grpSpPr>
        <p:sp>
          <p:nvSpPr>
            <p:cNvPr id="2" name="矢印: 山形 1">
              <a:extLst>
                <a:ext uri="{FF2B5EF4-FFF2-40B4-BE49-F238E27FC236}">
                  <a16:creationId xmlns:a16="http://schemas.microsoft.com/office/drawing/2014/main" id="{362D5B36-33B7-4CDE-98FB-5E2AD7264C3D}"/>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10</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 name="四角形: 角を丸くする 4">
              <a:extLst>
                <a:ext uri="{FF2B5EF4-FFF2-40B4-BE49-F238E27FC236}">
                  <a16:creationId xmlns:a16="http://schemas.microsoft.com/office/drawing/2014/main" id="{26025A88-8A33-473E-B4DB-94F74A20FFD9}"/>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C00000"/>
                  </a:solidFill>
                  <a:latin typeface="HG丸ｺﾞｼｯｸM-PRO" panose="020F0600000000000000" pitchFamily="50" charset="-128"/>
                  <a:ea typeface="HG丸ｺﾞｼｯｸM-PRO" panose="020F0600000000000000" pitchFamily="50" charset="-128"/>
                </a:rPr>
                <a:t>持続可能性</a:t>
              </a:r>
            </a:p>
          </p:txBody>
        </p:sp>
      </p:grpSp>
      <p:grpSp>
        <p:nvGrpSpPr>
          <p:cNvPr id="9" name="グループ化 8">
            <a:extLst>
              <a:ext uri="{FF2B5EF4-FFF2-40B4-BE49-F238E27FC236}">
                <a16:creationId xmlns:a16="http://schemas.microsoft.com/office/drawing/2014/main" id="{4A84231E-A0F6-4BB5-82D8-B9CC7F56263E}"/>
              </a:ext>
            </a:extLst>
          </p:cNvPr>
          <p:cNvGrpSpPr/>
          <p:nvPr/>
        </p:nvGrpSpPr>
        <p:grpSpPr>
          <a:xfrm>
            <a:off x="1849251" y="4385383"/>
            <a:ext cx="11725843" cy="2554941"/>
            <a:chOff x="-4787160" y="2232027"/>
            <a:chExt cx="11725843" cy="2554941"/>
          </a:xfrm>
        </p:grpSpPr>
        <p:sp>
          <p:nvSpPr>
            <p:cNvPr id="10" name="矢印: 山形 9">
              <a:extLst>
                <a:ext uri="{FF2B5EF4-FFF2-40B4-BE49-F238E27FC236}">
                  <a16:creationId xmlns:a16="http://schemas.microsoft.com/office/drawing/2014/main" id="{853A1946-D7EA-415E-9F13-BE6778B1C03B}"/>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11</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1" name="四角形: 角を丸くする 10">
              <a:extLst>
                <a:ext uri="{FF2B5EF4-FFF2-40B4-BE49-F238E27FC236}">
                  <a16:creationId xmlns:a16="http://schemas.microsoft.com/office/drawing/2014/main" id="{BA0C72D8-489E-43AA-93D4-A7B2889F502B}"/>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見直しと確定</a:t>
              </a:r>
            </a:p>
          </p:txBody>
        </p:sp>
      </p:grpSp>
      <p:grpSp>
        <p:nvGrpSpPr>
          <p:cNvPr id="12" name="グループ化 11">
            <a:extLst>
              <a:ext uri="{FF2B5EF4-FFF2-40B4-BE49-F238E27FC236}">
                <a16:creationId xmlns:a16="http://schemas.microsoft.com/office/drawing/2014/main" id="{1BB0FB47-27C8-447E-B2E3-1028F738B243}"/>
              </a:ext>
            </a:extLst>
          </p:cNvPr>
          <p:cNvGrpSpPr/>
          <p:nvPr/>
        </p:nvGrpSpPr>
        <p:grpSpPr>
          <a:xfrm>
            <a:off x="1849251" y="6594998"/>
            <a:ext cx="11725843" cy="2554941"/>
            <a:chOff x="-4787160" y="2232027"/>
            <a:chExt cx="11725843" cy="2554941"/>
          </a:xfrm>
        </p:grpSpPr>
        <p:sp>
          <p:nvSpPr>
            <p:cNvPr id="13" name="矢印: 山形 12">
              <a:extLst>
                <a:ext uri="{FF2B5EF4-FFF2-40B4-BE49-F238E27FC236}">
                  <a16:creationId xmlns:a16="http://schemas.microsoft.com/office/drawing/2014/main" id="{705A89C9-D97A-43FE-ABFE-E4BCBA12BE60}"/>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12</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5" name="四角形: 角を丸くする 14">
              <a:extLst>
                <a:ext uri="{FF2B5EF4-FFF2-40B4-BE49-F238E27FC236}">
                  <a16:creationId xmlns:a16="http://schemas.microsoft.com/office/drawing/2014/main" id="{6AEAC940-881B-44FE-A2F3-254D4391707F}"/>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承認</a:t>
              </a:r>
              <a:endParaRPr kumimoji="1" lang="en-US" altLang="ja-JP" sz="4000" b="1" dirty="0">
                <a:solidFill>
                  <a:srgbClr val="002060"/>
                </a:solidFill>
                <a:latin typeface="HG丸ｺﾞｼｯｸM-PRO" panose="020F0600000000000000" pitchFamily="50" charset="-128"/>
                <a:ea typeface="HG丸ｺﾞｼｯｸM-PRO" panose="020F0600000000000000" pitchFamily="50" charset="-128"/>
              </a:endParaRPr>
            </a:p>
          </p:txBody>
        </p:sp>
      </p:grpSp>
    </p:spTree>
    <p:extLst>
      <p:ext uri="{BB962C8B-B14F-4D97-AF65-F5344CB8AC3E}">
        <p14:creationId xmlns:p14="http://schemas.microsoft.com/office/powerpoint/2010/main" val="10098676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250"/>
                            </p:stCondLst>
                            <p:childTnLst>
                              <p:par>
                                <p:cTn id="11" presetID="47" presetClass="entr" presetSubtype="0" fill="hold" nodeType="afterEffect">
                                  <p:stCondLst>
                                    <p:cond delay="50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750"/>
                            </p:stCondLst>
                            <p:childTnLst>
                              <p:par>
                                <p:cTn id="17" presetID="47" presetClass="entr" presetSubtype="0" fill="hold" nodeType="afterEffect">
                                  <p:stCondLst>
                                    <p:cond delay="50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3800224970"/>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持続可能性（オンライン申請書）</a:t>
                      </a:r>
                      <a:endParaRPr kumimoji="1" lang="ja-JP" altLang="en-US" sz="5300" b="1" dirty="0">
                        <a:solidFill>
                          <a:srgbClr val="002060"/>
                        </a:solidFill>
                        <a:latin typeface="HG丸ｺﾞｼｯｸM-PRO" panose="020F0600000000000000" pitchFamily="50" charset="-128"/>
                        <a:ea typeface="HG丸ｺﾞｼｯｸM-PRO" panose="020F0600000000000000" pitchFamily="50" charset="-128"/>
                      </a:endParaRP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pSp>
        <p:nvGrpSpPr>
          <p:cNvPr id="6" name="グループ化 5">
            <a:extLst>
              <a:ext uri="{FF2B5EF4-FFF2-40B4-BE49-F238E27FC236}">
                <a16:creationId xmlns:a16="http://schemas.microsoft.com/office/drawing/2014/main" id="{3C3A7815-02CB-4ED3-8370-D681103D23E7}"/>
              </a:ext>
            </a:extLst>
          </p:cNvPr>
          <p:cNvGrpSpPr/>
          <p:nvPr/>
        </p:nvGrpSpPr>
        <p:grpSpPr>
          <a:xfrm>
            <a:off x="2641584" y="1926675"/>
            <a:ext cx="11725843" cy="2554941"/>
            <a:chOff x="-4787160" y="2232027"/>
            <a:chExt cx="11725843" cy="2554941"/>
          </a:xfrm>
        </p:grpSpPr>
        <p:sp>
          <p:nvSpPr>
            <p:cNvPr id="7" name="矢印: 山形 6">
              <a:extLst>
                <a:ext uri="{FF2B5EF4-FFF2-40B4-BE49-F238E27FC236}">
                  <a16:creationId xmlns:a16="http://schemas.microsoft.com/office/drawing/2014/main" id="{C62A2822-37A5-4DA7-908A-AE7BB79A106F}"/>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10</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0" name="四角形: 角を丸くする 9">
              <a:extLst>
                <a:ext uri="{FF2B5EF4-FFF2-40B4-BE49-F238E27FC236}">
                  <a16:creationId xmlns:a16="http://schemas.microsoft.com/office/drawing/2014/main" id="{A0B5A96B-BC05-4376-98E1-DFAA61D3FAEB}"/>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C00000"/>
                  </a:solidFill>
                  <a:latin typeface="HG丸ｺﾞｼｯｸM-PRO" panose="020F0600000000000000" pitchFamily="50" charset="-128"/>
                  <a:ea typeface="HG丸ｺﾞｼｯｸM-PRO" panose="020F0600000000000000" pitchFamily="50" charset="-128"/>
                </a:rPr>
                <a:t>持続可能性</a:t>
              </a:r>
            </a:p>
          </p:txBody>
        </p:sp>
      </p:grpSp>
      <p:sp>
        <p:nvSpPr>
          <p:cNvPr id="2" name="矢印: 右 1">
            <a:extLst>
              <a:ext uri="{FF2B5EF4-FFF2-40B4-BE49-F238E27FC236}">
                <a16:creationId xmlns:a16="http://schemas.microsoft.com/office/drawing/2014/main" id="{12E63752-8AB2-4000-9FF0-78FC615B8000}"/>
              </a:ext>
            </a:extLst>
          </p:cNvPr>
          <p:cNvSpPr/>
          <p:nvPr/>
        </p:nvSpPr>
        <p:spPr>
          <a:xfrm>
            <a:off x="735117" y="4578946"/>
            <a:ext cx="3472311" cy="4278182"/>
          </a:xfrm>
          <a:prstGeom prst="rightArrow">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立 案</a:t>
            </a:r>
          </a:p>
        </p:txBody>
      </p:sp>
      <p:sp>
        <p:nvSpPr>
          <p:cNvPr id="5" name="矢印: V 字型 4">
            <a:extLst>
              <a:ext uri="{FF2B5EF4-FFF2-40B4-BE49-F238E27FC236}">
                <a16:creationId xmlns:a16="http://schemas.microsoft.com/office/drawing/2014/main" id="{620524AE-0E77-4587-A7C8-526D39622376}"/>
              </a:ext>
            </a:extLst>
          </p:cNvPr>
          <p:cNvSpPr/>
          <p:nvPr/>
        </p:nvSpPr>
        <p:spPr>
          <a:xfrm>
            <a:off x="4364176" y="4540252"/>
            <a:ext cx="3865408" cy="4316876"/>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実 施</a:t>
            </a:r>
          </a:p>
        </p:txBody>
      </p:sp>
      <p:sp>
        <p:nvSpPr>
          <p:cNvPr id="11" name="矢印: V 字型 10">
            <a:extLst>
              <a:ext uri="{FF2B5EF4-FFF2-40B4-BE49-F238E27FC236}">
                <a16:creationId xmlns:a16="http://schemas.microsoft.com/office/drawing/2014/main" id="{E77D8B48-B7EE-43A0-9AEB-CC7C54850C1F}"/>
              </a:ext>
            </a:extLst>
          </p:cNvPr>
          <p:cNvSpPr/>
          <p:nvPr/>
        </p:nvSpPr>
        <p:spPr>
          <a:xfrm>
            <a:off x="8386332" y="4521950"/>
            <a:ext cx="3865407" cy="4335178"/>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予 算</a:t>
            </a:r>
          </a:p>
        </p:txBody>
      </p:sp>
      <p:sp>
        <p:nvSpPr>
          <p:cNvPr id="12" name="矢印: V 字型 11">
            <a:extLst>
              <a:ext uri="{FF2B5EF4-FFF2-40B4-BE49-F238E27FC236}">
                <a16:creationId xmlns:a16="http://schemas.microsoft.com/office/drawing/2014/main" id="{DFAF15D6-C3B1-4A4D-B343-CEF6C20FF85C}"/>
              </a:ext>
            </a:extLst>
          </p:cNvPr>
          <p:cNvSpPr/>
          <p:nvPr/>
        </p:nvSpPr>
        <p:spPr>
          <a:xfrm>
            <a:off x="12208062" y="4582683"/>
            <a:ext cx="4397084" cy="4274445"/>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資金調達</a:t>
            </a:r>
          </a:p>
        </p:txBody>
      </p:sp>
    </p:spTree>
    <p:extLst>
      <p:ext uri="{BB962C8B-B14F-4D97-AF65-F5344CB8AC3E}">
        <p14:creationId xmlns:p14="http://schemas.microsoft.com/office/powerpoint/2010/main" val="37239082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50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0-#ppt_w/2"/>
                                          </p:val>
                                        </p:tav>
                                        <p:tav tm="100000">
                                          <p:val>
                                            <p:strVal val="#ppt_x"/>
                                          </p:val>
                                        </p:tav>
                                      </p:tavLst>
                                    </p:anim>
                                    <p:anim calcmode="lin" valueType="num">
                                      <p:cBhvr additive="base">
                                        <p:cTn id="13" dur="10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2500"/>
                            </p:stCondLst>
                            <p:childTnLst>
                              <p:par>
                                <p:cTn id="15" presetID="2" presetClass="entr" presetSubtype="8" fill="hold" grpId="0" nodeType="afterEffect">
                                  <p:stCondLst>
                                    <p:cond delay="50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1000" fill="hold"/>
                                        <p:tgtEl>
                                          <p:spTgt spid="11"/>
                                        </p:tgtEl>
                                        <p:attrNameLst>
                                          <p:attrName>ppt_x</p:attrName>
                                        </p:attrNameLst>
                                      </p:cBhvr>
                                      <p:tavLst>
                                        <p:tav tm="0">
                                          <p:val>
                                            <p:strVal val="0-#ppt_w/2"/>
                                          </p:val>
                                        </p:tav>
                                        <p:tav tm="100000">
                                          <p:val>
                                            <p:strVal val="#ppt_x"/>
                                          </p:val>
                                        </p:tav>
                                      </p:tavLst>
                                    </p:anim>
                                    <p:anim calcmode="lin" valueType="num">
                                      <p:cBhvr additive="base">
                                        <p:cTn id="18" dur="10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4000"/>
                            </p:stCondLst>
                            <p:childTnLst>
                              <p:par>
                                <p:cTn id="20" presetID="2" presetClass="entr" presetSubtype="8" fill="hold" grpId="0" nodeType="afterEffect">
                                  <p:stCondLst>
                                    <p:cond delay="50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1000" fill="hold"/>
                                        <p:tgtEl>
                                          <p:spTgt spid="12"/>
                                        </p:tgtEl>
                                        <p:attrNameLst>
                                          <p:attrName>ppt_x</p:attrName>
                                        </p:attrNameLst>
                                      </p:cBhvr>
                                      <p:tavLst>
                                        <p:tav tm="0">
                                          <p:val>
                                            <p:strVal val="0-#ppt_w/2"/>
                                          </p:val>
                                        </p:tav>
                                        <p:tav tm="100000">
                                          <p:val>
                                            <p:strVal val="#ppt_x"/>
                                          </p:val>
                                        </p:tav>
                                      </p:tavLst>
                                    </p:anim>
                                    <p:anim calcmode="lin" valueType="num">
                                      <p:cBhvr additive="base">
                                        <p:cTn id="23"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662460298"/>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Step 10</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 持続可能性</a:t>
                      </a:r>
                      <a:endParaRPr kumimoji="1" lang="ja-JP" altLang="en-US" sz="5300" b="1" dirty="0">
                        <a:solidFill>
                          <a:srgbClr val="002060"/>
                        </a:solidFill>
                        <a:latin typeface="HG丸ｺﾞｼｯｸM-PRO" panose="020F0600000000000000" pitchFamily="50" charset="-128"/>
                        <a:ea typeface="HG丸ｺﾞｼｯｸM-PRO" panose="020F0600000000000000" pitchFamily="50" charset="-128"/>
                      </a:endParaRP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2" name="矢印: 右 1">
            <a:extLst>
              <a:ext uri="{FF2B5EF4-FFF2-40B4-BE49-F238E27FC236}">
                <a16:creationId xmlns:a16="http://schemas.microsoft.com/office/drawing/2014/main" id="{12E63752-8AB2-4000-9FF0-78FC615B8000}"/>
              </a:ext>
            </a:extLst>
          </p:cNvPr>
          <p:cNvSpPr/>
          <p:nvPr/>
        </p:nvSpPr>
        <p:spPr>
          <a:xfrm>
            <a:off x="1057846" y="1997110"/>
            <a:ext cx="3472311" cy="4278182"/>
          </a:xfrm>
          <a:prstGeom prst="rightArrow">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立 案</a:t>
            </a:r>
          </a:p>
        </p:txBody>
      </p:sp>
      <p:sp>
        <p:nvSpPr>
          <p:cNvPr id="13" name="テキスト ボックス 12">
            <a:extLst>
              <a:ext uri="{FF2B5EF4-FFF2-40B4-BE49-F238E27FC236}">
                <a16:creationId xmlns:a16="http://schemas.microsoft.com/office/drawing/2014/main" id="{B84422C4-9748-482B-ADC9-6DA6B20D2895}"/>
              </a:ext>
            </a:extLst>
          </p:cNvPr>
          <p:cNvSpPr txBox="1"/>
          <p:nvPr/>
        </p:nvSpPr>
        <p:spPr>
          <a:xfrm>
            <a:off x="5105849" y="4136201"/>
            <a:ext cx="11759717" cy="5324535"/>
          </a:xfrm>
          <a:prstGeom prst="rect">
            <a:avLst/>
          </a:prstGeom>
          <a:noFill/>
        </p:spPr>
        <p:txBody>
          <a:bodyPr wrap="square" rtlCol="0">
            <a:spAutoFit/>
          </a:bodyPr>
          <a:lstStyle/>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ニーズの説明</a:t>
            </a:r>
            <a:endParaRPr kumimoji="1" lang="en-US" altLang="ja-JP" sz="40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ニーズの特定の方法</a:t>
            </a:r>
            <a:endParaRPr kumimoji="1" lang="en-US" altLang="ja-JP" sz="40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受益者の参画･･･ニーズの解決策の特定／</a:t>
            </a:r>
            <a:endParaRPr kumimoji="1" lang="en-US" altLang="ja-JP" sz="4000" b="1" dirty="0">
              <a:latin typeface="HG丸ｺﾞｼｯｸM-PRO" panose="020F0600000000000000" pitchFamily="50" charset="-128"/>
              <a:ea typeface="HG丸ｺﾞｼｯｸM-PRO" panose="020F0600000000000000" pitchFamily="50" charset="-128"/>
            </a:endParaRPr>
          </a:p>
          <a:p>
            <a:pPr>
              <a:lnSpc>
                <a:spcPct val="200000"/>
              </a:lnSpc>
            </a:pPr>
            <a:r>
              <a:rPr kumimoji="1" lang="ja-JP" altLang="en-US" sz="4000" b="1" dirty="0">
                <a:latin typeface="HG丸ｺﾞｼｯｸM-PRO" panose="020F0600000000000000" pitchFamily="50" charset="-128"/>
                <a:ea typeface="HG丸ｺﾞｼｯｸM-PRO" panose="020F0600000000000000" pitchFamily="50" charset="-128"/>
              </a:rPr>
              <a:t>　　　　　　　　　　　　　プロジェクトの立案</a:t>
            </a:r>
            <a:endParaRPr kumimoji="1" lang="en-US" altLang="ja-JP" sz="4000" b="1" dirty="0">
              <a:latin typeface="HG丸ｺﾞｼｯｸM-PRO" panose="020F0600000000000000" pitchFamily="50" charset="-128"/>
              <a:ea typeface="HG丸ｺﾞｼｯｸM-PRO" panose="020F0600000000000000" pitchFamily="50" charset="-128"/>
            </a:endParaRPr>
          </a:p>
          <a:p>
            <a:endParaRPr kumimoji="1" lang="ja-JP" altLang="en-US" sz="2000" b="1" dirty="0"/>
          </a:p>
        </p:txBody>
      </p:sp>
    </p:spTree>
    <p:extLst>
      <p:ext uri="{BB962C8B-B14F-4D97-AF65-F5344CB8AC3E}">
        <p14:creationId xmlns:p14="http://schemas.microsoft.com/office/powerpoint/2010/main" val="10131083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547854771"/>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Step 10</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 持続可能性</a:t>
                      </a:r>
                      <a:endParaRPr kumimoji="1" lang="ja-JP" altLang="en-US" sz="5300" b="1" dirty="0">
                        <a:solidFill>
                          <a:srgbClr val="002060"/>
                        </a:solidFill>
                        <a:latin typeface="HG丸ｺﾞｼｯｸM-PRO" panose="020F0600000000000000" pitchFamily="50" charset="-128"/>
                        <a:ea typeface="HG丸ｺﾞｼｯｸM-PRO" panose="020F0600000000000000" pitchFamily="50" charset="-128"/>
                      </a:endParaRP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5" name="矢印: V 字型 4">
            <a:extLst>
              <a:ext uri="{FF2B5EF4-FFF2-40B4-BE49-F238E27FC236}">
                <a16:creationId xmlns:a16="http://schemas.microsoft.com/office/drawing/2014/main" id="{620524AE-0E77-4587-A7C8-526D39622376}"/>
              </a:ext>
            </a:extLst>
          </p:cNvPr>
          <p:cNvSpPr/>
          <p:nvPr/>
        </p:nvSpPr>
        <p:spPr>
          <a:xfrm>
            <a:off x="735117" y="1730376"/>
            <a:ext cx="3865408" cy="4316876"/>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実 施</a:t>
            </a:r>
          </a:p>
        </p:txBody>
      </p:sp>
      <p:sp>
        <p:nvSpPr>
          <p:cNvPr id="13" name="テキスト ボックス 12">
            <a:extLst>
              <a:ext uri="{FF2B5EF4-FFF2-40B4-BE49-F238E27FC236}">
                <a16:creationId xmlns:a16="http://schemas.microsoft.com/office/drawing/2014/main" id="{9AC33185-84EF-44A7-A664-E57BCDFCDBE3}"/>
              </a:ext>
            </a:extLst>
          </p:cNvPr>
          <p:cNvSpPr txBox="1"/>
          <p:nvPr/>
        </p:nvSpPr>
        <p:spPr>
          <a:xfrm>
            <a:off x="4600525" y="4876800"/>
            <a:ext cx="13428133" cy="4062651"/>
          </a:xfrm>
          <a:prstGeom prst="rect">
            <a:avLst/>
          </a:prstGeom>
          <a:noFill/>
        </p:spPr>
        <p:txBody>
          <a:bodyPr wrap="square" rtlCol="0">
            <a:spAutoFit/>
          </a:bodyPr>
          <a:lstStyle/>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教育的プログラム</a:t>
            </a:r>
            <a:endParaRPr kumimoji="1" lang="en-US" altLang="ja-JP" sz="40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地元の人びとの参加促進（インセンティブ）</a:t>
            </a:r>
            <a:endParaRPr kumimoji="1" lang="en-US" altLang="ja-JP" sz="40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補助金活動完了後の監督者（地域住民・団体）</a:t>
            </a:r>
            <a:endParaRPr kumimoji="1" lang="en-US" altLang="ja-JP" sz="4000" b="1" dirty="0">
              <a:latin typeface="HG丸ｺﾞｼｯｸM-PRO" panose="020F0600000000000000" pitchFamily="50" charset="-128"/>
              <a:ea typeface="HG丸ｺﾞｼｯｸM-PRO" panose="020F0600000000000000" pitchFamily="50" charset="-128"/>
            </a:endParaRPr>
          </a:p>
          <a:p>
            <a:endParaRPr kumimoji="1" lang="ja-JP" altLang="en-US" sz="2000" b="1" dirty="0"/>
          </a:p>
        </p:txBody>
      </p:sp>
    </p:spTree>
    <p:extLst>
      <p:ext uri="{BB962C8B-B14F-4D97-AF65-F5344CB8AC3E}">
        <p14:creationId xmlns:p14="http://schemas.microsoft.com/office/powerpoint/2010/main" val="22583788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904213532"/>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Step 10</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 持続可能性</a:t>
                      </a:r>
                      <a:endParaRPr kumimoji="1" lang="ja-JP" altLang="en-US" sz="5300" b="1" dirty="0">
                        <a:solidFill>
                          <a:srgbClr val="002060"/>
                        </a:solidFill>
                        <a:latin typeface="HG丸ｺﾞｼｯｸM-PRO" panose="020F0600000000000000" pitchFamily="50" charset="-128"/>
                        <a:ea typeface="HG丸ｺﾞｼｯｸM-PRO" panose="020F0600000000000000" pitchFamily="50" charset="-128"/>
                      </a:endParaRP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11" name="矢印: V 字型 10">
            <a:extLst>
              <a:ext uri="{FF2B5EF4-FFF2-40B4-BE49-F238E27FC236}">
                <a16:creationId xmlns:a16="http://schemas.microsoft.com/office/drawing/2014/main" id="{E77D8B48-B7EE-43A0-9AEB-CC7C54850C1F}"/>
              </a:ext>
            </a:extLst>
          </p:cNvPr>
          <p:cNvSpPr/>
          <p:nvPr/>
        </p:nvSpPr>
        <p:spPr>
          <a:xfrm>
            <a:off x="981485" y="1730376"/>
            <a:ext cx="3865407" cy="4335178"/>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予 算</a:t>
            </a:r>
          </a:p>
        </p:txBody>
      </p:sp>
      <p:sp>
        <p:nvSpPr>
          <p:cNvPr id="13" name="テキスト ボックス 12">
            <a:extLst>
              <a:ext uri="{FF2B5EF4-FFF2-40B4-BE49-F238E27FC236}">
                <a16:creationId xmlns:a16="http://schemas.microsoft.com/office/drawing/2014/main" id="{B8DCB056-19B2-4571-86C3-5E7280DF5BAD}"/>
              </a:ext>
            </a:extLst>
          </p:cNvPr>
          <p:cNvSpPr txBox="1"/>
          <p:nvPr/>
        </p:nvSpPr>
        <p:spPr>
          <a:xfrm>
            <a:off x="4817564" y="3754518"/>
            <a:ext cx="12522699" cy="5452262"/>
          </a:xfrm>
          <a:prstGeom prst="rect">
            <a:avLst/>
          </a:prstGeom>
          <a:noFill/>
        </p:spPr>
        <p:txBody>
          <a:bodyPr wrap="square" rtlCol="0">
            <a:spAutoFit/>
          </a:bodyPr>
          <a:lstStyle/>
          <a:p>
            <a:pPr marL="571500" indent="-571500">
              <a:lnSpc>
                <a:spcPct val="200000"/>
              </a:lnSpc>
              <a:buFont typeface="Wingdings" panose="05000000000000000000" pitchFamily="2" charset="2"/>
              <a:buChar char="Ø"/>
            </a:pPr>
            <a:r>
              <a:rPr kumimoji="1" lang="ja-JP" altLang="en-US" sz="3600" b="1" dirty="0">
                <a:latin typeface="HG丸ｺﾞｼｯｸM-PRO" panose="020F0600000000000000" pitchFamily="50" charset="-128"/>
                <a:ea typeface="HG丸ｺﾞｼｯｸM-PRO" panose="020F0600000000000000" pitchFamily="50" charset="-128"/>
              </a:rPr>
              <a:t>現地で購入するか</a:t>
            </a:r>
            <a:endParaRPr kumimoji="1" lang="en-US" altLang="ja-JP" sz="36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3600" b="1" dirty="0">
                <a:latin typeface="HG丸ｺﾞｼｯｸM-PRO" panose="020F0600000000000000" pitchFamily="50" charset="-128"/>
                <a:ea typeface="HG丸ｺﾞｼｯｸM-PRO" panose="020F0600000000000000" pitchFamily="50" charset="-128"/>
              </a:rPr>
              <a:t>メンテナンス計画（研修）</a:t>
            </a:r>
            <a:endParaRPr kumimoji="1" lang="en-US" altLang="ja-JP" sz="36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3600" b="1" dirty="0">
                <a:latin typeface="HG丸ｺﾞｼｯｸM-PRO" panose="020F0600000000000000" pitchFamily="50" charset="-128"/>
                <a:ea typeface="HG丸ｺﾞｼｯｸM-PRO" panose="020F0600000000000000" pitchFamily="50" charset="-128"/>
              </a:rPr>
              <a:t>補助金活動終了後の地域社会の人びとにおける</a:t>
            </a:r>
            <a:endParaRPr kumimoji="1" lang="en-US" altLang="ja-JP" sz="3600" b="1" dirty="0">
              <a:latin typeface="HG丸ｺﾞｼｯｸM-PRO" panose="020F0600000000000000" pitchFamily="50" charset="-128"/>
              <a:ea typeface="HG丸ｺﾞｼｯｸM-PRO" panose="020F0600000000000000" pitchFamily="50" charset="-128"/>
            </a:endParaRPr>
          </a:p>
          <a:p>
            <a:pPr>
              <a:lnSpc>
                <a:spcPct val="200000"/>
              </a:lnSpc>
            </a:pPr>
            <a:r>
              <a:rPr kumimoji="1" lang="ja-JP" altLang="en-US" sz="3600" b="1" dirty="0">
                <a:latin typeface="HG丸ｺﾞｼｯｸM-PRO" panose="020F0600000000000000" pitchFamily="50" charset="-128"/>
                <a:ea typeface="HG丸ｺﾞｼｯｸM-PRO" panose="020F0600000000000000" pitchFamily="50" charset="-128"/>
              </a:rPr>
              <a:t>　　　　　　　　　　　　　メンテナンス計画と交換部品</a:t>
            </a:r>
            <a:endParaRPr kumimoji="1" lang="en-US" altLang="ja-JP" sz="36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3600" b="1" dirty="0">
                <a:latin typeface="HG丸ｺﾞｼｯｸM-PRO" panose="020F0600000000000000" pitchFamily="50" charset="-128"/>
                <a:ea typeface="HG丸ｺﾞｼｯｸM-PRO" panose="020F0600000000000000" pitchFamily="50" charset="-128"/>
              </a:rPr>
              <a:t>地元のテクノロジーに合っているか</a:t>
            </a:r>
            <a:endParaRPr kumimoji="1" lang="ja-JP" altLang="en-US" b="1" dirty="0"/>
          </a:p>
        </p:txBody>
      </p:sp>
    </p:spTree>
    <p:extLst>
      <p:ext uri="{BB962C8B-B14F-4D97-AF65-F5344CB8AC3E}">
        <p14:creationId xmlns:p14="http://schemas.microsoft.com/office/powerpoint/2010/main" val="24297141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48615933"/>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Step 10 </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持続可能性</a:t>
                      </a:r>
                      <a:endParaRPr kumimoji="1" lang="ja-JP" altLang="en-US" sz="5300" b="1" dirty="0">
                        <a:solidFill>
                          <a:srgbClr val="002060"/>
                        </a:solidFill>
                        <a:latin typeface="HG丸ｺﾞｼｯｸM-PRO" panose="020F0600000000000000" pitchFamily="50" charset="-128"/>
                        <a:ea typeface="HG丸ｺﾞｼｯｸM-PRO" panose="020F0600000000000000" pitchFamily="50" charset="-128"/>
                      </a:endParaRP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12" name="矢印: V 字型 11">
            <a:extLst>
              <a:ext uri="{FF2B5EF4-FFF2-40B4-BE49-F238E27FC236}">
                <a16:creationId xmlns:a16="http://schemas.microsoft.com/office/drawing/2014/main" id="{DFAF15D6-C3B1-4A4D-B343-CEF6C20FF85C}"/>
              </a:ext>
            </a:extLst>
          </p:cNvPr>
          <p:cNvSpPr/>
          <p:nvPr/>
        </p:nvSpPr>
        <p:spPr>
          <a:xfrm>
            <a:off x="907190" y="1730376"/>
            <a:ext cx="4397084" cy="4274445"/>
          </a:xfrm>
          <a:prstGeom prst="notchedRightArrow">
            <a:avLst>
              <a:gd name="adj1" fmla="val 50000"/>
              <a:gd name="adj2" fmla="val 51630"/>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資金調達</a:t>
            </a:r>
          </a:p>
        </p:txBody>
      </p:sp>
      <p:sp>
        <p:nvSpPr>
          <p:cNvPr id="13" name="テキスト ボックス 12">
            <a:extLst>
              <a:ext uri="{FF2B5EF4-FFF2-40B4-BE49-F238E27FC236}">
                <a16:creationId xmlns:a16="http://schemas.microsoft.com/office/drawing/2014/main" id="{8D426D2D-87A7-438C-AEA8-1BB5196381C7}"/>
              </a:ext>
            </a:extLst>
          </p:cNvPr>
          <p:cNvSpPr txBox="1"/>
          <p:nvPr/>
        </p:nvSpPr>
        <p:spPr>
          <a:xfrm>
            <a:off x="4441116" y="6004821"/>
            <a:ext cx="12656570" cy="2333331"/>
          </a:xfrm>
          <a:prstGeom prst="rect">
            <a:avLst/>
          </a:prstGeom>
          <a:noFill/>
        </p:spPr>
        <p:txBody>
          <a:bodyPr wrap="square" rtlCol="0">
            <a:spAutoFit/>
          </a:bodyPr>
          <a:lstStyle/>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地元の資金源</a:t>
            </a:r>
            <a:endParaRPr kumimoji="1" lang="en-US" altLang="ja-JP" sz="4000" b="1" dirty="0">
              <a:latin typeface="HG丸ｺﾞｼｯｸM-PRO" panose="020F0600000000000000" pitchFamily="50" charset="-128"/>
              <a:ea typeface="HG丸ｺﾞｼｯｸM-PRO" panose="020F0600000000000000" pitchFamily="50" charset="-128"/>
            </a:endParaRPr>
          </a:p>
          <a:p>
            <a:pPr marL="571500" indent="-571500">
              <a:lnSpc>
                <a:spcPct val="200000"/>
              </a:lnSpc>
              <a:buFont typeface="Wingdings" panose="05000000000000000000" pitchFamily="2" charset="2"/>
              <a:buChar char="Ø"/>
            </a:pPr>
            <a:r>
              <a:rPr kumimoji="1" lang="ja-JP" altLang="en-US" sz="4000" b="1" dirty="0">
                <a:latin typeface="HG丸ｺﾞｼｯｸM-PRO" panose="020F0600000000000000" pitchFamily="50" charset="-128"/>
                <a:ea typeface="HG丸ｺﾞｼｯｸM-PRO" panose="020F0600000000000000" pitchFamily="50" charset="-128"/>
              </a:rPr>
              <a:t>プロジェクト継続のための収入を生み出すか</a:t>
            </a:r>
            <a:endParaRPr kumimoji="1" lang="en-US" altLang="ja-JP" sz="40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2017682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093399018"/>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6</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重点分野</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pic>
        <p:nvPicPr>
          <p:cNvPr id="4" name="図 3">
            <a:extLst>
              <a:ext uri="{FF2B5EF4-FFF2-40B4-BE49-F238E27FC236}">
                <a16:creationId xmlns:a16="http://schemas.microsoft.com/office/drawing/2014/main" id="{472FA330-E1E8-47EB-883D-75CB0D948853}"/>
              </a:ext>
            </a:extLst>
          </p:cNvPr>
          <p:cNvPicPr>
            <a:picLocks noChangeAspect="1"/>
          </p:cNvPicPr>
          <p:nvPr/>
        </p:nvPicPr>
        <p:blipFill>
          <a:blip r:embed="rId4">
            <a:clrChange>
              <a:clrFrom>
                <a:srgbClr val="808080"/>
              </a:clrFrom>
              <a:clrTo>
                <a:srgbClr val="808080">
                  <a:alpha val="0"/>
                </a:srgbClr>
              </a:clrTo>
            </a:clrChange>
          </a:blip>
          <a:stretch>
            <a:fillRect/>
          </a:stretch>
        </p:blipFill>
        <p:spPr>
          <a:xfrm>
            <a:off x="1762517" y="2205083"/>
            <a:ext cx="3196213" cy="3263045"/>
          </a:xfrm>
          <a:prstGeom prst="rect">
            <a:avLst/>
          </a:prstGeom>
        </p:spPr>
      </p:pic>
      <p:pic>
        <p:nvPicPr>
          <p:cNvPr id="5" name="図 4">
            <a:extLst>
              <a:ext uri="{FF2B5EF4-FFF2-40B4-BE49-F238E27FC236}">
                <a16:creationId xmlns:a16="http://schemas.microsoft.com/office/drawing/2014/main" id="{D575305E-5011-4EA5-B7DB-BADAEB3EB964}"/>
              </a:ext>
            </a:extLst>
          </p:cNvPr>
          <p:cNvPicPr>
            <a:picLocks noChangeAspect="1"/>
          </p:cNvPicPr>
          <p:nvPr/>
        </p:nvPicPr>
        <p:blipFill>
          <a:blip r:embed="rId5"/>
          <a:stretch>
            <a:fillRect/>
          </a:stretch>
        </p:blipFill>
        <p:spPr>
          <a:xfrm>
            <a:off x="11866445" y="5852558"/>
            <a:ext cx="3259439" cy="3226516"/>
          </a:xfrm>
          <a:prstGeom prst="rect">
            <a:avLst/>
          </a:prstGeom>
        </p:spPr>
      </p:pic>
      <p:pic>
        <p:nvPicPr>
          <p:cNvPr id="6" name="図 5">
            <a:extLst>
              <a:ext uri="{FF2B5EF4-FFF2-40B4-BE49-F238E27FC236}">
                <a16:creationId xmlns:a16="http://schemas.microsoft.com/office/drawing/2014/main" id="{8DFF4ADC-1BAB-4F32-BA2E-FC95CB60A4A2}"/>
              </a:ext>
            </a:extLst>
          </p:cNvPr>
          <p:cNvPicPr>
            <a:picLocks noChangeAspect="1"/>
          </p:cNvPicPr>
          <p:nvPr/>
        </p:nvPicPr>
        <p:blipFill>
          <a:blip r:embed="rId6"/>
          <a:stretch>
            <a:fillRect/>
          </a:stretch>
        </p:blipFill>
        <p:spPr>
          <a:xfrm>
            <a:off x="6906399" y="2205083"/>
            <a:ext cx="3196214" cy="3263044"/>
          </a:xfrm>
          <a:prstGeom prst="rect">
            <a:avLst/>
          </a:prstGeom>
        </p:spPr>
      </p:pic>
      <p:pic>
        <p:nvPicPr>
          <p:cNvPr id="7" name="図 6">
            <a:extLst>
              <a:ext uri="{FF2B5EF4-FFF2-40B4-BE49-F238E27FC236}">
                <a16:creationId xmlns:a16="http://schemas.microsoft.com/office/drawing/2014/main" id="{10258122-8CCF-4D61-BAF4-D803A670253A}"/>
              </a:ext>
            </a:extLst>
          </p:cNvPr>
          <p:cNvPicPr>
            <a:picLocks noChangeAspect="1"/>
          </p:cNvPicPr>
          <p:nvPr/>
        </p:nvPicPr>
        <p:blipFill>
          <a:blip r:embed="rId7"/>
          <a:stretch>
            <a:fillRect/>
          </a:stretch>
        </p:blipFill>
        <p:spPr>
          <a:xfrm>
            <a:off x="11777514" y="2168555"/>
            <a:ext cx="3296683" cy="3263044"/>
          </a:xfrm>
          <a:prstGeom prst="rect">
            <a:avLst/>
          </a:prstGeom>
        </p:spPr>
      </p:pic>
      <p:pic>
        <p:nvPicPr>
          <p:cNvPr id="9" name="図 8">
            <a:extLst>
              <a:ext uri="{FF2B5EF4-FFF2-40B4-BE49-F238E27FC236}">
                <a16:creationId xmlns:a16="http://schemas.microsoft.com/office/drawing/2014/main" id="{E08EF8CF-B7B8-42BF-BE48-D58106477E5E}"/>
              </a:ext>
            </a:extLst>
          </p:cNvPr>
          <p:cNvPicPr>
            <a:picLocks noChangeAspect="1"/>
          </p:cNvPicPr>
          <p:nvPr/>
        </p:nvPicPr>
        <p:blipFill>
          <a:blip r:embed="rId8"/>
          <a:stretch>
            <a:fillRect/>
          </a:stretch>
        </p:blipFill>
        <p:spPr>
          <a:xfrm>
            <a:off x="6843832" y="5907350"/>
            <a:ext cx="3258781" cy="3226517"/>
          </a:xfrm>
          <a:prstGeom prst="rect">
            <a:avLst/>
          </a:prstGeom>
        </p:spPr>
      </p:pic>
      <p:pic>
        <p:nvPicPr>
          <p:cNvPr id="10" name="図 9">
            <a:extLst>
              <a:ext uri="{FF2B5EF4-FFF2-40B4-BE49-F238E27FC236}">
                <a16:creationId xmlns:a16="http://schemas.microsoft.com/office/drawing/2014/main" id="{F406F592-2E3F-450B-96F1-1026BF79FBA4}"/>
              </a:ext>
            </a:extLst>
          </p:cNvPr>
          <p:cNvPicPr>
            <a:picLocks noChangeAspect="1"/>
          </p:cNvPicPr>
          <p:nvPr/>
        </p:nvPicPr>
        <p:blipFill>
          <a:blip r:embed="rId9"/>
          <a:stretch>
            <a:fillRect/>
          </a:stretch>
        </p:blipFill>
        <p:spPr>
          <a:xfrm>
            <a:off x="1762517" y="5907350"/>
            <a:ext cx="3317483" cy="3263045"/>
          </a:xfrm>
          <a:prstGeom prst="rect">
            <a:avLst/>
          </a:prstGeom>
        </p:spPr>
      </p:pic>
    </p:spTree>
    <p:extLst>
      <p:ext uri="{BB962C8B-B14F-4D97-AF65-F5344CB8AC3E}">
        <p14:creationId xmlns:p14="http://schemas.microsoft.com/office/powerpoint/2010/main" val="4625627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par>
                          <p:cTn id="10" fill="hold">
                            <p:stCondLst>
                              <p:cond delay="1000"/>
                            </p:stCondLst>
                            <p:childTnLst>
                              <p:par>
                                <p:cTn id="11" presetID="53" presetClass="entr" presetSubtype="16" fill="hold" nodeType="afterEffect">
                                  <p:stCondLst>
                                    <p:cond delay="25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Effect transition="in" filter="fade">
                                      <p:cBhvr>
                                        <p:cTn id="15" dur="1000"/>
                                        <p:tgtEl>
                                          <p:spTgt spid="6"/>
                                        </p:tgtEl>
                                      </p:cBhvr>
                                    </p:animEffect>
                                  </p:childTnLst>
                                </p:cTn>
                              </p:par>
                            </p:childTnLst>
                          </p:cTn>
                        </p:par>
                        <p:par>
                          <p:cTn id="16" fill="hold">
                            <p:stCondLst>
                              <p:cond delay="2250"/>
                            </p:stCondLst>
                            <p:childTnLst>
                              <p:par>
                                <p:cTn id="17" presetID="53" presetClass="entr" presetSubtype="16"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Effect transition="in" filter="fade">
                                      <p:cBhvr>
                                        <p:cTn id="21" dur="1000"/>
                                        <p:tgtEl>
                                          <p:spTgt spid="7"/>
                                        </p:tgtEl>
                                      </p:cBhvr>
                                    </p:animEffect>
                                  </p:childTnLst>
                                </p:cTn>
                              </p:par>
                            </p:childTnLst>
                          </p:cTn>
                        </p:par>
                        <p:par>
                          <p:cTn id="22" fill="hold">
                            <p:stCondLst>
                              <p:cond delay="3750"/>
                            </p:stCondLst>
                            <p:childTnLst>
                              <p:par>
                                <p:cTn id="23" presetID="53" presetClass="entr" presetSubtype="16" fill="hold" nodeType="afterEffect">
                                  <p:stCondLst>
                                    <p:cond delay="50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fltVal val="0"/>
                                          </p:val>
                                        </p:tav>
                                        <p:tav tm="100000">
                                          <p:val>
                                            <p:strVal val="#ppt_w"/>
                                          </p:val>
                                        </p:tav>
                                      </p:tavLst>
                                    </p:anim>
                                    <p:anim calcmode="lin" valueType="num">
                                      <p:cBhvr>
                                        <p:cTn id="26" dur="1000" fill="hold"/>
                                        <p:tgtEl>
                                          <p:spTgt spid="10"/>
                                        </p:tgtEl>
                                        <p:attrNameLst>
                                          <p:attrName>ppt_h</p:attrName>
                                        </p:attrNameLst>
                                      </p:cBhvr>
                                      <p:tavLst>
                                        <p:tav tm="0">
                                          <p:val>
                                            <p:fltVal val="0"/>
                                          </p:val>
                                        </p:tav>
                                        <p:tav tm="100000">
                                          <p:val>
                                            <p:strVal val="#ppt_h"/>
                                          </p:val>
                                        </p:tav>
                                      </p:tavLst>
                                    </p:anim>
                                    <p:animEffect transition="in" filter="fade">
                                      <p:cBhvr>
                                        <p:cTn id="27" dur="1000"/>
                                        <p:tgtEl>
                                          <p:spTgt spid="10"/>
                                        </p:tgtEl>
                                      </p:cBhvr>
                                    </p:animEffect>
                                  </p:childTnLst>
                                </p:cTn>
                              </p:par>
                            </p:childTnLst>
                          </p:cTn>
                        </p:par>
                        <p:par>
                          <p:cTn id="28" fill="hold">
                            <p:stCondLst>
                              <p:cond delay="5250"/>
                            </p:stCondLst>
                            <p:childTnLst>
                              <p:par>
                                <p:cTn id="29" presetID="53" presetClass="entr" presetSubtype="16" fill="hold" nodeType="afterEffect">
                                  <p:stCondLst>
                                    <p:cond delay="50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fltVal val="0"/>
                                          </p:val>
                                        </p:tav>
                                        <p:tav tm="100000">
                                          <p:val>
                                            <p:strVal val="#ppt_w"/>
                                          </p:val>
                                        </p:tav>
                                      </p:tavLst>
                                    </p:anim>
                                    <p:anim calcmode="lin" valueType="num">
                                      <p:cBhvr>
                                        <p:cTn id="32" dur="1000" fill="hold"/>
                                        <p:tgtEl>
                                          <p:spTgt spid="9"/>
                                        </p:tgtEl>
                                        <p:attrNameLst>
                                          <p:attrName>ppt_h</p:attrName>
                                        </p:attrNameLst>
                                      </p:cBhvr>
                                      <p:tavLst>
                                        <p:tav tm="0">
                                          <p:val>
                                            <p:fltVal val="0"/>
                                          </p:val>
                                        </p:tav>
                                        <p:tav tm="100000">
                                          <p:val>
                                            <p:strVal val="#ppt_h"/>
                                          </p:val>
                                        </p:tav>
                                      </p:tavLst>
                                    </p:anim>
                                    <p:animEffect transition="in" filter="fade">
                                      <p:cBhvr>
                                        <p:cTn id="33" dur="1000"/>
                                        <p:tgtEl>
                                          <p:spTgt spid="9"/>
                                        </p:tgtEl>
                                      </p:cBhvr>
                                    </p:animEffect>
                                  </p:childTnLst>
                                </p:cTn>
                              </p:par>
                            </p:childTnLst>
                          </p:cTn>
                        </p:par>
                        <p:par>
                          <p:cTn id="34" fill="hold">
                            <p:stCondLst>
                              <p:cond delay="6750"/>
                            </p:stCondLst>
                            <p:childTnLst>
                              <p:par>
                                <p:cTn id="35" presetID="53" presetClass="entr" presetSubtype="16" fill="hold" nodeType="afterEffect">
                                  <p:stCondLst>
                                    <p:cond delay="500"/>
                                  </p:stCondLst>
                                  <p:childTnLst>
                                    <p:set>
                                      <p:cBhvr>
                                        <p:cTn id="36" dur="1" fill="hold">
                                          <p:stCondLst>
                                            <p:cond delay="0"/>
                                          </p:stCondLst>
                                        </p:cTn>
                                        <p:tgtEl>
                                          <p:spTgt spid="5"/>
                                        </p:tgtEl>
                                        <p:attrNameLst>
                                          <p:attrName>style.visibility</p:attrName>
                                        </p:attrNameLst>
                                      </p:cBhvr>
                                      <p:to>
                                        <p:strVal val="visible"/>
                                      </p:to>
                                    </p:set>
                                    <p:anim calcmode="lin" valueType="num">
                                      <p:cBhvr>
                                        <p:cTn id="37" dur="1000" fill="hold"/>
                                        <p:tgtEl>
                                          <p:spTgt spid="5"/>
                                        </p:tgtEl>
                                        <p:attrNameLst>
                                          <p:attrName>ppt_w</p:attrName>
                                        </p:attrNameLst>
                                      </p:cBhvr>
                                      <p:tavLst>
                                        <p:tav tm="0">
                                          <p:val>
                                            <p:fltVal val="0"/>
                                          </p:val>
                                        </p:tav>
                                        <p:tav tm="100000">
                                          <p:val>
                                            <p:strVal val="#ppt_w"/>
                                          </p:val>
                                        </p:tav>
                                      </p:tavLst>
                                    </p:anim>
                                    <p:anim calcmode="lin" valueType="num">
                                      <p:cBhvr>
                                        <p:cTn id="38" dur="1000" fill="hold"/>
                                        <p:tgtEl>
                                          <p:spTgt spid="5"/>
                                        </p:tgtEl>
                                        <p:attrNameLst>
                                          <p:attrName>ppt_h</p:attrName>
                                        </p:attrNameLst>
                                      </p:cBhvr>
                                      <p:tavLst>
                                        <p:tav tm="0">
                                          <p:val>
                                            <p:fltVal val="0"/>
                                          </p:val>
                                        </p:tav>
                                        <p:tav tm="100000">
                                          <p:val>
                                            <p:strVal val="#ppt_h"/>
                                          </p:val>
                                        </p:tav>
                                      </p:tavLst>
                                    </p:anim>
                                    <p:animEffect transition="in" filter="fade">
                                      <p:cBhvr>
                                        <p:cTn id="3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1073247" y="344263"/>
            <a:ext cx="1777907" cy="887640"/>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3499415717"/>
              </p:ext>
            </p:extLst>
          </p:nvPr>
        </p:nvGraphicFramePr>
        <p:xfrm>
          <a:off x="1073247" y="344263"/>
          <a:ext cx="14890006" cy="899160"/>
        </p:xfrm>
        <a:graphic>
          <a:graphicData uri="http://schemas.openxmlformats.org/drawingml/2006/table">
            <a:tbl>
              <a:tblPr firstRow="1" bandRow="1">
                <a:tableStyleId>{5940675A-B579-460E-94D1-54222C63F5DA}</a:tableStyleId>
              </a:tblPr>
              <a:tblGrid>
                <a:gridCol w="14890006">
                  <a:extLst>
                    <a:ext uri="{9D8B030D-6E8A-4147-A177-3AD203B41FA5}">
                      <a16:colId xmlns:a16="http://schemas.microsoft.com/office/drawing/2014/main" val="1465501517"/>
                    </a:ext>
                  </a:extLst>
                </a:gridCol>
              </a:tblGrid>
              <a:tr h="0">
                <a:tc>
                  <a:txBody>
                    <a:bodyPr/>
                    <a:lstStyle/>
                    <a:p>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6</a:t>
                      </a:r>
                      <a:r>
                        <a:rPr kumimoji="1" lang="ja-JP" altLang="en-US" sz="5300" b="1" i="0" u="none" strike="noStrike" kern="1200" cap="none" spc="0" normalizeH="0" baseline="0" noProof="0" dirty="0">
                          <a:ln>
                            <a:noFill/>
                          </a:ln>
                          <a:solidFill>
                            <a:srgbClr val="002060"/>
                          </a:solidFill>
                          <a:effectLst/>
                          <a:uLnTx/>
                          <a:uFillTx/>
                          <a:latin typeface="HG丸ｺﾞｼｯｸM-PRO" panose="020F0600000000000000" pitchFamily="50" charset="-128"/>
                          <a:ea typeface="HG丸ｺﾞｼｯｸM-PRO" panose="020F0600000000000000" pitchFamily="50" charset="-128"/>
                          <a:cs typeface="+mn-cs"/>
                        </a:rPr>
                        <a:t>重点分野の基本方針</a:t>
                      </a:r>
                      <a:endParaRPr kumimoji="1" lang="ja-JP" altLang="en-US" sz="4000" b="1" dirty="0">
                        <a:solidFill>
                          <a:srgbClr val="002060"/>
                        </a:solidFill>
                        <a:latin typeface="HG丸ｺﾞｼｯｸM-PRO" panose="020F0600000000000000" pitchFamily="50" charset="-128"/>
                        <a:ea typeface="HG丸ｺﾞｼｯｸM-PRO" panose="020F0600000000000000"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aphicFrame>
        <p:nvGraphicFramePr>
          <p:cNvPr id="9" name="表 8">
            <a:extLst>
              <a:ext uri="{FF2B5EF4-FFF2-40B4-BE49-F238E27FC236}">
                <a16:creationId xmlns:a16="http://schemas.microsoft.com/office/drawing/2014/main" id="{E8416FF5-71D4-4297-87BD-11AA24226295}"/>
              </a:ext>
            </a:extLst>
          </p:cNvPr>
          <p:cNvGraphicFramePr>
            <a:graphicFrameLocks noGrp="1"/>
          </p:cNvGraphicFramePr>
          <p:nvPr>
            <p:extLst>
              <p:ext uri="{D42A27DB-BD31-4B8C-83A1-F6EECF244321}">
                <p14:modId xmlns:p14="http://schemas.microsoft.com/office/powerpoint/2010/main" val="3428948354"/>
              </p:ext>
            </p:extLst>
          </p:nvPr>
        </p:nvGraphicFramePr>
        <p:xfrm>
          <a:off x="920978" y="3409625"/>
          <a:ext cx="15808271" cy="5724952"/>
        </p:xfrm>
        <a:graphic>
          <a:graphicData uri="http://schemas.openxmlformats.org/drawingml/2006/table">
            <a:tbl>
              <a:tblPr firstRow="1" bandRow="1">
                <a:tableStyleId>{5940675A-B579-460E-94D1-54222C63F5DA}</a:tableStyleId>
              </a:tblPr>
              <a:tblGrid>
                <a:gridCol w="3302734">
                  <a:extLst>
                    <a:ext uri="{9D8B030D-6E8A-4147-A177-3AD203B41FA5}">
                      <a16:colId xmlns:a16="http://schemas.microsoft.com/office/drawing/2014/main" val="3061337140"/>
                    </a:ext>
                  </a:extLst>
                </a:gridCol>
                <a:gridCol w="12505537">
                  <a:extLst>
                    <a:ext uri="{9D8B030D-6E8A-4147-A177-3AD203B41FA5}">
                      <a16:colId xmlns:a16="http://schemas.microsoft.com/office/drawing/2014/main" val="1262552725"/>
                    </a:ext>
                  </a:extLst>
                </a:gridCol>
              </a:tblGrid>
              <a:tr h="2279611">
                <a:tc>
                  <a:txBody>
                    <a:bodyPr/>
                    <a:lstStyle/>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目的と</a:t>
                      </a:r>
                      <a:endParaRPr kumimoji="1" lang="en-US" altLang="ja-JP" sz="3200" dirty="0">
                        <a:latin typeface="HG丸ｺﾞｼｯｸM-PRO" panose="020F0600000000000000" pitchFamily="50" charset="-128"/>
                        <a:ea typeface="HG丸ｺﾞｼｯｸM-PRO" panose="020F0600000000000000" pitchFamily="50" charset="-128"/>
                      </a:endParaRPr>
                    </a:p>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目標</a:t>
                      </a:r>
                    </a:p>
                  </a:txBody>
                  <a:tcPr anchor="ctr"/>
                </a:tc>
                <a:tc>
                  <a:txBody>
                    <a:bodyPr/>
                    <a:lstStyle/>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a:t>
                      </a:r>
                      <a:r>
                        <a:rPr kumimoji="1" lang="ja-JP" altLang="en-US" sz="3200" dirty="0">
                          <a:solidFill>
                            <a:srgbClr val="FF0000"/>
                          </a:solidFill>
                          <a:latin typeface="HG丸ｺﾞｼｯｸM-PRO" panose="020F0600000000000000" pitchFamily="50" charset="-128"/>
                          <a:ea typeface="HG丸ｺﾞｼｯｸM-PRO" panose="020F0600000000000000" pitchFamily="50" charset="-128"/>
                        </a:rPr>
                        <a:t>地元の医療従事者の能力向上</a:t>
                      </a:r>
                      <a:endParaRPr kumimoji="1" lang="en-US" altLang="ja-JP" sz="3200" dirty="0">
                        <a:solidFill>
                          <a:srgbClr val="FF0000"/>
                        </a:solidFill>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・伝染病をはじめとする疾病の伝播と発生を減少させるための</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　　予防・治療プログラム</a:t>
                      </a:r>
                      <a:endParaRPr kumimoji="1" lang="en-US" altLang="ja-JP" sz="3200" dirty="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3094049843"/>
                  </a:ext>
                </a:extLst>
              </a:tr>
              <a:tr h="3445341">
                <a:tc>
                  <a:txBody>
                    <a:bodyPr/>
                    <a:lstStyle/>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受領資格のない活動</a:t>
                      </a:r>
                    </a:p>
                  </a:txBody>
                  <a:tcPr anchor="ctr"/>
                </a:tc>
                <a:tc>
                  <a:txBody>
                    <a:bodyPr/>
                    <a:lstStyle/>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・非医療機器の購入のみ（太陽光パネルなど）</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・教育的支援や能力向上を目的とする研修を含まない医療任務</a:t>
                      </a:r>
                      <a:r>
                        <a:rPr kumimoji="1" lang="en-US" altLang="ja-JP" sz="3200" dirty="0">
                          <a:latin typeface="HG丸ｺﾞｼｯｸM-PRO" panose="020F0600000000000000" pitchFamily="50" charset="-128"/>
                          <a:ea typeface="HG丸ｺﾞｼｯｸM-PRO" panose="020F0600000000000000" pitchFamily="50" charset="-128"/>
                        </a:rPr>
                        <a:t>/</a:t>
                      </a: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　　手術チームの派遣</a:t>
                      </a:r>
                      <a:endParaRPr kumimoji="1" lang="en-US" altLang="ja-JP" sz="3200" dirty="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1936274910"/>
                  </a:ext>
                </a:extLst>
              </a:tr>
            </a:tbl>
          </a:graphicData>
        </a:graphic>
      </p:graphicFrame>
      <p:pic>
        <p:nvPicPr>
          <p:cNvPr id="6" name="図 5">
            <a:extLst>
              <a:ext uri="{FF2B5EF4-FFF2-40B4-BE49-F238E27FC236}">
                <a16:creationId xmlns:a16="http://schemas.microsoft.com/office/drawing/2014/main" id="{1DE264DA-C0F8-4C88-A2BC-6130AC182D52}"/>
              </a:ext>
            </a:extLst>
          </p:cNvPr>
          <p:cNvPicPr>
            <a:picLocks noChangeAspect="1"/>
          </p:cNvPicPr>
          <p:nvPr/>
        </p:nvPicPr>
        <p:blipFill>
          <a:blip r:embed="rId4"/>
          <a:stretch>
            <a:fillRect/>
          </a:stretch>
        </p:blipFill>
        <p:spPr>
          <a:xfrm>
            <a:off x="1073247" y="1446642"/>
            <a:ext cx="1777906" cy="1759764"/>
          </a:xfrm>
          <a:prstGeom prst="rect">
            <a:avLst/>
          </a:prstGeom>
        </p:spPr>
      </p:pic>
    </p:spTree>
    <p:extLst>
      <p:ext uri="{BB962C8B-B14F-4D97-AF65-F5344CB8AC3E}">
        <p14:creationId xmlns:p14="http://schemas.microsoft.com/office/powerpoint/2010/main" val="16782938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870">
                                          <p:stCondLst>
                                            <p:cond delay="0"/>
                                          </p:stCondLst>
                                        </p:cTn>
                                        <p:tgtEl>
                                          <p:spTgt spid="6"/>
                                        </p:tgtEl>
                                      </p:cBhvr>
                                    </p:animEffect>
                                    <p:anim calcmode="lin" valueType="num">
                                      <p:cBhvr>
                                        <p:cTn id="8" dur="2733"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6"/>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6"/>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6"/>
                                        </p:tgtEl>
                                        <p:attrNameLst>
                                          <p:attrName>ppt_y</p:attrName>
                                        </p:attrNameLst>
                                      </p:cBhvr>
                                      <p:tavLst>
                                        <p:tav tm="0" fmla="#ppt_y-sin(pi*$)/81">
                                          <p:val>
                                            <p:fltVal val="0"/>
                                          </p:val>
                                        </p:tav>
                                        <p:tav tm="100000">
                                          <p:val>
                                            <p:fltVal val="1"/>
                                          </p:val>
                                        </p:tav>
                                      </p:tavLst>
                                    </p:anim>
                                    <p:animScale>
                                      <p:cBhvr>
                                        <p:cTn id="13" dur="39">
                                          <p:stCondLst>
                                            <p:cond delay="975"/>
                                          </p:stCondLst>
                                        </p:cTn>
                                        <p:tgtEl>
                                          <p:spTgt spid="6"/>
                                        </p:tgtEl>
                                      </p:cBhvr>
                                      <p:to x="100000" y="60000"/>
                                    </p:animScale>
                                    <p:animScale>
                                      <p:cBhvr>
                                        <p:cTn id="14" dur="249" decel="50000">
                                          <p:stCondLst>
                                            <p:cond delay="1014"/>
                                          </p:stCondLst>
                                        </p:cTn>
                                        <p:tgtEl>
                                          <p:spTgt spid="6"/>
                                        </p:tgtEl>
                                      </p:cBhvr>
                                      <p:to x="100000" y="100000"/>
                                    </p:animScale>
                                    <p:animScale>
                                      <p:cBhvr>
                                        <p:cTn id="15" dur="39">
                                          <p:stCondLst>
                                            <p:cond delay="1968"/>
                                          </p:stCondLst>
                                        </p:cTn>
                                        <p:tgtEl>
                                          <p:spTgt spid="6"/>
                                        </p:tgtEl>
                                      </p:cBhvr>
                                      <p:to x="100000" y="80000"/>
                                    </p:animScale>
                                    <p:animScale>
                                      <p:cBhvr>
                                        <p:cTn id="16" dur="249" decel="50000">
                                          <p:stCondLst>
                                            <p:cond delay="2007"/>
                                          </p:stCondLst>
                                        </p:cTn>
                                        <p:tgtEl>
                                          <p:spTgt spid="6"/>
                                        </p:tgtEl>
                                      </p:cBhvr>
                                      <p:to x="100000" y="100000"/>
                                    </p:animScale>
                                    <p:animScale>
                                      <p:cBhvr>
                                        <p:cTn id="17" dur="39">
                                          <p:stCondLst>
                                            <p:cond delay="2463"/>
                                          </p:stCondLst>
                                        </p:cTn>
                                        <p:tgtEl>
                                          <p:spTgt spid="6"/>
                                        </p:tgtEl>
                                      </p:cBhvr>
                                      <p:to x="100000" y="90000"/>
                                    </p:animScale>
                                    <p:animScale>
                                      <p:cBhvr>
                                        <p:cTn id="18" dur="249" decel="50000">
                                          <p:stCondLst>
                                            <p:cond delay="2502"/>
                                          </p:stCondLst>
                                        </p:cTn>
                                        <p:tgtEl>
                                          <p:spTgt spid="6"/>
                                        </p:tgtEl>
                                      </p:cBhvr>
                                      <p:to x="100000" y="100000"/>
                                    </p:animScale>
                                    <p:animScale>
                                      <p:cBhvr>
                                        <p:cTn id="19" dur="39">
                                          <p:stCondLst>
                                            <p:cond delay="2712"/>
                                          </p:stCondLst>
                                        </p:cTn>
                                        <p:tgtEl>
                                          <p:spTgt spid="6"/>
                                        </p:tgtEl>
                                      </p:cBhvr>
                                      <p:to x="100000" y="95000"/>
                                    </p:animScale>
                                    <p:animScale>
                                      <p:cBhvr>
                                        <p:cTn id="20" dur="249" decel="50000">
                                          <p:stCondLst>
                                            <p:cond delay="2751"/>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645997" y="314270"/>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2301061421"/>
              </p:ext>
            </p:extLst>
          </p:nvPr>
        </p:nvGraphicFramePr>
        <p:xfrm>
          <a:off x="645997" y="473111"/>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6</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重点分野の基本方針</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aphicFrame>
        <p:nvGraphicFramePr>
          <p:cNvPr id="9" name="表 8">
            <a:extLst>
              <a:ext uri="{FF2B5EF4-FFF2-40B4-BE49-F238E27FC236}">
                <a16:creationId xmlns:a16="http://schemas.microsoft.com/office/drawing/2014/main" id="{E8416FF5-71D4-4297-87BD-11AA24226295}"/>
              </a:ext>
            </a:extLst>
          </p:cNvPr>
          <p:cNvGraphicFramePr>
            <a:graphicFrameLocks noGrp="1"/>
          </p:cNvGraphicFramePr>
          <p:nvPr>
            <p:extLst>
              <p:ext uri="{D42A27DB-BD31-4B8C-83A1-F6EECF244321}">
                <p14:modId xmlns:p14="http://schemas.microsoft.com/office/powerpoint/2010/main" val="3615020872"/>
              </p:ext>
            </p:extLst>
          </p:nvPr>
        </p:nvGraphicFramePr>
        <p:xfrm>
          <a:off x="645997" y="3530032"/>
          <a:ext cx="16208164" cy="5508000"/>
        </p:xfrm>
        <a:graphic>
          <a:graphicData uri="http://schemas.openxmlformats.org/drawingml/2006/table">
            <a:tbl>
              <a:tblPr firstRow="1" bandRow="1">
                <a:tableStyleId>{5940675A-B579-460E-94D1-54222C63F5DA}</a:tableStyleId>
              </a:tblPr>
              <a:tblGrid>
                <a:gridCol w="3386281">
                  <a:extLst>
                    <a:ext uri="{9D8B030D-6E8A-4147-A177-3AD203B41FA5}">
                      <a16:colId xmlns:a16="http://schemas.microsoft.com/office/drawing/2014/main" val="3061337140"/>
                    </a:ext>
                  </a:extLst>
                </a:gridCol>
                <a:gridCol w="12821883">
                  <a:extLst>
                    <a:ext uri="{9D8B030D-6E8A-4147-A177-3AD203B41FA5}">
                      <a16:colId xmlns:a16="http://schemas.microsoft.com/office/drawing/2014/main" val="1262552725"/>
                    </a:ext>
                  </a:extLst>
                </a:gridCol>
              </a:tblGrid>
              <a:tr h="2193206">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目的と</a:t>
                      </a:r>
                      <a:endParaRPr kumimoji="1" lang="en-US" altLang="ja-JP" sz="4300" dirty="0">
                        <a:latin typeface="HG丸ｺﾞｼｯｸM-PRO" panose="020F0600000000000000" pitchFamily="50" charset="-128"/>
                        <a:ea typeface="HG丸ｺﾞｼｯｸM-PRO" panose="020F0600000000000000" pitchFamily="50" charset="-128"/>
                      </a:endParaRPr>
                    </a:p>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目標</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a:t>
                      </a:r>
                      <a:r>
                        <a:rPr kumimoji="1" lang="ja-JP" altLang="en-US" sz="4300" dirty="0">
                          <a:solidFill>
                            <a:srgbClr val="FF0000"/>
                          </a:solidFill>
                          <a:latin typeface="HG丸ｺﾞｼｯｸM-PRO" panose="020F0600000000000000" pitchFamily="50" charset="-128"/>
                          <a:ea typeface="HG丸ｺﾞｼｯｸM-PRO" panose="020F0600000000000000" pitchFamily="50" charset="-128"/>
                        </a:rPr>
                        <a:t>新生児や赤ちゃん</a:t>
                      </a:r>
                      <a:r>
                        <a:rPr kumimoji="1" lang="ja-JP" altLang="en-US" sz="4300" dirty="0">
                          <a:latin typeface="HG丸ｺﾞｼｯｸM-PRO" panose="020F0600000000000000" pitchFamily="50" charset="-128"/>
                          <a:ea typeface="HG丸ｺﾞｼｯｸM-PRO" panose="020F0600000000000000" pitchFamily="50" charset="-128"/>
                        </a:rPr>
                        <a:t>の死亡率の削減</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a:t>
                      </a:r>
                      <a:r>
                        <a:rPr kumimoji="1" lang="ja-JP" altLang="en-US" sz="4300" dirty="0">
                          <a:solidFill>
                            <a:srgbClr val="FF0000"/>
                          </a:solidFill>
                          <a:latin typeface="HG丸ｺﾞｼｯｸM-PRO" panose="020F0600000000000000" pitchFamily="50" charset="-128"/>
                          <a:ea typeface="HG丸ｺﾞｼｯｸM-PRO" panose="020F0600000000000000" pitchFamily="50" charset="-128"/>
                        </a:rPr>
                        <a:t>５歳未満の幼児</a:t>
                      </a:r>
                      <a:r>
                        <a:rPr kumimoji="1" lang="ja-JP" altLang="en-US" sz="4300" dirty="0">
                          <a:latin typeface="HG丸ｺﾞｼｯｸM-PRO" panose="020F0600000000000000" pitchFamily="50" charset="-128"/>
                          <a:ea typeface="HG丸ｺﾞｼｯｸM-PRO" panose="020F0600000000000000" pitchFamily="50" charset="-128"/>
                        </a:rPr>
                        <a:t>の死亡率と罹患率の削減</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a:t>
                      </a:r>
                      <a:r>
                        <a:rPr kumimoji="1" lang="ja-JP" altLang="en-US" sz="4300" dirty="0">
                          <a:solidFill>
                            <a:srgbClr val="FF0000"/>
                          </a:solidFill>
                          <a:latin typeface="HG丸ｺﾞｼｯｸM-PRO" panose="020F0600000000000000" pitchFamily="50" charset="-128"/>
                          <a:ea typeface="HG丸ｺﾞｼｯｸM-PRO" panose="020F0600000000000000" pitchFamily="50" charset="-128"/>
                        </a:rPr>
                        <a:t>妊婦</a:t>
                      </a:r>
                      <a:r>
                        <a:rPr kumimoji="1" lang="ja-JP" altLang="en-US" sz="4300" dirty="0">
                          <a:latin typeface="HG丸ｺﾞｼｯｸM-PRO" panose="020F0600000000000000" pitchFamily="50" charset="-128"/>
                          <a:ea typeface="HG丸ｺﾞｼｯｸM-PRO" panose="020F0600000000000000" pitchFamily="50" charset="-128"/>
                        </a:rPr>
                        <a:t>の死亡率と罹患率の削減</a:t>
                      </a:r>
                    </a:p>
                  </a:txBody>
                  <a:tcPr marL="121924" marR="121924" marT="60962" marB="60962" anchor="ctr"/>
                </a:tc>
                <a:extLst>
                  <a:ext uri="{0D108BD9-81ED-4DB2-BD59-A6C34878D82A}">
                    <a16:rowId xmlns:a16="http://schemas.microsoft.com/office/drawing/2014/main" val="3094049843"/>
                  </a:ext>
                </a:extLst>
              </a:tr>
              <a:tr h="3314794">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受領資格のない活動</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a:t>
                      </a:r>
                      <a:r>
                        <a:rPr kumimoji="1" lang="ja-JP" altLang="en-US" sz="4300" b="1" dirty="0">
                          <a:solidFill>
                            <a:srgbClr val="FF0000"/>
                          </a:solidFill>
                          <a:latin typeface="HG丸ｺﾞｼｯｸM-PRO" panose="020F0600000000000000" pitchFamily="50" charset="-128"/>
                          <a:ea typeface="HG丸ｺﾞｼｯｸM-PRO" panose="020F0600000000000000" pitchFamily="50" charset="-128"/>
                        </a:rPr>
                        <a:t>教育的支援や能力向上</a:t>
                      </a:r>
                      <a:r>
                        <a:rPr kumimoji="1" lang="ja-JP" altLang="en-US" sz="4300" dirty="0">
                          <a:latin typeface="HG丸ｺﾞｼｯｸM-PRO" panose="020F0600000000000000" pitchFamily="50" charset="-128"/>
                          <a:ea typeface="HG丸ｺﾞｼｯｸM-PRO" panose="020F0600000000000000" pitchFamily="50" charset="-128"/>
                        </a:rPr>
                        <a:t>を目的とする研修を含ま</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　ない医療任務</a:t>
                      </a:r>
                      <a:r>
                        <a:rPr kumimoji="1" lang="en-US" altLang="ja-JP" sz="4300" dirty="0">
                          <a:latin typeface="HG丸ｺﾞｼｯｸM-PRO" panose="020F0600000000000000" pitchFamily="50" charset="-128"/>
                          <a:ea typeface="HG丸ｺﾞｼｯｸM-PRO" panose="020F0600000000000000" pitchFamily="50" charset="-128"/>
                        </a:rPr>
                        <a:t>/</a:t>
                      </a:r>
                      <a:r>
                        <a:rPr kumimoji="1" lang="ja-JP" altLang="en-US" sz="4300" dirty="0">
                          <a:latin typeface="HG丸ｺﾞｼｯｸM-PRO" panose="020F0600000000000000" pitchFamily="50" charset="-128"/>
                          <a:ea typeface="HG丸ｺﾞｼｯｸM-PRO" panose="020F0600000000000000" pitchFamily="50" charset="-128"/>
                        </a:rPr>
                        <a:t>手術チームの派遣</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・子供の運動と健康に関するプロジェクト</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・食物補給、学校をベースとする栄養プログラム</a:t>
                      </a:r>
                      <a:endParaRPr kumimoji="1" lang="en-US" altLang="ja-JP" sz="4300" dirty="0">
                        <a:latin typeface="HG丸ｺﾞｼｯｸM-PRO" panose="020F0600000000000000" pitchFamily="50" charset="-128"/>
                        <a:ea typeface="HG丸ｺﾞｼｯｸM-PRO" panose="020F0600000000000000" pitchFamily="50" charset="-128"/>
                      </a:endParaRPr>
                    </a:p>
                  </a:txBody>
                  <a:tcPr marL="121924" marR="121924" marT="60962" marB="60962" anchor="ctr"/>
                </a:tc>
                <a:extLst>
                  <a:ext uri="{0D108BD9-81ED-4DB2-BD59-A6C34878D82A}">
                    <a16:rowId xmlns:a16="http://schemas.microsoft.com/office/drawing/2014/main" val="1936274910"/>
                  </a:ext>
                </a:extLst>
              </a:tr>
            </a:tbl>
          </a:graphicData>
        </a:graphic>
      </p:graphicFrame>
      <p:pic>
        <p:nvPicPr>
          <p:cNvPr id="6" name="図 5">
            <a:extLst>
              <a:ext uri="{FF2B5EF4-FFF2-40B4-BE49-F238E27FC236}">
                <a16:creationId xmlns:a16="http://schemas.microsoft.com/office/drawing/2014/main" id="{1F2BE1A8-8361-47C9-BE67-BA6FABD91B5F}"/>
              </a:ext>
            </a:extLst>
          </p:cNvPr>
          <p:cNvPicPr>
            <a:picLocks noChangeAspect="1"/>
          </p:cNvPicPr>
          <p:nvPr/>
        </p:nvPicPr>
        <p:blipFill>
          <a:blip r:embed="rId4"/>
          <a:stretch>
            <a:fillRect/>
          </a:stretch>
        </p:blipFill>
        <p:spPr>
          <a:xfrm>
            <a:off x="645997" y="1622230"/>
            <a:ext cx="1801596" cy="1783398"/>
          </a:xfrm>
          <a:prstGeom prst="rect">
            <a:avLst/>
          </a:prstGeom>
        </p:spPr>
      </p:pic>
    </p:spTree>
    <p:extLst>
      <p:ext uri="{BB962C8B-B14F-4D97-AF65-F5344CB8AC3E}">
        <p14:creationId xmlns:p14="http://schemas.microsoft.com/office/powerpoint/2010/main" val="3998703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870">
                                          <p:stCondLst>
                                            <p:cond delay="0"/>
                                          </p:stCondLst>
                                        </p:cTn>
                                        <p:tgtEl>
                                          <p:spTgt spid="6"/>
                                        </p:tgtEl>
                                      </p:cBhvr>
                                    </p:animEffect>
                                    <p:anim calcmode="lin" valueType="num">
                                      <p:cBhvr>
                                        <p:cTn id="8" dur="2733"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6"/>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6"/>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6"/>
                                        </p:tgtEl>
                                        <p:attrNameLst>
                                          <p:attrName>ppt_y</p:attrName>
                                        </p:attrNameLst>
                                      </p:cBhvr>
                                      <p:tavLst>
                                        <p:tav tm="0" fmla="#ppt_y-sin(pi*$)/81">
                                          <p:val>
                                            <p:fltVal val="0"/>
                                          </p:val>
                                        </p:tav>
                                        <p:tav tm="100000">
                                          <p:val>
                                            <p:fltVal val="1"/>
                                          </p:val>
                                        </p:tav>
                                      </p:tavLst>
                                    </p:anim>
                                    <p:animScale>
                                      <p:cBhvr>
                                        <p:cTn id="13" dur="39">
                                          <p:stCondLst>
                                            <p:cond delay="975"/>
                                          </p:stCondLst>
                                        </p:cTn>
                                        <p:tgtEl>
                                          <p:spTgt spid="6"/>
                                        </p:tgtEl>
                                      </p:cBhvr>
                                      <p:to x="100000" y="60000"/>
                                    </p:animScale>
                                    <p:animScale>
                                      <p:cBhvr>
                                        <p:cTn id="14" dur="249" decel="50000">
                                          <p:stCondLst>
                                            <p:cond delay="1014"/>
                                          </p:stCondLst>
                                        </p:cTn>
                                        <p:tgtEl>
                                          <p:spTgt spid="6"/>
                                        </p:tgtEl>
                                      </p:cBhvr>
                                      <p:to x="100000" y="100000"/>
                                    </p:animScale>
                                    <p:animScale>
                                      <p:cBhvr>
                                        <p:cTn id="15" dur="39">
                                          <p:stCondLst>
                                            <p:cond delay="1968"/>
                                          </p:stCondLst>
                                        </p:cTn>
                                        <p:tgtEl>
                                          <p:spTgt spid="6"/>
                                        </p:tgtEl>
                                      </p:cBhvr>
                                      <p:to x="100000" y="80000"/>
                                    </p:animScale>
                                    <p:animScale>
                                      <p:cBhvr>
                                        <p:cTn id="16" dur="249" decel="50000">
                                          <p:stCondLst>
                                            <p:cond delay="2007"/>
                                          </p:stCondLst>
                                        </p:cTn>
                                        <p:tgtEl>
                                          <p:spTgt spid="6"/>
                                        </p:tgtEl>
                                      </p:cBhvr>
                                      <p:to x="100000" y="100000"/>
                                    </p:animScale>
                                    <p:animScale>
                                      <p:cBhvr>
                                        <p:cTn id="17" dur="39">
                                          <p:stCondLst>
                                            <p:cond delay="2463"/>
                                          </p:stCondLst>
                                        </p:cTn>
                                        <p:tgtEl>
                                          <p:spTgt spid="6"/>
                                        </p:tgtEl>
                                      </p:cBhvr>
                                      <p:to x="100000" y="90000"/>
                                    </p:animScale>
                                    <p:animScale>
                                      <p:cBhvr>
                                        <p:cTn id="18" dur="249" decel="50000">
                                          <p:stCondLst>
                                            <p:cond delay="2502"/>
                                          </p:stCondLst>
                                        </p:cTn>
                                        <p:tgtEl>
                                          <p:spTgt spid="6"/>
                                        </p:tgtEl>
                                      </p:cBhvr>
                                      <p:to x="100000" y="100000"/>
                                    </p:animScale>
                                    <p:animScale>
                                      <p:cBhvr>
                                        <p:cTn id="19" dur="39">
                                          <p:stCondLst>
                                            <p:cond delay="2712"/>
                                          </p:stCondLst>
                                        </p:cTn>
                                        <p:tgtEl>
                                          <p:spTgt spid="6"/>
                                        </p:tgtEl>
                                      </p:cBhvr>
                                      <p:to x="100000" y="95000"/>
                                    </p:animScale>
                                    <p:animScale>
                                      <p:cBhvr>
                                        <p:cTn id="20" dur="249" decel="50000">
                                          <p:stCondLst>
                                            <p:cond delay="2751"/>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図 23">
            <a:extLst>
              <a:ext uri="{FF2B5EF4-FFF2-40B4-BE49-F238E27FC236}">
                <a16:creationId xmlns:a16="http://schemas.microsoft.com/office/drawing/2014/main" id="{3199414E-DAF0-487E-B336-9B7A96499993}"/>
              </a:ext>
            </a:extLst>
          </p:cNvPr>
          <p:cNvPicPr>
            <a:picLocks noChangeAspect="1"/>
          </p:cNvPicPr>
          <p:nvPr/>
        </p:nvPicPr>
        <p:blipFill>
          <a:blip r:embed="rId2"/>
          <a:stretch>
            <a:fillRect/>
          </a:stretch>
        </p:blipFill>
        <p:spPr>
          <a:xfrm>
            <a:off x="900742" y="597107"/>
            <a:ext cx="2370615" cy="1183556"/>
          </a:xfrm>
          <a:prstGeom prst="rect">
            <a:avLst/>
          </a:prstGeom>
          <a:ln>
            <a:noFill/>
          </a:ln>
        </p:spPr>
      </p:pic>
      <p:grpSp>
        <p:nvGrpSpPr>
          <p:cNvPr id="8" name="グループ化 7">
            <a:extLst>
              <a:ext uri="{FF2B5EF4-FFF2-40B4-BE49-F238E27FC236}">
                <a16:creationId xmlns:a16="http://schemas.microsoft.com/office/drawing/2014/main" id="{87E9C5BF-3999-4DA5-8C9B-AC08C7AC11BF}"/>
              </a:ext>
            </a:extLst>
          </p:cNvPr>
          <p:cNvGrpSpPr/>
          <p:nvPr/>
        </p:nvGrpSpPr>
        <p:grpSpPr>
          <a:xfrm>
            <a:off x="569224" y="2720643"/>
            <a:ext cx="15714134" cy="6570134"/>
            <a:chOff x="813064" y="1557867"/>
            <a:chExt cx="15714134" cy="7755467"/>
          </a:xfrm>
        </p:grpSpPr>
        <p:sp>
          <p:nvSpPr>
            <p:cNvPr id="6" name="正方形/長方形 5">
              <a:extLst>
                <a:ext uri="{FF2B5EF4-FFF2-40B4-BE49-F238E27FC236}">
                  <a16:creationId xmlns:a16="http://schemas.microsoft.com/office/drawing/2014/main" id="{A17A44E8-A041-480B-9CBD-A0E25BCFEC74}"/>
                </a:ext>
              </a:extLst>
            </p:cNvPr>
            <p:cNvSpPr/>
            <p:nvPr/>
          </p:nvSpPr>
          <p:spPr>
            <a:xfrm>
              <a:off x="813064" y="2387600"/>
              <a:ext cx="15714134" cy="6925734"/>
            </a:xfrm>
            <a:prstGeom prst="rect">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latin typeface="HG丸ｺﾞｼｯｸM-PRO" panose="020F0600000000000000" pitchFamily="50" charset="-128"/>
                  <a:ea typeface="HG丸ｺﾞｼｯｸM-PRO" panose="020F0600000000000000" pitchFamily="50" charset="-128"/>
                </a:rPr>
                <a:t>地区財団委員会 審査のためのリソース</a:t>
              </a:r>
            </a:p>
          </p:txBody>
        </p:sp>
        <p:sp>
          <p:nvSpPr>
            <p:cNvPr id="7" name="四角形: 上の 2 つの角を丸める 6">
              <a:extLst>
                <a:ext uri="{FF2B5EF4-FFF2-40B4-BE49-F238E27FC236}">
                  <a16:creationId xmlns:a16="http://schemas.microsoft.com/office/drawing/2014/main" id="{F68DFF97-23F3-49B2-B0E8-C93B92C11427}"/>
                </a:ext>
              </a:extLst>
            </p:cNvPr>
            <p:cNvSpPr/>
            <p:nvPr/>
          </p:nvSpPr>
          <p:spPr>
            <a:xfrm>
              <a:off x="1303867" y="1557867"/>
              <a:ext cx="3251200" cy="880533"/>
            </a:xfrm>
            <a:prstGeom prst="round2Same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まとめ</a:t>
              </a:r>
            </a:p>
          </p:txBody>
        </p:sp>
      </p:grpSp>
      <p:grpSp>
        <p:nvGrpSpPr>
          <p:cNvPr id="25" name="グループ化 24">
            <a:extLst>
              <a:ext uri="{FF2B5EF4-FFF2-40B4-BE49-F238E27FC236}">
                <a16:creationId xmlns:a16="http://schemas.microsoft.com/office/drawing/2014/main" id="{D69EF393-92EE-42A9-B49E-9D4A53C400F4}"/>
              </a:ext>
            </a:extLst>
          </p:cNvPr>
          <p:cNvGrpSpPr/>
          <p:nvPr/>
        </p:nvGrpSpPr>
        <p:grpSpPr>
          <a:xfrm>
            <a:off x="569224" y="2720643"/>
            <a:ext cx="15714134" cy="6570134"/>
            <a:chOff x="566102" y="2720643"/>
            <a:chExt cx="15714134" cy="6570134"/>
          </a:xfrm>
        </p:grpSpPr>
        <p:sp>
          <p:nvSpPr>
            <p:cNvPr id="12" name="正方形/長方形 11">
              <a:extLst>
                <a:ext uri="{FF2B5EF4-FFF2-40B4-BE49-F238E27FC236}">
                  <a16:creationId xmlns:a16="http://schemas.microsoft.com/office/drawing/2014/main" id="{26093858-222E-4027-8075-29F96404C55B}"/>
                </a:ext>
              </a:extLst>
            </p:cNvPr>
            <p:cNvSpPr/>
            <p:nvPr/>
          </p:nvSpPr>
          <p:spPr>
            <a:xfrm>
              <a:off x="566102" y="3423561"/>
              <a:ext cx="15714134" cy="5867216"/>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4">
                <a:lnSpc>
                  <a:spcPct val="150000"/>
                </a:lnSpc>
              </a:pPr>
              <a:r>
                <a:rPr kumimoji="1" lang="ja-JP" altLang="en-US" sz="4000" b="1" u="sng" dirty="0">
                  <a:solidFill>
                    <a:schemeClr val="bg1"/>
                  </a:solidFill>
                  <a:latin typeface="HG丸ｺﾞｼｯｸM-PRO" panose="020F0600000000000000" pitchFamily="50" charset="-128"/>
                  <a:ea typeface="HG丸ｺﾞｼｯｸM-PRO" panose="020F0600000000000000" pitchFamily="50" charset="-128"/>
                </a:rPr>
                <a:t>承認のヒント</a:t>
              </a:r>
              <a:endParaRPr kumimoji="1" lang="en-US" altLang="ja-JP" sz="4000" b="1" u="sng" dirty="0">
                <a:solidFill>
                  <a:schemeClr val="bg1"/>
                </a:solidFill>
                <a:latin typeface="HG丸ｺﾞｼｯｸM-PRO" panose="020F0600000000000000" pitchFamily="50" charset="-128"/>
                <a:ea typeface="HG丸ｺﾞｼｯｸM-PRO" panose="020F0600000000000000" pitchFamily="50" charset="-128"/>
              </a:endParaRPr>
            </a:p>
            <a:p>
              <a:pPr marL="3314700" lvl="6" indent="-571500">
                <a:lnSpc>
                  <a:spcPct val="150000"/>
                </a:lnSpc>
                <a:buFont typeface="Wingdings" panose="05000000000000000000" pitchFamily="2" charset="2"/>
                <a:buChar char="u"/>
              </a:pPr>
              <a:r>
                <a:rPr kumimoji="1" lang="ja-JP" altLang="en-US" sz="4000" b="1" dirty="0">
                  <a:solidFill>
                    <a:schemeClr val="bg1"/>
                  </a:solidFill>
                  <a:latin typeface="HG丸ｺﾞｼｯｸM-PRO" panose="020F0600000000000000" pitchFamily="50" charset="-128"/>
                  <a:ea typeface="HG丸ｺﾞｼｯｸM-PRO" panose="020F0600000000000000" pitchFamily="50" charset="-128"/>
                </a:rPr>
                <a:t>地区リーダーの役割</a:t>
              </a:r>
              <a:endParaRPr kumimoji="1" lang="en-US" altLang="ja-JP" sz="4000" b="1" dirty="0">
                <a:solidFill>
                  <a:schemeClr val="bg1"/>
                </a:solidFill>
                <a:latin typeface="HG丸ｺﾞｼｯｸM-PRO" panose="020F0600000000000000" pitchFamily="50" charset="-128"/>
                <a:ea typeface="HG丸ｺﾞｼｯｸM-PRO" panose="020F0600000000000000" pitchFamily="50" charset="-128"/>
              </a:endParaRPr>
            </a:p>
            <a:p>
              <a:pPr marL="3314700" lvl="6" indent="-571500">
                <a:lnSpc>
                  <a:spcPct val="150000"/>
                </a:lnSpc>
                <a:buFont typeface="Wingdings" panose="05000000000000000000" pitchFamily="2" charset="2"/>
                <a:buChar char="u"/>
              </a:pPr>
              <a:r>
                <a:rPr kumimoji="1" lang="ja-JP" altLang="en-US" sz="4000" b="1" dirty="0">
                  <a:solidFill>
                    <a:schemeClr val="bg1"/>
                  </a:solidFill>
                  <a:latin typeface="HG丸ｺﾞｼｯｸM-PRO" panose="020F0600000000000000" pitchFamily="50" charset="-128"/>
                  <a:ea typeface="HG丸ｺﾞｼｯｸM-PRO" panose="020F0600000000000000" pitchFamily="50" charset="-128"/>
                </a:rPr>
                <a:t>地区財団委員会による</a:t>
              </a:r>
              <a:r>
                <a:rPr kumimoji="1" lang="en-US" altLang="ja-JP" sz="4000" b="1" dirty="0">
                  <a:solidFill>
                    <a:schemeClr val="bg1"/>
                  </a:solidFill>
                  <a:latin typeface="HG丸ｺﾞｼｯｸM-PRO" panose="020F0600000000000000" pitchFamily="50" charset="-128"/>
                  <a:ea typeface="HG丸ｺﾞｼｯｸM-PRO" panose="020F0600000000000000" pitchFamily="50" charset="-128"/>
                </a:rPr>
                <a:t>GG/DDF</a:t>
              </a:r>
              <a:r>
                <a:rPr kumimoji="1" lang="ja-JP" altLang="en-US" sz="4000" b="1" dirty="0">
                  <a:solidFill>
                    <a:schemeClr val="bg1"/>
                  </a:solidFill>
                  <a:latin typeface="HG丸ｺﾞｼｯｸM-PRO" panose="020F0600000000000000" pitchFamily="50" charset="-128"/>
                  <a:ea typeface="HG丸ｺﾞｼｯｸM-PRO" panose="020F0600000000000000" pitchFamily="50" charset="-128"/>
                </a:rPr>
                <a:t>審査</a:t>
              </a:r>
              <a:endParaRPr kumimoji="1" lang="en-US" altLang="ja-JP" sz="4000" b="1" dirty="0">
                <a:solidFill>
                  <a:schemeClr val="bg1"/>
                </a:solidFill>
                <a:latin typeface="HG丸ｺﾞｼｯｸM-PRO" panose="020F0600000000000000" pitchFamily="50" charset="-128"/>
                <a:ea typeface="HG丸ｺﾞｼｯｸM-PRO" panose="020F0600000000000000" pitchFamily="50" charset="-128"/>
              </a:endParaRPr>
            </a:p>
            <a:p>
              <a:pPr marL="3314700" lvl="6" indent="-571500">
                <a:lnSpc>
                  <a:spcPct val="150000"/>
                </a:lnSpc>
                <a:buFont typeface="Wingdings" panose="05000000000000000000" pitchFamily="2" charset="2"/>
                <a:buChar char="u"/>
              </a:pPr>
              <a:r>
                <a:rPr kumimoji="1" lang="ja-JP" altLang="en-US" sz="4000" b="1" dirty="0">
                  <a:solidFill>
                    <a:schemeClr val="bg1"/>
                  </a:solidFill>
                  <a:latin typeface="HG丸ｺﾞｼｯｸM-PRO" panose="020F0600000000000000" pitchFamily="50" charset="-128"/>
                  <a:ea typeface="HG丸ｺﾞｼｯｸM-PRO" panose="020F0600000000000000" pitchFamily="50" charset="-128"/>
                </a:rPr>
                <a:t>持続可能性</a:t>
              </a:r>
              <a:endParaRPr kumimoji="1" lang="en-US" altLang="ja-JP" sz="4000" b="1" dirty="0">
                <a:solidFill>
                  <a:schemeClr val="bg1"/>
                </a:solidFill>
                <a:latin typeface="HG丸ｺﾞｼｯｸM-PRO" panose="020F0600000000000000" pitchFamily="50" charset="-128"/>
                <a:ea typeface="HG丸ｺﾞｼｯｸM-PRO" panose="020F0600000000000000" pitchFamily="50" charset="-128"/>
              </a:endParaRPr>
            </a:p>
            <a:p>
              <a:pPr marL="3314700" lvl="6" indent="-571500">
                <a:lnSpc>
                  <a:spcPct val="150000"/>
                </a:lnSpc>
                <a:buFont typeface="Wingdings" panose="05000000000000000000" pitchFamily="2" charset="2"/>
                <a:buChar char="u"/>
              </a:pPr>
              <a:r>
                <a:rPr kumimoji="1" lang="ja-JP" altLang="en-US" sz="4000" b="1" dirty="0">
                  <a:solidFill>
                    <a:schemeClr val="bg1"/>
                  </a:solidFill>
                  <a:latin typeface="HG丸ｺﾞｼｯｸM-PRO" panose="020F0600000000000000" pitchFamily="50" charset="-128"/>
                  <a:ea typeface="HG丸ｺﾞｼｯｸM-PRO" panose="020F0600000000000000" pitchFamily="50" charset="-128"/>
                </a:rPr>
                <a:t>分野別 承認のポイント</a:t>
              </a:r>
              <a:endParaRPr kumimoji="1" lang="en-US" altLang="ja-JP" sz="40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3" name="四角形: 上の 2 つの角を丸める 12">
              <a:extLst>
                <a:ext uri="{FF2B5EF4-FFF2-40B4-BE49-F238E27FC236}">
                  <a16:creationId xmlns:a16="http://schemas.microsoft.com/office/drawing/2014/main" id="{D6DE04D9-4A39-4561-89F5-67D386F880F0}"/>
                </a:ext>
              </a:extLst>
            </p:cNvPr>
            <p:cNvSpPr/>
            <p:nvPr/>
          </p:nvSpPr>
          <p:spPr>
            <a:xfrm>
              <a:off x="1887260" y="2720643"/>
              <a:ext cx="3420533" cy="745954"/>
            </a:xfrm>
            <a:prstGeom prst="round2Same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本題と結論</a:t>
              </a:r>
            </a:p>
          </p:txBody>
        </p:sp>
      </p:grpSp>
      <p:grpSp>
        <p:nvGrpSpPr>
          <p:cNvPr id="10" name="グループ化 9">
            <a:extLst>
              <a:ext uri="{FF2B5EF4-FFF2-40B4-BE49-F238E27FC236}">
                <a16:creationId xmlns:a16="http://schemas.microsoft.com/office/drawing/2014/main" id="{B987A84C-3229-44CD-BEC0-A2F3373AFB96}"/>
              </a:ext>
            </a:extLst>
          </p:cNvPr>
          <p:cNvGrpSpPr/>
          <p:nvPr/>
        </p:nvGrpSpPr>
        <p:grpSpPr>
          <a:xfrm>
            <a:off x="566102" y="2720643"/>
            <a:ext cx="15714134" cy="6543005"/>
            <a:chOff x="-623756" y="382170"/>
            <a:chExt cx="15714134" cy="6543004"/>
          </a:xfrm>
        </p:grpSpPr>
        <p:sp>
          <p:nvSpPr>
            <p:cNvPr id="15" name="正方形/長方形 14">
              <a:extLst>
                <a:ext uri="{FF2B5EF4-FFF2-40B4-BE49-F238E27FC236}">
                  <a16:creationId xmlns:a16="http://schemas.microsoft.com/office/drawing/2014/main" id="{3EE3FEA0-CFB3-4BE7-8D5E-2B6475095A9E}"/>
                </a:ext>
              </a:extLst>
            </p:cNvPr>
            <p:cNvSpPr/>
            <p:nvPr/>
          </p:nvSpPr>
          <p:spPr>
            <a:xfrm>
              <a:off x="-623756" y="1057958"/>
              <a:ext cx="15714134" cy="586721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0" lvl="5" indent="-571500">
                <a:lnSpc>
                  <a:spcPct val="300000"/>
                </a:lnSpc>
                <a:buFont typeface="Wingdings" panose="05000000000000000000" pitchFamily="2" charset="2"/>
                <a:buChar char="u"/>
              </a:pPr>
              <a:r>
                <a:rPr kumimoji="1" lang="ja-JP" altLang="en-US" sz="4400" b="1" dirty="0">
                  <a:solidFill>
                    <a:srgbClr val="002060"/>
                  </a:solidFill>
                  <a:latin typeface="HG丸ｺﾞｼｯｸM-PRO" panose="020F0600000000000000" pitchFamily="50" charset="-128"/>
                  <a:ea typeface="HG丸ｺﾞｼｯｸM-PRO" panose="020F0600000000000000" pitchFamily="50" charset="-128"/>
                </a:rPr>
                <a:t>ロータリー財団の補助金</a:t>
              </a:r>
              <a:endParaRPr kumimoji="1" lang="en-US" altLang="ja-JP" sz="4400" b="1" dirty="0">
                <a:solidFill>
                  <a:srgbClr val="002060"/>
                </a:solidFill>
                <a:latin typeface="HG丸ｺﾞｼｯｸM-PRO" panose="020F0600000000000000" pitchFamily="50" charset="-128"/>
                <a:ea typeface="HG丸ｺﾞｼｯｸM-PRO" panose="020F0600000000000000" pitchFamily="50" charset="-128"/>
              </a:endParaRPr>
            </a:p>
            <a:p>
              <a:pPr marL="2857500" lvl="5" indent="-571500">
                <a:lnSpc>
                  <a:spcPct val="300000"/>
                </a:lnSpc>
                <a:buFont typeface="Wingdings" panose="05000000000000000000" pitchFamily="2" charset="2"/>
                <a:buChar char="u"/>
              </a:pPr>
              <a:r>
                <a:rPr kumimoji="1" lang="en-US" altLang="ja-JP" sz="4400" b="1" dirty="0">
                  <a:solidFill>
                    <a:srgbClr val="002060"/>
                  </a:solidFill>
                  <a:latin typeface="HG丸ｺﾞｼｯｸM-PRO" panose="020F0600000000000000" pitchFamily="50" charset="-128"/>
                  <a:ea typeface="HG丸ｺﾞｼｯｸM-PRO" panose="020F0600000000000000" pitchFamily="50" charset="-128"/>
                </a:rPr>
                <a:t>RID2660 </a:t>
              </a:r>
              <a:r>
                <a:rPr kumimoji="1" lang="ja-JP" altLang="en-US" sz="4400" b="1" dirty="0">
                  <a:solidFill>
                    <a:srgbClr val="002060"/>
                  </a:solidFill>
                  <a:latin typeface="HG丸ｺﾞｼｯｸM-PRO" panose="020F0600000000000000" pitchFamily="50" charset="-128"/>
                  <a:ea typeface="HG丸ｺﾞｼｯｸM-PRO" panose="020F0600000000000000" pitchFamily="50" charset="-128"/>
                </a:rPr>
                <a:t>グローバル補助金承認実績</a:t>
              </a:r>
            </a:p>
          </p:txBody>
        </p:sp>
        <p:sp>
          <p:nvSpPr>
            <p:cNvPr id="16" name="四角形: 上の 2 つの角を丸める 15">
              <a:extLst>
                <a:ext uri="{FF2B5EF4-FFF2-40B4-BE49-F238E27FC236}">
                  <a16:creationId xmlns:a16="http://schemas.microsoft.com/office/drawing/2014/main" id="{E85DF2A5-C946-417E-B5B4-4F4CC9EB7468}"/>
                </a:ext>
              </a:extLst>
            </p:cNvPr>
            <p:cNvSpPr/>
            <p:nvPr/>
          </p:nvSpPr>
          <p:spPr>
            <a:xfrm>
              <a:off x="1287203" y="382170"/>
              <a:ext cx="3505200" cy="702918"/>
            </a:xfrm>
            <a:prstGeom prst="round2Same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002060"/>
                  </a:solidFill>
                  <a:latin typeface="HG丸ｺﾞｼｯｸM-PRO" panose="020F0600000000000000" pitchFamily="50" charset="-128"/>
                  <a:ea typeface="HG丸ｺﾞｼｯｸM-PRO" panose="020F0600000000000000" pitchFamily="50" charset="-128"/>
                </a:rPr>
                <a:t>イントロダクション</a:t>
              </a:r>
            </a:p>
          </p:txBody>
        </p:sp>
      </p:grpSp>
      <p:graphicFrame>
        <p:nvGraphicFramePr>
          <p:cNvPr id="22" name="表 21">
            <a:extLst>
              <a:ext uri="{FF2B5EF4-FFF2-40B4-BE49-F238E27FC236}">
                <a16:creationId xmlns:a16="http://schemas.microsoft.com/office/drawing/2014/main" id="{5A4FA9F6-BA5D-4407-852D-66AC54F3F1E6}"/>
              </a:ext>
            </a:extLst>
          </p:cNvPr>
          <p:cNvGraphicFramePr>
            <a:graphicFrameLocks noGrp="1"/>
          </p:cNvGraphicFramePr>
          <p:nvPr>
            <p:extLst>
              <p:ext uri="{D42A27DB-BD31-4B8C-83A1-F6EECF244321}">
                <p14:modId xmlns:p14="http://schemas.microsoft.com/office/powerpoint/2010/main" val="4070477331"/>
              </p:ext>
            </p:extLst>
          </p:nvPr>
        </p:nvGraphicFramePr>
        <p:xfrm>
          <a:off x="900743" y="721511"/>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ロータリー財団の補助金</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Tree>
    <p:extLst>
      <p:ext uri="{BB962C8B-B14F-4D97-AF65-F5344CB8AC3E}">
        <p14:creationId xmlns:p14="http://schemas.microsoft.com/office/powerpoint/2010/main" val="39676920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2" fill="hold" nodeType="clickEffect">
                                  <p:stCondLst>
                                    <p:cond delay="0"/>
                                  </p:stCondLst>
                                  <p:childTnLst>
                                    <p:anim calcmode="lin" valueType="num">
                                      <p:cBhvr additive="base">
                                        <p:cTn id="6" dur="1000"/>
                                        <p:tgtEl>
                                          <p:spTgt spid="10"/>
                                        </p:tgtEl>
                                        <p:attrNameLst>
                                          <p:attrName>ppt_x</p:attrName>
                                        </p:attrNameLst>
                                      </p:cBhvr>
                                      <p:tavLst>
                                        <p:tav tm="0">
                                          <p:val>
                                            <p:strVal val="ppt_x"/>
                                          </p:val>
                                        </p:tav>
                                        <p:tav tm="100000">
                                          <p:val>
                                            <p:strVal val="1+ppt_w/2"/>
                                          </p:val>
                                        </p:tav>
                                      </p:tavLst>
                                    </p:anim>
                                    <p:anim calcmode="lin" valueType="num">
                                      <p:cBhvr additive="base">
                                        <p:cTn id="7" dur="1000"/>
                                        <p:tgtEl>
                                          <p:spTgt spid="10"/>
                                        </p:tgtEl>
                                        <p:attrNameLst>
                                          <p:attrName>ppt_y</p:attrName>
                                        </p:attrNameLst>
                                      </p:cBhvr>
                                      <p:tavLst>
                                        <p:tav tm="0">
                                          <p:val>
                                            <p:strVal val="ppt_y"/>
                                          </p:val>
                                        </p:tav>
                                        <p:tav tm="100000">
                                          <p:val>
                                            <p:strVal val="ppt_y"/>
                                          </p:val>
                                        </p:tav>
                                      </p:tavLst>
                                    </p:anim>
                                    <p:set>
                                      <p:cBhvr>
                                        <p:cTn id="8" dur="1" fill="hold">
                                          <p:stCondLst>
                                            <p:cond delay="999"/>
                                          </p:stCondLst>
                                        </p:cTn>
                                        <p:tgtEl>
                                          <p:spTgt spid="10"/>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2" fill="hold" nodeType="clickEffect">
                                  <p:stCondLst>
                                    <p:cond delay="0"/>
                                  </p:stCondLst>
                                  <p:childTnLst>
                                    <p:anim calcmode="lin" valueType="num">
                                      <p:cBhvr additive="base">
                                        <p:cTn id="12" dur="1000"/>
                                        <p:tgtEl>
                                          <p:spTgt spid="25"/>
                                        </p:tgtEl>
                                        <p:attrNameLst>
                                          <p:attrName>ppt_x</p:attrName>
                                        </p:attrNameLst>
                                      </p:cBhvr>
                                      <p:tavLst>
                                        <p:tav tm="0">
                                          <p:val>
                                            <p:strVal val="ppt_x"/>
                                          </p:val>
                                        </p:tav>
                                        <p:tav tm="100000">
                                          <p:val>
                                            <p:strVal val="1+ppt_w/2"/>
                                          </p:val>
                                        </p:tav>
                                      </p:tavLst>
                                    </p:anim>
                                    <p:anim calcmode="lin" valueType="num">
                                      <p:cBhvr additive="base">
                                        <p:cTn id="13" dur="1000"/>
                                        <p:tgtEl>
                                          <p:spTgt spid="25"/>
                                        </p:tgtEl>
                                        <p:attrNameLst>
                                          <p:attrName>ppt_y</p:attrName>
                                        </p:attrNameLst>
                                      </p:cBhvr>
                                      <p:tavLst>
                                        <p:tav tm="0">
                                          <p:val>
                                            <p:strVal val="ppt_y"/>
                                          </p:val>
                                        </p:tav>
                                        <p:tav tm="100000">
                                          <p:val>
                                            <p:strVal val="ppt_y"/>
                                          </p:val>
                                        </p:tav>
                                      </p:tavLst>
                                    </p:anim>
                                    <p:set>
                                      <p:cBhvr>
                                        <p:cTn id="14" dur="1" fill="hold">
                                          <p:stCondLst>
                                            <p:cond delay="9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79856" y="243449"/>
            <a:ext cx="2370615" cy="1183556"/>
          </a:xfrm>
          <a:prstGeom prst="rect">
            <a:avLst/>
          </a:prstGeom>
          <a:ln>
            <a:noFill/>
          </a:ln>
        </p:spPr>
      </p:pic>
      <p:graphicFrame>
        <p:nvGraphicFramePr>
          <p:cNvPr id="9" name="表 8">
            <a:extLst>
              <a:ext uri="{FF2B5EF4-FFF2-40B4-BE49-F238E27FC236}">
                <a16:creationId xmlns:a16="http://schemas.microsoft.com/office/drawing/2014/main" id="{E8416FF5-71D4-4297-87BD-11AA24226295}"/>
              </a:ext>
            </a:extLst>
          </p:cNvPr>
          <p:cNvGraphicFramePr>
            <a:graphicFrameLocks noGrp="1"/>
          </p:cNvGraphicFramePr>
          <p:nvPr>
            <p:extLst>
              <p:ext uri="{D42A27DB-BD31-4B8C-83A1-F6EECF244321}">
                <p14:modId xmlns:p14="http://schemas.microsoft.com/office/powerpoint/2010/main" val="3488142600"/>
              </p:ext>
            </p:extLst>
          </p:nvPr>
        </p:nvGraphicFramePr>
        <p:xfrm>
          <a:off x="645997" y="3516514"/>
          <a:ext cx="16208164" cy="6022589"/>
        </p:xfrm>
        <a:graphic>
          <a:graphicData uri="http://schemas.openxmlformats.org/drawingml/2006/table">
            <a:tbl>
              <a:tblPr firstRow="1" bandRow="1">
                <a:tableStyleId>{5940675A-B579-460E-94D1-54222C63F5DA}</a:tableStyleId>
              </a:tblPr>
              <a:tblGrid>
                <a:gridCol w="3386281">
                  <a:extLst>
                    <a:ext uri="{9D8B030D-6E8A-4147-A177-3AD203B41FA5}">
                      <a16:colId xmlns:a16="http://schemas.microsoft.com/office/drawing/2014/main" val="3061337140"/>
                    </a:ext>
                  </a:extLst>
                </a:gridCol>
                <a:gridCol w="12821883">
                  <a:extLst>
                    <a:ext uri="{9D8B030D-6E8A-4147-A177-3AD203B41FA5}">
                      <a16:colId xmlns:a16="http://schemas.microsoft.com/office/drawing/2014/main" val="1262552725"/>
                    </a:ext>
                  </a:extLst>
                </a:gridCol>
              </a:tblGrid>
              <a:tr h="2205440">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目的と</a:t>
                      </a:r>
                      <a:endParaRPr kumimoji="1" lang="en-US" altLang="ja-JP" sz="4300" dirty="0">
                        <a:latin typeface="HG丸ｺﾞｼｯｸM-PRO" panose="020F0600000000000000" pitchFamily="50" charset="-128"/>
                        <a:ea typeface="HG丸ｺﾞｼｯｸM-PRO" panose="020F0600000000000000" pitchFamily="50" charset="-128"/>
                      </a:endParaRPr>
                    </a:p>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目標</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・初等・中等教育</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・成人のための読み書きと計算</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a:t>
                      </a:r>
                      <a:r>
                        <a:rPr kumimoji="1" lang="ja-JP" altLang="en-US" sz="4300" dirty="0">
                          <a:solidFill>
                            <a:srgbClr val="FF0000"/>
                          </a:solidFill>
                          <a:latin typeface="HG丸ｺﾞｼｯｸM-PRO" panose="020F0600000000000000" pitchFamily="50" charset="-128"/>
                          <a:ea typeface="HG丸ｺﾞｼｯｸM-PRO" panose="020F0600000000000000" pitchFamily="50" charset="-128"/>
                        </a:rPr>
                        <a:t>教師、職員向けの教授法など専門能力の開発</a:t>
                      </a:r>
                    </a:p>
                  </a:txBody>
                  <a:tcPr marL="121924" marR="121924" marT="60962" marB="60962" anchor="ctr"/>
                </a:tc>
                <a:extLst>
                  <a:ext uri="{0D108BD9-81ED-4DB2-BD59-A6C34878D82A}">
                    <a16:rowId xmlns:a16="http://schemas.microsoft.com/office/drawing/2014/main" val="3094049843"/>
                  </a:ext>
                </a:extLst>
              </a:tr>
              <a:tr h="3817149">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受領資格のない活動</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・学用品や設備の購入のみ</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・給与や授業料を提供するプロジェクト</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（地域社会やロータリー以外の団体が</a:t>
                      </a:r>
                      <a:r>
                        <a:rPr kumimoji="1" lang="ja-JP" altLang="en-US" sz="4300" b="1" dirty="0">
                          <a:solidFill>
                            <a:srgbClr val="FF0000"/>
                          </a:solidFill>
                          <a:latin typeface="HG丸ｺﾞｼｯｸM-PRO" panose="020F0600000000000000" pitchFamily="50" charset="-128"/>
                          <a:ea typeface="HG丸ｺﾞｼｯｸM-PRO" panose="020F0600000000000000" pitchFamily="50" charset="-128"/>
                        </a:rPr>
                        <a:t>自力</a:t>
                      </a:r>
                      <a:r>
                        <a:rPr kumimoji="1" lang="ja-JP" altLang="en-US" sz="4300" dirty="0">
                          <a:latin typeface="HG丸ｺﾞｼｯｸM-PRO" panose="020F0600000000000000" pitchFamily="50" charset="-128"/>
                          <a:ea typeface="HG丸ｺﾞｼｯｸM-PRO" panose="020F0600000000000000" pitchFamily="50" charset="-128"/>
                        </a:rPr>
                        <a:t>で提供していく手段を提供しないもの）</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・学校給食の設備、備品を主眼としたプロジェクト</a:t>
                      </a:r>
                      <a:endParaRPr kumimoji="1" lang="en-US" altLang="ja-JP" sz="4300" dirty="0">
                        <a:latin typeface="HG丸ｺﾞｼｯｸM-PRO" panose="020F0600000000000000" pitchFamily="50" charset="-128"/>
                        <a:ea typeface="HG丸ｺﾞｼｯｸM-PRO" panose="020F0600000000000000" pitchFamily="50" charset="-128"/>
                      </a:endParaRPr>
                    </a:p>
                  </a:txBody>
                  <a:tcPr marL="121924" marR="121924" marT="60962" marB="60962" anchor="ctr"/>
                </a:tc>
                <a:extLst>
                  <a:ext uri="{0D108BD9-81ED-4DB2-BD59-A6C34878D82A}">
                    <a16:rowId xmlns:a16="http://schemas.microsoft.com/office/drawing/2014/main" val="1936274910"/>
                  </a:ext>
                </a:extLst>
              </a:tr>
            </a:tbl>
          </a:graphicData>
        </a:graphic>
      </p:graphicFrame>
      <p:pic>
        <p:nvPicPr>
          <p:cNvPr id="11" name="図 10">
            <a:extLst>
              <a:ext uri="{FF2B5EF4-FFF2-40B4-BE49-F238E27FC236}">
                <a16:creationId xmlns:a16="http://schemas.microsoft.com/office/drawing/2014/main" id="{489EF528-EE21-41CC-A95E-A6A4D7D92C46}"/>
              </a:ext>
            </a:extLst>
          </p:cNvPr>
          <p:cNvPicPr>
            <a:picLocks noChangeAspect="1"/>
          </p:cNvPicPr>
          <p:nvPr/>
        </p:nvPicPr>
        <p:blipFill>
          <a:blip r:embed="rId4"/>
          <a:stretch>
            <a:fillRect/>
          </a:stretch>
        </p:blipFill>
        <p:spPr>
          <a:xfrm>
            <a:off x="645997" y="1560935"/>
            <a:ext cx="1803091" cy="1840794"/>
          </a:xfrm>
          <a:prstGeom prst="rect">
            <a:avLst/>
          </a:prstGeom>
        </p:spPr>
      </p:pic>
      <p:graphicFrame>
        <p:nvGraphicFramePr>
          <p:cNvPr id="6" name="表 5">
            <a:extLst>
              <a:ext uri="{FF2B5EF4-FFF2-40B4-BE49-F238E27FC236}">
                <a16:creationId xmlns:a16="http://schemas.microsoft.com/office/drawing/2014/main" id="{91C68D5D-19AB-4EA5-AD8C-8DC3D6995855}"/>
              </a:ext>
            </a:extLst>
          </p:cNvPr>
          <p:cNvGraphicFramePr>
            <a:graphicFrameLocks noGrp="1"/>
          </p:cNvGraphicFramePr>
          <p:nvPr>
            <p:extLst>
              <p:ext uri="{D42A27DB-BD31-4B8C-83A1-F6EECF244321}">
                <p14:modId xmlns:p14="http://schemas.microsoft.com/office/powerpoint/2010/main" val="4148713888"/>
              </p:ext>
            </p:extLst>
          </p:nvPr>
        </p:nvGraphicFramePr>
        <p:xfrm>
          <a:off x="645997" y="473111"/>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6</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重点分野の基本方針</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Tree>
    <p:extLst>
      <p:ext uri="{BB962C8B-B14F-4D97-AF65-F5344CB8AC3E}">
        <p14:creationId xmlns:p14="http://schemas.microsoft.com/office/powerpoint/2010/main" val="9443958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870">
                                          <p:stCondLst>
                                            <p:cond delay="0"/>
                                          </p:stCondLst>
                                        </p:cTn>
                                        <p:tgtEl>
                                          <p:spTgt spid="11"/>
                                        </p:tgtEl>
                                      </p:cBhvr>
                                    </p:animEffect>
                                    <p:anim calcmode="lin" valueType="num">
                                      <p:cBhvr>
                                        <p:cTn id="8" dur="2733"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11"/>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11"/>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11"/>
                                        </p:tgtEl>
                                        <p:attrNameLst>
                                          <p:attrName>ppt_y</p:attrName>
                                        </p:attrNameLst>
                                      </p:cBhvr>
                                      <p:tavLst>
                                        <p:tav tm="0" fmla="#ppt_y-sin(pi*$)/81">
                                          <p:val>
                                            <p:fltVal val="0"/>
                                          </p:val>
                                        </p:tav>
                                        <p:tav tm="100000">
                                          <p:val>
                                            <p:fltVal val="1"/>
                                          </p:val>
                                        </p:tav>
                                      </p:tavLst>
                                    </p:anim>
                                    <p:animScale>
                                      <p:cBhvr>
                                        <p:cTn id="13" dur="39">
                                          <p:stCondLst>
                                            <p:cond delay="975"/>
                                          </p:stCondLst>
                                        </p:cTn>
                                        <p:tgtEl>
                                          <p:spTgt spid="11"/>
                                        </p:tgtEl>
                                      </p:cBhvr>
                                      <p:to x="100000" y="60000"/>
                                    </p:animScale>
                                    <p:animScale>
                                      <p:cBhvr>
                                        <p:cTn id="14" dur="249" decel="50000">
                                          <p:stCondLst>
                                            <p:cond delay="1014"/>
                                          </p:stCondLst>
                                        </p:cTn>
                                        <p:tgtEl>
                                          <p:spTgt spid="11"/>
                                        </p:tgtEl>
                                      </p:cBhvr>
                                      <p:to x="100000" y="100000"/>
                                    </p:animScale>
                                    <p:animScale>
                                      <p:cBhvr>
                                        <p:cTn id="15" dur="39">
                                          <p:stCondLst>
                                            <p:cond delay="1968"/>
                                          </p:stCondLst>
                                        </p:cTn>
                                        <p:tgtEl>
                                          <p:spTgt spid="11"/>
                                        </p:tgtEl>
                                      </p:cBhvr>
                                      <p:to x="100000" y="80000"/>
                                    </p:animScale>
                                    <p:animScale>
                                      <p:cBhvr>
                                        <p:cTn id="16" dur="249" decel="50000">
                                          <p:stCondLst>
                                            <p:cond delay="2007"/>
                                          </p:stCondLst>
                                        </p:cTn>
                                        <p:tgtEl>
                                          <p:spTgt spid="11"/>
                                        </p:tgtEl>
                                      </p:cBhvr>
                                      <p:to x="100000" y="100000"/>
                                    </p:animScale>
                                    <p:animScale>
                                      <p:cBhvr>
                                        <p:cTn id="17" dur="39">
                                          <p:stCondLst>
                                            <p:cond delay="2463"/>
                                          </p:stCondLst>
                                        </p:cTn>
                                        <p:tgtEl>
                                          <p:spTgt spid="11"/>
                                        </p:tgtEl>
                                      </p:cBhvr>
                                      <p:to x="100000" y="90000"/>
                                    </p:animScale>
                                    <p:animScale>
                                      <p:cBhvr>
                                        <p:cTn id="18" dur="249" decel="50000">
                                          <p:stCondLst>
                                            <p:cond delay="2502"/>
                                          </p:stCondLst>
                                        </p:cTn>
                                        <p:tgtEl>
                                          <p:spTgt spid="11"/>
                                        </p:tgtEl>
                                      </p:cBhvr>
                                      <p:to x="100000" y="100000"/>
                                    </p:animScale>
                                    <p:animScale>
                                      <p:cBhvr>
                                        <p:cTn id="19" dur="39">
                                          <p:stCondLst>
                                            <p:cond delay="2712"/>
                                          </p:stCondLst>
                                        </p:cTn>
                                        <p:tgtEl>
                                          <p:spTgt spid="11"/>
                                        </p:tgtEl>
                                      </p:cBhvr>
                                      <p:to x="100000" y="95000"/>
                                    </p:animScale>
                                    <p:animScale>
                                      <p:cBhvr>
                                        <p:cTn id="20" dur="249" decel="50000">
                                          <p:stCondLst>
                                            <p:cond delay="2751"/>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47595" y="413300"/>
            <a:ext cx="2370615" cy="1183556"/>
          </a:xfrm>
          <a:prstGeom prst="rect">
            <a:avLst/>
          </a:prstGeom>
          <a:ln>
            <a:noFill/>
          </a:ln>
        </p:spPr>
      </p:pic>
      <p:graphicFrame>
        <p:nvGraphicFramePr>
          <p:cNvPr id="9" name="表 8">
            <a:extLst>
              <a:ext uri="{FF2B5EF4-FFF2-40B4-BE49-F238E27FC236}">
                <a16:creationId xmlns:a16="http://schemas.microsoft.com/office/drawing/2014/main" id="{E8416FF5-71D4-4297-87BD-11AA24226295}"/>
              </a:ext>
            </a:extLst>
          </p:cNvPr>
          <p:cNvGraphicFramePr>
            <a:graphicFrameLocks noGrp="1"/>
          </p:cNvGraphicFramePr>
          <p:nvPr>
            <p:extLst>
              <p:ext uri="{D42A27DB-BD31-4B8C-83A1-F6EECF244321}">
                <p14:modId xmlns:p14="http://schemas.microsoft.com/office/powerpoint/2010/main" val="2890306076"/>
              </p:ext>
            </p:extLst>
          </p:nvPr>
        </p:nvGraphicFramePr>
        <p:xfrm>
          <a:off x="645997" y="3349452"/>
          <a:ext cx="16208164" cy="5919861"/>
        </p:xfrm>
        <a:graphic>
          <a:graphicData uri="http://schemas.openxmlformats.org/drawingml/2006/table">
            <a:tbl>
              <a:tblPr firstRow="1" bandRow="1">
                <a:tableStyleId>{5940675A-B579-460E-94D1-54222C63F5DA}</a:tableStyleId>
              </a:tblPr>
              <a:tblGrid>
                <a:gridCol w="3386281">
                  <a:extLst>
                    <a:ext uri="{9D8B030D-6E8A-4147-A177-3AD203B41FA5}">
                      <a16:colId xmlns:a16="http://schemas.microsoft.com/office/drawing/2014/main" val="3061337140"/>
                    </a:ext>
                  </a:extLst>
                </a:gridCol>
                <a:gridCol w="12821883">
                  <a:extLst>
                    <a:ext uri="{9D8B030D-6E8A-4147-A177-3AD203B41FA5}">
                      <a16:colId xmlns:a16="http://schemas.microsoft.com/office/drawing/2014/main" val="1262552725"/>
                    </a:ext>
                  </a:extLst>
                </a:gridCol>
              </a:tblGrid>
              <a:tr h="2524683">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目的と</a:t>
                      </a:r>
                      <a:endParaRPr kumimoji="1" lang="en-US" altLang="ja-JP" sz="4300" dirty="0">
                        <a:latin typeface="HG丸ｺﾞｼｯｸM-PRO" panose="020F0600000000000000" pitchFamily="50" charset="-128"/>
                        <a:ea typeface="HG丸ｺﾞｼｯｸM-PRO" panose="020F0600000000000000" pitchFamily="50" charset="-128"/>
                      </a:endParaRPr>
                    </a:p>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目標</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・生産性の高い</a:t>
                      </a:r>
                      <a:r>
                        <a:rPr kumimoji="1" lang="ja-JP" altLang="en-US" sz="4300" b="1" dirty="0">
                          <a:solidFill>
                            <a:srgbClr val="FF0000"/>
                          </a:solidFill>
                          <a:latin typeface="HG丸ｺﾞｼｯｸM-PRO" panose="020F0600000000000000" pitchFamily="50" charset="-128"/>
                          <a:ea typeface="HG丸ｺﾞｼｯｸM-PRO" panose="020F0600000000000000" pitchFamily="50" charset="-128"/>
                        </a:rPr>
                        <a:t>仕事の創出</a:t>
                      </a:r>
                      <a:endParaRPr kumimoji="1" lang="en-US" altLang="ja-JP" sz="4300" b="1" dirty="0">
                        <a:solidFill>
                          <a:srgbClr val="FF0000"/>
                        </a:solidFill>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・就業や市場、財務サービスの利用を妨げる性別や</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　社会的身分に基づく</a:t>
                      </a:r>
                      <a:r>
                        <a:rPr kumimoji="1" lang="ja-JP" altLang="en-US" sz="4300" b="1" dirty="0">
                          <a:solidFill>
                            <a:srgbClr val="FF0000"/>
                          </a:solidFill>
                          <a:latin typeface="HG丸ｺﾞｼｯｸM-PRO" panose="020F0600000000000000" pitchFamily="50" charset="-128"/>
                          <a:ea typeface="HG丸ｺﾞｼｯｸM-PRO" panose="020F0600000000000000" pitchFamily="50" charset="-128"/>
                        </a:rPr>
                        <a:t>不平等の解消</a:t>
                      </a:r>
                    </a:p>
                  </a:txBody>
                  <a:tcPr marL="121924" marR="121924" marT="60962" marB="60962" anchor="ctr"/>
                </a:tc>
                <a:extLst>
                  <a:ext uri="{0D108BD9-81ED-4DB2-BD59-A6C34878D82A}">
                    <a16:rowId xmlns:a16="http://schemas.microsoft.com/office/drawing/2014/main" val="3094049843"/>
                  </a:ext>
                </a:extLst>
              </a:tr>
              <a:tr h="3395178">
                <a:tc>
                  <a:txBody>
                    <a:bodyPr/>
                    <a:lstStyle/>
                    <a:p>
                      <a:pPr algn="ctr">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受領資格のない活動</a:t>
                      </a:r>
                    </a:p>
                  </a:txBody>
                  <a:tcPr marL="121924" marR="121924" marT="60962" marB="60962" anchor="ctr"/>
                </a:tc>
                <a:tc>
                  <a:txBody>
                    <a:bodyPr/>
                    <a:lstStyle/>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・経済的成果のない地域インフラを提供するプロ</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　ジェクト</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・地域美化プロジェクト</a:t>
                      </a:r>
                      <a:endParaRPr kumimoji="1" lang="en-US" altLang="ja-JP" sz="4300" dirty="0">
                        <a:latin typeface="HG丸ｺﾞｼｯｸM-PRO" panose="020F0600000000000000" pitchFamily="50" charset="-128"/>
                        <a:ea typeface="HG丸ｺﾞｼｯｸM-PRO" panose="020F0600000000000000" pitchFamily="50" charset="-128"/>
                      </a:endParaRPr>
                    </a:p>
                    <a:p>
                      <a:pPr algn="l">
                        <a:lnSpc>
                          <a:spcPct val="100000"/>
                        </a:lnSpc>
                      </a:pPr>
                      <a:r>
                        <a:rPr kumimoji="1" lang="ja-JP" altLang="en-US" sz="4300" dirty="0">
                          <a:latin typeface="HG丸ｺﾞｼｯｸM-PRO" panose="020F0600000000000000" pitchFamily="50" charset="-128"/>
                          <a:ea typeface="HG丸ｺﾞｼｯｸM-PRO" panose="020F0600000000000000" pitchFamily="50" charset="-128"/>
                        </a:rPr>
                        <a:t>・コミュニティーセンター修復プロジェクト</a:t>
                      </a:r>
                      <a:endParaRPr kumimoji="1" lang="en-US" altLang="ja-JP" sz="4300" dirty="0">
                        <a:latin typeface="HG丸ｺﾞｼｯｸM-PRO" panose="020F0600000000000000" pitchFamily="50" charset="-128"/>
                        <a:ea typeface="HG丸ｺﾞｼｯｸM-PRO" panose="020F0600000000000000" pitchFamily="50" charset="-128"/>
                      </a:endParaRPr>
                    </a:p>
                  </a:txBody>
                  <a:tcPr marL="121924" marR="121924" marT="60962" marB="60962" anchor="ctr"/>
                </a:tc>
                <a:extLst>
                  <a:ext uri="{0D108BD9-81ED-4DB2-BD59-A6C34878D82A}">
                    <a16:rowId xmlns:a16="http://schemas.microsoft.com/office/drawing/2014/main" val="1936274910"/>
                  </a:ext>
                </a:extLst>
              </a:tr>
            </a:tbl>
          </a:graphicData>
        </a:graphic>
      </p:graphicFrame>
      <p:pic>
        <p:nvPicPr>
          <p:cNvPr id="6" name="図 5">
            <a:extLst>
              <a:ext uri="{FF2B5EF4-FFF2-40B4-BE49-F238E27FC236}">
                <a16:creationId xmlns:a16="http://schemas.microsoft.com/office/drawing/2014/main" id="{C5E9E546-AA6C-4B13-879D-7396E6C4C7B8}"/>
              </a:ext>
            </a:extLst>
          </p:cNvPr>
          <p:cNvPicPr>
            <a:picLocks noChangeAspect="1"/>
          </p:cNvPicPr>
          <p:nvPr/>
        </p:nvPicPr>
        <p:blipFill>
          <a:blip r:embed="rId4"/>
          <a:stretch>
            <a:fillRect/>
          </a:stretch>
        </p:blipFill>
        <p:spPr>
          <a:xfrm>
            <a:off x="747595" y="1596856"/>
            <a:ext cx="1661645" cy="1661645"/>
          </a:xfrm>
          <a:prstGeom prst="rect">
            <a:avLst/>
          </a:prstGeom>
        </p:spPr>
      </p:pic>
      <p:graphicFrame>
        <p:nvGraphicFramePr>
          <p:cNvPr id="7" name="表 6">
            <a:extLst>
              <a:ext uri="{FF2B5EF4-FFF2-40B4-BE49-F238E27FC236}">
                <a16:creationId xmlns:a16="http://schemas.microsoft.com/office/drawing/2014/main" id="{A04C2FDB-D89F-41D8-BE93-1F41417CD6AC}"/>
              </a:ext>
            </a:extLst>
          </p:cNvPr>
          <p:cNvGraphicFramePr>
            <a:graphicFrameLocks noGrp="1"/>
          </p:cNvGraphicFramePr>
          <p:nvPr>
            <p:extLst>
              <p:ext uri="{D42A27DB-BD31-4B8C-83A1-F6EECF244321}">
                <p14:modId xmlns:p14="http://schemas.microsoft.com/office/powerpoint/2010/main" val="474547993"/>
              </p:ext>
            </p:extLst>
          </p:nvPr>
        </p:nvGraphicFramePr>
        <p:xfrm>
          <a:off x="747595" y="537703"/>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6</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重点分野の基本方針</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Tree>
    <p:extLst>
      <p:ext uri="{BB962C8B-B14F-4D97-AF65-F5344CB8AC3E}">
        <p14:creationId xmlns:p14="http://schemas.microsoft.com/office/powerpoint/2010/main" val="41971030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870">
                                          <p:stCondLst>
                                            <p:cond delay="0"/>
                                          </p:stCondLst>
                                        </p:cTn>
                                        <p:tgtEl>
                                          <p:spTgt spid="6"/>
                                        </p:tgtEl>
                                      </p:cBhvr>
                                    </p:animEffect>
                                    <p:anim calcmode="lin" valueType="num">
                                      <p:cBhvr>
                                        <p:cTn id="8" dur="2733"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6"/>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6"/>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6"/>
                                        </p:tgtEl>
                                        <p:attrNameLst>
                                          <p:attrName>ppt_y</p:attrName>
                                        </p:attrNameLst>
                                      </p:cBhvr>
                                      <p:tavLst>
                                        <p:tav tm="0" fmla="#ppt_y-sin(pi*$)/81">
                                          <p:val>
                                            <p:fltVal val="0"/>
                                          </p:val>
                                        </p:tav>
                                        <p:tav tm="100000">
                                          <p:val>
                                            <p:fltVal val="1"/>
                                          </p:val>
                                        </p:tav>
                                      </p:tavLst>
                                    </p:anim>
                                    <p:animScale>
                                      <p:cBhvr>
                                        <p:cTn id="13" dur="39">
                                          <p:stCondLst>
                                            <p:cond delay="975"/>
                                          </p:stCondLst>
                                        </p:cTn>
                                        <p:tgtEl>
                                          <p:spTgt spid="6"/>
                                        </p:tgtEl>
                                      </p:cBhvr>
                                      <p:to x="100000" y="60000"/>
                                    </p:animScale>
                                    <p:animScale>
                                      <p:cBhvr>
                                        <p:cTn id="14" dur="249" decel="50000">
                                          <p:stCondLst>
                                            <p:cond delay="1014"/>
                                          </p:stCondLst>
                                        </p:cTn>
                                        <p:tgtEl>
                                          <p:spTgt spid="6"/>
                                        </p:tgtEl>
                                      </p:cBhvr>
                                      <p:to x="100000" y="100000"/>
                                    </p:animScale>
                                    <p:animScale>
                                      <p:cBhvr>
                                        <p:cTn id="15" dur="39">
                                          <p:stCondLst>
                                            <p:cond delay="1968"/>
                                          </p:stCondLst>
                                        </p:cTn>
                                        <p:tgtEl>
                                          <p:spTgt spid="6"/>
                                        </p:tgtEl>
                                      </p:cBhvr>
                                      <p:to x="100000" y="80000"/>
                                    </p:animScale>
                                    <p:animScale>
                                      <p:cBhvr>
                                        <p:cTn id="16" dur="249" decel="50000">
                                          <p:stCondLst>
                                            <p:cond delay="2007"/>
                                          </p:stCondLst>
                                        </p:cTn>
                                        <p:tgtEl>
                                          <p:spTgt spid="6"/>
                                        </p:tgtEl>
                                      </p:cBhvr>
                                      <p:to x="100000" y="100000"/>
                                    </p:animScale>
                                    <p:animScale>
                                      <p:cBhvr>
                                        <p:cTn id="17" dur="39">
                                          <p:stCondLst>
                                            <p:cond delay="2463"/>
                                          </p:stCondLst>
                                        </p:cTn>
                                        <p:tgtEl>
                                          <p:spTgt spid="6"/>
                                        </p:tgtEl>
                                      </p:cBhvr>
                                      <p:to x="100000" y="90000"/>
                                    </p:animScale>
                                    <p:animScale>
                                      <p:cBhvr>
                                        <p:cTn id="18" dur="249" decel="50000">
                                          <p:stCondLst>
                                            <p:cond delay="2502"/>
                                          </p:stCondLst>
                                        </p:cTn>
                                        <p:tgtEl>
                                          <p:spTgt spid="6"/>
                                        </p:tgtEl>
                                      </p:cBhvr>
                                      <p:to x="100000" y="100000"/>
                                    </p:animScale>
                                    <p:animScale>
                                      <p:cBhvr>
                                        <p:cTn id="19" dur="39">
                                          <p:stCondLst>
                                            <p:cond delay="2712"/>
                                          </p:stCondLst>
                                        </p:cTn>
                                        <p:tgtEl>
                                          <p:spTgt spid="6"/>
                                        </p:tgtEl>
                                      </p:cBhvr>
                                      <p:to x="100000" y="95000"/>
                                    </p:animScale>
                                    <p:animScale>
                                      <p:cBhvr>
                                        <p:cTn id="20" dur="249" decel="50000">
                                          <p:stCondLst>
                                            <p:cond delay="2751"/>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540238" y="620850"/>
            <a:ext cx="1777907" cy="887640"/>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2066645832"/>
              </p:ext>
            </p:extLst>
          </p:nvPr>
        </p:nvGraphicFramePr>
        <p:xfrm>
          <a:off x="540238" y="714150"/>
          <a:ext cx="15139840" cy="701040"/>
        </p:xfrm>
        <a:graphic>
          <a:graphicData uri="http://schemas.openxmlformats.org/drawingml/2006/table">
            <a:tbl>
              <a:tblPr firstRow="1" bandRow="1">
                <a:tableStyleId>{5940675A-B579-460E-94D1-54222C63F5DA}</a:tableStyleId>
              </a:tblPr>
              <a:tblGrid>
                <a:gridCol w="15139840">
                  <a:extLst>
                    <a:ext uri="{9D8B030D-6E8A-4147-A177-3AD203B41FA5}">
                      <a16:colId xmlns:a16="http://schemas.microsoft.com/office/drawing/2014/main" val="1465501517"/>
                    </a:ext>
                  </a:extLst>
                </a:gridCol>
              </a:tblGrid>
              <a:tr h="0">
                <a:tc>
                  <a:txBody>
                    <a:bodyPr/>
                    <a:lstStyle/>
                    <a:p>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4000" b="1" dirty="0">
                          <a:solidFill>
                            <a:srgbClr val="002060"/>
                          </a:solidFill>
                          <a:latin typeface="HG丸ｺﾞｼｯｸM-PRO" panose="020F0600000000000000" pitchFamily="50" charset="-128"/>
                          <a:ea typeface="HG丸ｺﾞｼｯｸM-PRO" panose="020F0600000000000000" pitchFamily="50" charset="-128"/>
                        </a:rPr>
                        <a:t>2019-20</a:t>
                      </a: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 </a:t>
                      </a:r>
                      <a:r>
                        <a:rPr kumimoji="1" lang="en-US" altLang="ja-JP" sz="4000" b="1" dirty="0">
                          <a:solidFill>
                            <a:srgbClr val="002060"/>
                          </a:solidFill>
                          <a:latin typeface="HG丸ｺﾞｼｯｸM-PRO" panose="020F0600000000000000" pitchFamily="50" charset="-128"/>
                          <a:ea typeface="HG丸ｺﾞｼｯｸM-PRO" panose="020F0600000000000000" pitchFamily="50" charset="-128"/>
                        </a:rPr>
                        <a:t>6</a:t>
                      </a: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重点分野の基本方針</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aphicFrame>
        <p:nvGraphicFramePr>
          <p:cNvPr id="9" name="表 8">
            <a:extLst>
              <a:ext uri="{FF2B5EF4-FFF2-40B4-BE49-F238E27FC236}">
                <a16:creationId xmlns:a16="http://schemas.microsoft.com/office/drawing/2014/main" id="{E8416FF5-71D4-4297-87BD-11AA24226295}"/>
              </a:ext>
            </a:extLst>
          </p:cNvPr>
          <p:cNvGraphicFramePr>
            <a:graphicFrameLocks noGrp="1"/>
          </p:cNvGraphicFramePr>
          <p:nvPr>
            <p:extLst>
              <p:ext uri="{D42A27DB-BD31-4B8C-83A1-F6EECF244321}">
                <p14:modId xmlns:p14="http://schemas.microsoft.com/office/powerpoint/2010/main" val="3976409260"/>
              </p:ext>
            </p:extLst>
          </p:nvPr>
        </p:nvGraphicFramePr>
        <p:xfrm>
          <a:off x="540238" y="3510294"/>
          <a:ext cx="16259786" cy="5818559"/>
        </p:xfrm>
        <a:graphic>
          <a:graphicData uri="http://schemas.openxmlformats.org/drawingml/2006/table">
            <a:tbl>
              <a:tblPr firstRow="1" bandRow="1">
                <a:tableStyleId>{5940675A-B579-460E-94D1-54222C63F5DA}</a:tableStyleId>
              </a:tblPr>
              <a:tblGrid>
                <a:gridCol w="3397066">
                  <a:extLst>
                    <a:ext uri="{9D8B030D-6E8A-4147-A177-3AD203B41FA5}">
                      <a16:colId xmlns:a16="http://schemas.microsoft.com/office/drawing/2014/main" val="3061337140"/>
                    </a:ext>
                  </a:extLst>
                </a:gridCol>
                <a:gridCol w="12862720">
                  <a:extLst>
                    <a:ext uri="{9D8B030D-6E8A-4147-A177-3AD203B41FA5}">
                      <a16:colId xmlns:a16="http://schemas.microsoft.com/office/drawing/2014/main" val="1262552725"/>
                    </a:ext>
                  </a:extLst>
                </a:gridCol>
              </a:tblGrid>
              <a:tr h="2880661">
                <a:tc>
                  <a:txBody>
                    <a:bodyPr/>
                    <a:lstStyle/>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目的と</a:t>
                      </a:r>
                      <a:endParaRPr kumimoji="1" lang="en-US" altLang="ja-JP" sz="3200" dirty="0">
                        <a:latin typeface="HG丸ｺﾞｼｯｸM-PRO" panose="020F0600000000000000" pitchFamily="50" charset="-128"/>
                        <a:ea typeface="HG丸ｺﾞｼｯｸM-PRO" panose="020F0600000000000000" pitchFamily="50" charset="-128"/>
                      </a:endParaRPr>
                    </a:p>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目標</a:t>
                      </a:r>
                    </a:p>
                  </a:txBody>
                  <a:tcPr anchor="ctr"/>
                </a:tc>
                <a:tc>
                  <a:txBody>
                    <a:bodyPr/>
                    <a:lstStyle/>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・安全な飲み水を全ての人が公平に利用できる</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・水源の保護と維持、水質の改善</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・下水処理の改善</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・疾病の蔓延を防ぐ衛生知識、行動、習慣の改善</a:t>
                      </a:r>
                    </a:p>
                  </a:txBody>
                  <a:tcPr anchor="ctr"/>
                </a:tc>
                <a:extLst>
                  <a:ext uri="{0D108BD9-81ED-4DB2-BD59-A6C34878D82A}">
                    <a16:rowId xmlns:a16="http://schemas.microsoft.com/office/drawing/2014/main" val="3094049843"/>
                  </a:ext>
                </a:extLst>
              </a:tr>
              <a:tr h="2915339">
                <a:tc>
                  <a:txBody>
                    <a:bodyPr/>
                    <a:lstStyle/>
                    <a:p>
                      <a:pPr algn="ctr">
                        <a:lnSpc>
                          <a:spcPct val="150000"/>
                        </a:lnSpc>
                      </a:pPr>
                      <a:r>
                        <a:rPr kumimoji="1" lang="ja-JP" altLang="en-US" sz="3200" dirty="0">
                          <a:latin typeface="HG丸ｺﾞｼｯｸM-PRO" panose="020F0600000000000000" pitchFamily="50" charset="-128"/>
                          <a:ea typeface="HG丸ｺﾞｼｯｸM-PRO" panose="020F0600000000000000" pitchFamily="50" charset="-128"/>
                        </a:rPr>
                        <a:t>受領資格のない活動</a:t>
                      </a:r>
                    </a:p>
                  </a:txBody>
                  <a:tcPr anchor="ctr"/>
                </a:tc>
                <a:tc>
                  <a:txBody>
                    <a:bodyPr/>
                    <a:lstStyle/>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・河川、沿岸の清掃活動</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a:t>
                      </a:r>
                      <a:r>
                        <a:rPr kumimoji="1" lang="ja-JP" altLang="en-US" sz="3200" b="1" dirty="0">
                          <a:solidFill>
                            <a:srgbClr val="FF0000"/>
                          </a:solidFill>
                          <a:latin typeface="HG丸ｺﾞｼｯｸM-PRO" panose="020F0600000000000000" pitchFamily="50" charset="-128"/>
                          <a:ea typeface="HG丸ｺﾞｼｯｸM-PRO" panose="020F0600000000000000" pitchFamily="50" charset="-128"/>
                        </a:rPr>
                        <a:t>水と衛生システムを構築するだけ</a:t>
                      </a:r>
                      <a:r>
                        <a:rPr kumimoji="1" lang="ja-JP" altLang="en-US" sz="3200" dirty="0">
                          <a:latin typeface="HG丸ｺﾞｼｯｸM-PRO" panose="020F0600000000000000" pitchFamily="50" charset="-128"/>
                          <a:ea typeface="HG丸ｺﾞｼｯｸM-PRO" panose="020F0600000000000000" pitchFamily="50" charset="-128"/>
                        </a:rPr>
                        <a:t>のプロジェクト</a:t>
                      </a:r>
                      <a:endParaRPr kumimoji="1" lang="en-US" altLang="ja-JP" sz="3200" dirty="0">
                        <a:latin typeface="HG丸ｺﾞｼｯｸM-PRO" panose="020F0600000000000000" pitchFamily="50" charset="-128"/>
                        <a:ea typeface="HG丸ｺﾞｼｯｸM-PRO" panose="020F0600000000000000" pitchFamily="50" charset="-128"/>
                      </a:endParaRPr>
                    </a:p>
                    <a:p>
                      <a:pPr algn="l">
                        <a:lnSpc>
                          <a:spcPct val="150000"/>
                        </a:lnSpc>
                      </a:pPr>
                      <a:r>
                        <a:rPr kumimoji="1" lang="ja-JP" altLang="en-US" sz="3200" dirty="0">
                          <a:latin typeface="HG丸ｺﾞｼｯｸM-PRO" panose="020F0600000000000000" pitchFamily="50" charset="-128"/>
                          <a:ea typeface="HG丸ｺﾞｼｯｸM-PRO" panose="020F0600000000000000" pitchFamily="50" charset="-128"/>
                        </a:rPr>
                        <a:t>・</a:t>
                      </a:r>
                      <a:r>
                        <a:rPr kumimoji="1" lang="ja-JP" altLang="en-US" sz="3200" b="1" dirty="0">
                          <a:solidFill>
                            <a:srgbClr val="FF0000"/>
                          </a:solidFill>
                          <a:latin typeface="HG丸ｺﾞｼｯｸM-PRO" panose="020F0600000000000000" pitchFamily="50" charset="-128"/>
                          <a:ea typeface="HG丸ｺﾞｼｯｸM-PRO" panose="020F0600000000000000" pitchFamily="50" charset="-128"/>
                        </a:rPr>
                        <a:t>知識向上や標準的な情報提供するだけ</a:t>
                      </a:r>
                      <a:r>
                        <a:rPr kumimoji="1" lang="ja-JP" altLang="en-US" sz="3200" dirty="0">
                          <a:latin typeface="HG丸ｺﾞｼｯｸM-PRO" panose="020F0600000000000000" pitchFamily="50" charset="-128"/>
                          <a:ea typeface="HG丸ｺﾞｼｯｸM-PRO" panose="020F0600000000000000" pitchFamily="50" charset="-128"/>
                        </a:rPr>
                        <a:t>のプロジェクト</a:t>
                      </a:r>
                      <a:endParaRPr kumimoji="1" lang="en-US" altLang="ja-JP" sz="3200" dirty="0">
                        <a:latin typeface="HG丸ｺﾞｼｯｸM-PRO" panose="020F0600000000000000" pitchFamily="50" charset="-128"/>
                        <a:ea typeface="HG丸ｺﾞｼｯｸM-PRO" panose="020F0600000000000000" pitchFamily="50" charset="-128"/>
                      </a:endParaRPr>
                    </a:p>
                  </a:txBody>
                  <a:tcPr anchor="ctr"/>
                </a:tc>
                <a:extLst>
                  <a:ext uri="{0D108BD9-81ED-4DB2-BD59-A6C34878D82A}">
                    <a16:rowId xmlns:a16="http://schemas.microsoft.com/office/drawing/2014/main" val="1936274910"/>
                  </a:ext>
                </a:extLst>
              </a:tr>
            </a:tbl>
          </a:graphicData>
        </a:graphic>
      </p:graphicFrame>
      <p:pic>
        <p:nvPicPr>
          <p:cNvPr id="7" name="図 6">
            <a:extLst>
              <a:ext uri="{FF2B5EF4-FFF2-40B4-BE49-F238E27FC236}">
                <a16:creationId xmlns:a16="http://schemas.microsoft.com/office/drawing/2014/main" id="{C3B169EF-6131-441D-80D8-CB5C7955733D}"/>
              </a:ext>
            </a:extLst>
          </p:cNvPr>
          <p:cNvPicPr>
            <a:picLocks noChangeAspect="1"/>
          </p:cNvPicPr>
          <p:nvPr/>
        </p:nvPicPr>
        <p:blipFill>
          <a:blip r:embed="rId4"/>
          <a:stretch>
            <a:fillRect/>
          </a:stretch>
        </p:blipFill>
        <p:spPr>
          <a:xfrm>
            <a:off x="540238" y="1601790"/>
            <a:ext cx="1777907" cy="1760304"/>
          </a:xfrm>
          <a:prstGeom prst="rect">
            <a:avLst/>
          </a:prstGeom>
        </p:spPr>
      </p:pic>
    </p:spTree>
    <p:extLst>
      <p:ext uri="{BB962C8B-B14F-4D97-AF65-F5344CB8AC3E}">
        <p14:creationId xmlns:p14="http://schemas.microsoft.com/office/powerpoint/2010/main" val="3042569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870">
                                          <p:stCondLst>
                                            <p:cond delay="0"/>
                                          </p:stCondLst>
                                        </p:cTn>
                                        <p:tgtEl>
                                          <p:spTgt spid="7"/>
                                        </p:tgtEl>
                                      </p:cBhvr>
                                    </p:animEffect>
                                    <p:anim calcmode="lin" valueType="num">
                                      <p:cBhvr>
                                        <p:cTn id="8" dur="2733"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996"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996" tmFilter="0, 0; 0.125,0.2665; 0.25,0.4; 0.375,0.465; 0.5,0.5;  0.625,0.535; 0.75,0.6; 0.875,0.7335; 1,1">
                                          <p:stCondLst>
                                            <p:cond delay="996"/>
                                          </p:stCondLst>
                                        </p:cTn>
                                        <p:tgtEl>
                                          <p:spTgt spid="7"/>
                                        </p:tgtEl>
                                        <p:attrNameLst>
                                          <p:attrName>ppt_y</p:attrName>
                                        </p:attrNameLst>
                                      </p:cBhvr>
                                      <p:tavLst>
                                        <p:tav tm="0" fmla="#ppt_y-sin(pi*$)/9">
                                          <p:val>
                                            <p:fltVal val="0"/>
                                          </p:val>
                                        </p:tav>
                                        <p:tav tm="100000">
                                          <p:val>
                                            <p:fltVal val="1"/>
                                          </p:val>
                                        </p:tav>
                                      </p:tavLst>
                                    </p:anim>
                                    <p:anim calcmode="lin" valueType="num">
                                      <p:cBhvr>
                                        <p:cTn id="11" dur="498" tmFilter="0, 0; 0.125,0.2665; 0.25,0.4; 0.375,0.465; 0.5,0.5;  0.625,0.535; 0.75,0.6; 0.875,0.7335; 1,1">
                                          <p:stCondLst>
                                            <p:cond delay="1986"/>
                                          </p:stCondLst>
                                        </p:cTn>
                                        <p:tgtEl>
                                          <p:spTgt spid="7"/>
                                        </p:tgtEl>
                                        <p:attrNameLst>
                                          <p:attrName>ppt_y</p:attrName>
                                        </p:attrNameLst>
                                      </p:cBhvr>
                                      <p:tavLst>
                                        <p:tav tm="0" fmla="#ppt_y-sin(pi*$)/27">
                                          <p:val>
                                            <p:fltVal val="0"/>
                                          </p:val>
                                        </p:tav>
                                        <p:tav tm="100000">
                                          <p:val>
                                            <p:fltVal val="1"/>
                                          </p:val>
                                        </p:tav>
                                      </p:tavLst>
                                    </p:anim>
                                    <p:anim calcmode="lin" valueType="num">
                                      <p:cBhvr>
                                        <p:cTn id="12" dur="246" tmFilter="0, 0; 0.125,0.2665; 0.25,0.4; 0.375,0.465; 0.5,0.5;  0.625,0.535; 0.75,0.6; 0.875,0.7335; 1,1">
                                          <p:stCondLst>
                                            <p:cond delay="2484"/>
                                          </p:stCondLst>
                                        </p:cTn>
                                        <p:tgtEl>
                                          <p:spTgt spid="7"/>
                                        </p:tgtEl>
                                        <p:attrNameLst>
                                          <p:attrName>ppt_y</p:attrName>
                                        </p:attrNameLst>
                                      </p:cBhvr>
                                      <p:tavLst>
                                        <p:tav tm="0" fmla="#ppt_y-sin(pi*$)/81">
                                          <p:val>
                                            <p:fltVal val="0"/>
                                          </p:val>
                                        </p:tav>
                                        <p:tav tm="100000">
                                          <p:val>
                                            <p:fltVal val="1"/>
                                          </p:val>
                                        </p:tav>
                                      </p:tavLst>
                                    </p:anim>
                                    <p:animScale>
                                      <p:cBhvr>
                                        <p:cTn id="13" dur="39">
                                          <p:stCondLst>
                                            <p:cond delay="975"/>
                                          </p:stCondLst>
                                        </p:cTn>
                                        <p:tgtEl>
                                          <p:spTgt spid="7"/>
                                        </p:tgtEl>
                                      </p:cBhvr>
                                      <p:to x="100000" y="60000"/>
                                    </p:animScale>
                                    <p:animScale>
                                      <p:cBhvr>
                                        <p:cTn id="14" dur="249" decel="50000">
                                          <p:stCondLst>
                                            <p:cond delay="1014"/>
                                          </p:stCondLst>
                                        </p:cTn>
                                        <p:tgtEl>
                                          <p:spTgt spid="7"/>
                                        </p:tgtEl>
                                      </p:cBhvr>
                                      <p:to x="100000" y="100000"/>
                                    </p:animScale>
                                    <p:animScale>
                                      <p:cBhvr>
                                        <p:cTn id="15" dur="39">
                                          <p:stCondLst>
                                            <p:cond delay="1968"/>
                                          </p:stCondLst>
                                        </p:cTn>
                                        <p:tgtEl>
                                          <p:spTgt spid="7"/>
                                        </p:tgtEl>
                                      </p:cBhvr>
                                      <p:to x="100000" y="80000"/>
                                    </p:animScale>
                                    <p:animScale>
                                      <p:cBhvr>
                                        <p:cTn id="16" dur="249" decel="50000">
                                          <p:stCondLst>
                                            <p:cond delay="2007"/>
                                          </p:stCondLst>
                                        </p:cTn>
                                        <p:tgtEl>
                                          <p:spTgt spid="7"/>
                                        </p:tgtEl>
                                      </p:cBhvr>
                                      <p:to x="100000" y="100000"/>
                                    </p:animScale>
                                    <p:animScale>
                                      <p:cBhvr>
                                        <p:cTn id="17" dur="39">
                                          <p:stCondLst>
                                            <p:cond delay="2463"/>
                                          </p:stCondLst>
                                        </p:cTn>
                                        <p:tgtEl>
                                          <p:spTgt spid="7"/>
                                        </p:tgtEl>
                                      </p:cBhvr>
                                      <p:to x="100000" y="90000"/>
                                    </p:animScale>
                                    <p:animScale>
                                      <p:cBhvr>
                                        <p:cTn id="18" dur="249" decel="50000">
                                          <p:stCondLst>
                                            <p:cond delay="2502"/>
                                          </p:stCondLst>
                                        </p:cTn>
                                        <p:tgtEl>
                                          <p:spTgt spid="7"/>
                                        </p:tgtEl>
                                      </p:cBhvr>
                                      <p:to x="100000" y="100000"/>
                                    </p:animScale>
                                    <p:animScale>
                                      <p:cBhvr>
                                        <p:cTn id="19" dur="39">
                                          <p:stCondLst>
                                            <p:cond delay="2712"/>
                                          </p:stCondLst>
                                        </p:cTn>
                                        <p:tgtEl>
                                          <p:spTgt spid="7"/>
                                        </p:tgtEl>
                                      </p:cBhvr>
                                      <p:to x="100000" y="95000"/>
                                    </p:animScale>
                                    <p:animScale>
                                      <p:cBhvr>
                                        <p:cTn id="20" dur="249" decel="50000">
                                          <p:stCondLst>
                                            <p:cond delay="2751"/>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526757" y="241238"/>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498295752"/>
              </p:ext>
            </p:extLst>
          </p:nvPr>
        </p:nvGraphicFramePr>
        <p:xfrm>
          <a:off x="526757" y="415841"/>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地区財団委員会 審査のためのリソース</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9" name="テキスト ボックス 8">
            <a:extLst>
              <a:ext uri="{FF2B5EF4-FFF2-40B4-BE49-F238E27FC236}">
                <a16:creationId xmlns:a16="http://schemas.microsoft.com/office/drawing/2014/main" id="{F7E8ECED-2663-4680-B6B4-A50E51F6F555}"/>
              </a:ext>
            </a:extLst>
          </p:cNvPr>
          <p:cNvSpPr txBox="1"/>
          <p:nvPr/>
        </p:nvSpPr>
        <p:spPr>
          <a:xfrm>
            <a:off x="2511991" y="2666265"/>
            <a:ext cx="12316279" cy="923458"/>
          </a:xfrm>
          <a:prstGeom prst="rect">
            <a:avLst/>
          </a:prstGeom>
          <a:noFill/>
        </p:spPr>
        <p:txBody>
          <a:bodyPr wrap="square" rtlCol="0">
            <a:spAutoFit/>
          </a:bodyPr>
          <a:lstStyle/>
          <a:p>
            <a:pPr>
              <a:lnSpc>
                <a:spcPct val="150000"/>
              </a:lnSpc>
            </a:pPr>
            <a:r>
              <a:rPr kumimoji="1" lang="ja-JP" altLang="en-US" sz="4267" b="1" dirty="0">
                <a:solidFill>
                  <a:srgbClr val="002060"/>
                </a:solidFill>
                <a:latin typeface="HG丸ｺﾞｼｯｸM-PRO" panose="020F0600000000000000" pitchFamily="50" charset="-128"/>
                <a:ea typeface="HG丸ｺﾞｼｯｸM-PRO" panose="020F0600000000000000" pitchFamily="50" charset="-128"/>
              </a:rPr>
              <a:t>「重点分野の基本方針」「授与のガイドライン」</a:t>
            </a:r>
            <a:endParaRPr kumimoji="1" lang="en-US" altLang="ja-JP" sz="4267" b="1" dirty="0">
              <a:solidFill>
                <a:srgbClr val="002060"/>
              </a:solidFill>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F17418D5-9AD2-468F-A99A-20281AA00E19}"/>
              </a:ext>
            </a:extLst>
          </p:cNvPr>
          <p:cNvSpPr txBox="1"/>
          <p:nvPr/>
        </p:nvSpPr>
        <p:spPr>
          <a:xfrm>
            <a:off x="2697486" y="6302561"/>
            <a:ext cx="9795580" cy="923458"/>
          </a:xfrm>
          <a:prstGeom prst="rect">
            <a:avLst/>
          </a:prstGeom>
          <a:noFill/>
        </p:spPr>
        <p:txBody>
          <a:bodyPr wrap="square" rtlCol="0">
            <a:spAutoFit/>
          </a:bodyPr>
          <a:lstStyle/>
          <a:p>
            <a:pPr>
              <a:lnSpc>
                <a:spcPct val="150000"/>
              </a:lnSpc>
            </a:pPr>
            <a:r>
              <a:rPr kumimoji="1" lang="ja-JP" altLang="en-US" sz="4267" b="1" dirty="0">
                <a:solidFill>
                  <a:srgbClr val="002060"/>
                </a:solidFill>
                <a:latin typeface="HG丸ｺﾞｼｯｸM-PRO" panose="020F0600000000000000" pitchFamily="50" charset="-128"/>
                <a:ea typeface="HG丸ｺﾞｼｯｸM-PRO" panose="020F0600000000000000" pitchFamily="50" charset="-128"/>
              </a:rPr>
              <a:t>授与と受諾の条件</a:t>
            </a:r>
            <a:endParaRPr kumimoji="1" lang="en-US" altLang="ja-JP" sz="4267" b="1" dirty="0">
              <a:solidFill>
                <a:srgbClr val="002060"/>
              </a:solidFill>
              <a:latin typeface="HG丸ｺﾞｼｯｸM-PRO" panose="020F0600000000000000" pitchFamily="50" charset="-128"/>
              <a:ea typeface="HG丸ｺﾞｼｯｸM-PRO" panose="020F0600000000000000" pitchFamily="50" charset="-128"/>
            </a:endParaRPr>
          </a:p>
        </p:txBody>
      </p:sp>
      <p:sp>
        <p:nvSpPr>
          <p:cNvPr id="17" name="テキスト ボックス 16">
            <a:extLst>
              <a:ext uri="{FF2B5EF4-FFF2-40B4-BE49-F238E27FC236}">
                <a16:creationId xmlns:a16="http://schemas.microsoft.com/office/drawing/2014/main" id="{2AD984DC-671C-42FE-8E66-AE860CBE10BD}"/>
              </a:ext>
            </a:extLst>
          </p:cNvPr>
          <p:cNvSpPr txBox="1"/>
          <p:nvPr/>
        </p:nvSpPr>
        <p:spPr>
          <a:xfrm>
            <a:off x="3398356" y="3635306"/>
            <a:ext cx="9795580" cy="1908471"/>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目的と目標</a:t>
            </a:r>
            <a:endParaRPr kumimoji="1" lang="en-US" altLang="ja-JP" sz="4267" dirty="0">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受領資格</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3" name="吹き出し: 角を丸めた四角形 12">
            <a:extLst>
              <a:ext uri="{FF2B5EF4-FFF2-40B4-BE49-F238E27FC236}">
                <a16:creationId xmlns:a16="http://schemas.microsoft.com/office/drawing/2014/main" id="{1BE49E47-751D-4E36-9F1A-21B7A837BF47}"/>
              </a:ext>
            </a:extLst>
          </p:cNvPr>
          <p:cNvSpPr/>
          <p:nvPr/>
        </p:nvSpPr>
        <p:spPr>
          <a:xfrm>
            <a:off x="6519667" y="4862908"/>
            <a:ext cx="7726834" cy="814994"/>
          </a:xfrm>
          <a:prstGeom prst="wedgeRoundRectCallout">
            <a:avLst>
              <a:gd name="adj1" fmla="val -56316"/>
              <a:gd name="adj2" fmla="val 10471"/>
              <a:gd name="adj3" fmla="val 1666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solidFill>
                  <a:schemeClr val="bg1"/>
                </a:solidFill>
                <a:latin typeface="HG丸ｺﾞｼｯｸM-PRO" panose="020F0600000000000000" pitchFamily="50" charset="-128"/>
                <a:ea typeface="HG丸ｺﾞｼｯｸM-PRO" panose="020F0600000000000000" pitchFamily="50" charset="-128"/>
              </a:rPr>
              <a:t>特に！受領資格のないもの</a:t>
            </a:r>
            <a:endParaRPr kumimoji="1" lang="en-US" altLang="ja-JP" sz="36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4" name="テキスト ボックス 13">
            <a:extLst>
              <a:ext uri="{FF2B5EF4-FFF2-40B4-BE49-F238E27FC236}">
                <a16:creationId xmlns:a16="http://schemas.microsoft.com/office/drawing/2014/main" id="{1E2119A1-53F0-46E1-8E65-88E2ADBD40CE}"/>
              </a:ext>
            </a:extLst>
          </p:cNvPr>
          <p:cNvSpPr txBox="1"/>
          <p:nvPr/>
        </p:nvSpPr>
        <p:spPr>
          <a:xfrm>
            <a:off x="2779280" y="7791495"/>
            <a:ext cx="9795580" cy="923458"/>
          </a:xfrm>
          <a:prstGeom prst="rect">
            <a:avLst/>
          </a:prstGeom>
          <a:noFill/>
        </p:spPr>
        <p:txBody>
          <a:bodyPr wrap="square" rtlCol="0">
            <a:spAutoFit/>
          </a:bodyPr>
          <a:lstStyle/>
          <a:p>
            <a:pPr>
              <a:lnSpc>
                <a:spcPct val="150000"/>
              </a:lnSpc>
            </a:pPr>
            <a:r>
              <a:rPr kumimoji="1" lang="en-US" altLang="ja-JP" sz="4267" b="1" dirty="0">
                <a:solidFill>
                  <a:srgbClr val="002060"/>
                </a:solidFill>
                <a:latin typeface="HG丸ｺﾞｼｯｸM-PRO" panose="020F0600000000000000" pitchFamily="50" charset="-128"/>
                <a:ea typeface="HG丸ｺﾞｼｯｸM-PRO" panose="020F0600000000000000" pitchFamily="50" charset="-128"/>
              </a:rPr>
              <a:t>TRF</a:t>
            </a:r>
            <a:r>
              <a:rPr kumimoji="1" lang="ja-JP" altLang="en-US" sz="4267" b="1" dirty="0">
                <a:solidFill>
                  <a:srgbClr val="002060"/>
                </a:solidFill>
                <a:latin typeface="HG丸ｺﾞｼｯｸM-PRO" panose="020F0600000000000000" pitchFamily="50" charset="-128"/>
                <a:ea typeface="HG丸ｺﾞｼｯｸM-PRO" panose="020F0600000000000000" pitchFamily="50" charset="-128"/>
              </a:rPr>
              <a:t> 補助金担当職員</a:t>
            </a:r>
            <a:endParaRPr kumimoji="1" lang="en-US" altLang="ja-JP" sz="4267" b="1" dirty="0">
              <a:solidFill>
                <a:srgbClr val="002060"/>
              </a:solidFill>
              <a:latin typeface="HG丸ｺﾞｼｯｸM-PRO" panose="020F0600000000000000" pitchFamily="50" charset="-128"/>
              <a:ea typeface="HG丸ｺﾞｼｯｸM-PRO" panose="020F0600000000000000" pitchFamily="50" charset="-128"/>
            </a:endParaRPr>
          </a:p>
        </p:txBody>
      </p:sp>
      <p:pic>
        <p:nvPicPr>
          <p:cNvPr id="4" name="グラフィックス 3" descr="電球">
            <a:extLst>
              <a:ext uri="{FF2B5EF4-FFF2-40B4-BE49-F238E27FC236}">
                <a16:creationId xmlns:a16="http://schemas.microsoft.com/office/drawing/2014/main" id="{8EDCBFD3-47E5-4D08-81B7-D8D60A9122C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60043" y="2565714"/>
            <a:ext cx="1219237" cy="1219237"/>
          </a:xfrm>
          <a:prstGeom prst="rect">
            <a:avLst/>
          </a:prstGeom>
        </p:spPr>
      </p:pic>
      <p:pic>
        <p:nvPicPr>
          <p:cNvPr id="21" name="グラフィックス 20" descr="電球">
            <a:extLst>
              <a:ext uri="{FF2B5EF4-FFF2-40B4-BE49-F238E27FC236}">
                <a16:creationId xmlns:a16="http://schemas.microsoft.com/office/drawing/2014/main" id="{11E28793-F6E8-4061-8046-79530A3AE7A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60043" y="6168436"/>
            <a:ext cx="1219237" cy="1219237"/>
          </a:xfrm>
          <a:prstGeom prst="rect">
            <a:avLst/>
          </a:prstGeom>
        </p:spPr>
      </p:pic>
      <p:pic>
        <p:nvPicPr>
          <p:cNvPr id="22" name="グラフィックス 21" descr="電球">
            <a:extLst>
              <a:ext uri="{FF2B5EF4-FFF2-40B4-BE49-F238E27FC236}">
                <a16:creationId xmlns:a16="http://schemas.microsoft.com/office/drawing/2014/main" id="{C7B16ECC-FEF0-4BFD-8540-5B2B689D18A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60043" y="7745325"/>
            <a:ext cx="1219237" cy="1219237"/>
          </a:xfrm>
          <a:prstGeom prst="rect">
            <a:avLst/>
          </a:prstGeom>
        </p:spPr>
      </p:pic>
      <p:sp>
        <p:nvSpPr>
          <p:cNvPr id="12" name="吹き出し: 角を丸めた四角形 11">
            <a:extLst>
              <a:ext uri="{FF2B5EF4-FFF2-40B4-BE49-F238E27FC236}">
                <a16:creationId xmlns:a16="http://schemas.microsoft.com/office/drawing/2014/main" id="{AFFB7154-845A-491E-9DD2-2CC08CA14512}"/>
              </a:ext>
            </a:extLst>
          </p:cNvPr>
          <p:cNvSpPr/>
          <p:nvPr/>
        </p:nvSpPr>
        <p:spPr>
          <a:xfrm>
            <a:off x="8711443" y="8061387"/>
            <a:ext cx="7726834" cy="720036"/>
          </a:xfrm>
          <a:prstGeom prst="wedgeRoundRectCallout">
            <a:avLst>
              <a:gd name="adj1" fmla="val -56316"/>
              <a:gd name="adj2" fmla="val 10471"/>
              <a:gd name="adj3" fmla="val 1666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a:latin typeface="HG丸ｺﾞｼｯｸM-PRO" panose="020F0600000000000000" pitchFamily="50" charset="-128"/>
                <a:ea typeface="HG丸ｺﾞｼｯｸM-PRO" panose="020F0600000000000000" pitchFamily="50" charset="-128"/>
              </a:rPr>
              <a:t>受領対象となるように支援</a:t>
            </a:r>
            <a:endParaRPr kumimoji="1" lang="en-US" altLang="ja-JP" sz="36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365195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Effect transition="in" filter="fade">
                                      <p:cBhvr>
                                        <p:cTn id="9" dur="1000"/>
                                        <p:tgtEl>
                                          <p:spTgt spid="4"/>
                                        </p:tgtEl>
                                      </p:cBhvr>
                                    </p:animEffect>
                                  </p:childTnLst>
                                </p:cTn>
                              </p:par>
                            </p:childTnLst>
                          </p:cTn>
                        </p:par>
                        <p:par>
                          <p:cTn id="10" fill="hold">
                            <p:stCondLst>
                              <p:cond delay="1000"/>
                            </p:stCondLst>
                            <p:childTnLst>
                              <p:par>
                                <p:cTn id="11" presetID="42" presetClass="entr" presetSubtype="0" fill="hold" grpId="0" nodeType="afterEffect">
                                  <p:stCondLst>
                                    <p:cond delay="50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500"/>
                            </p:stCondLst>
                            <p:childTnLst>
                              <p:par>
                                <p:cTn id="17" presetID="42"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1000"/>
                                        <p:tgtEl>
                                          <p:spTgt spid="17"/>
                                        </p:tgtEl>
                                      </p:cBhvr>
                                    </p:animEffect>
                                    <p:anim calcmode="lin" valueType="num">
                                      <p:cBhvr>
                                        <p:cTn id="20" dur="1000" fill="hold"/>
                                        <p:tgtEl>
                                          <p:spTgt spid="17"/>
                                        </p:tgtEl>
                                        <p:attrNameLst>
                                          <p:attrName>ppt_x</p:attrName>
                                        </p:attrNameLst>
                                      </p:cBhvr>
                                      <p:tavLst>
                                        <p:tav tm="0">
                                          <p:val>
                                            <p:strVal val="#ppt_x"/>
                                          </p:val>
                                        </p:tav>
                                        <p:tav tm="100000">
                                          <p:val>
                                            <p:strVal val="#ppt_x"/>
                                          </p:val>
                                        </p:tav>
                                      </p:tavLst>
                                    </p:anim>
                                    <p:anim calcmode="lin" valueType="num">
                                      <p:cBhvr>
                                        <p:cTn id="21" dur="1000" fill="hold"/>
                                        <p:tgtEl>
                                          <p:spTgt spid="17"/>
                                        </p:tgtEl>
                                        <p:attrNameLst>
                                          <p:attrName>ppt_y</p:attrName>
                                        </p:attrNameLst>
                                      </p:cBhvr>
                                      <p:tavLst>
                                        <p:tav tm="0">
                                          <p:val>
                                            <p:strVal val="#ppt_y+.1"/>
                                          </p:val>
                                        </p:tav>
                                        <p:tav tm="100000">
                                          <p:val>
                                            <p:strVal val="#ppt_y"/>
                                          </p:val>
                                        </p:tav>
                                      </p:tavLst>
                                    </p:anim>
                                  </p:childTnLst>
                                </p:cTn>
                              </p:par>
                            </p:childTnLst>
                          </p:cTn>
                        </p:par>
                        <p:par>
                          <p:cTn id="22" fill="hold">
                            <p:stCondLst>
                              <p:cond delay="4000"/>
                            </p:stCondLst>
                            <p:childTnLst>
                              <p:par>
                                <p:cTn id="23" presetID="42" presetClass="entr" presetSubtype="0" fill="hold" nodeType="afterEffect">
                                  <p:stCondLst>
                                    <p:cond delay="50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1000"/>
                                        <p:tgtEl>
                                          <p:spTgt spid="21"/>
                                        </p:tgtEl>
                                      </p:cBhvr>
                                    </p:animEffect>
                                    <p:anim calcmode="lin" valueType="num">
                                      <p:cBhvr>
                                        <p:cTn id="26" dur="1000" fill="hold"/>
                                        <p:tgtEl>
                                          <p:spTgt spid="21"/>
                                        </p:tgtEl>
                                        <p:attrNameLst>
                                          <p:attrName>ppt_x</p:attrName>
                                        </p:attrNameLst>
                                      </p:cBhvr>
                                      <p:tavLst>
                                        <p:tav tm="0">
                                          <p:val>
                                            <p:strVal val="#ppt_x"/>
                                          </p:val>
                                        </p:tav>
                                        <p:tav tm="100000">
                                          <p:val>
                                            <p:strVal val="#ppt_x"/>
                                          </p:val>
                                        </p:tav>
                                      </p:tavLst>
                                    </p:anim>
                                    <p:anim calcmode="lin" valueType="num">
                                      <p:cBhvr>
                                        <p:cTn id="27" dur="1000" fill="hold"/>
                                        <p:tgtEl>
                                          <p:spTgt spid="21"/>
                                        </p:tgtEl>
                                        <p:attrNameLst>
                                          <p:attrName>ppt_y</p:attrName>
                                        </p:attrNameLst>
                                      </p:cBhvr>
                                      <p:tavLst>
                                        <p:tav tm="0">
                                          <p:val>
                                            <p:strVal val="#ppt_y+.1"/>
                                          </p:val>
                                        </p:tav>
                                        <p:tav tm="100000">
                                          <p:val>
                                            <p:strVal val="#ppt_y"/>
                                          </p:val>
                                        </p:tav>
                                      </p:tavLst>
                                    </p:anim>
                                  </p:childTnLst>
                                </p:cTn>
                              </p:par>
                            </p:childTnLst>
                          </p:cTn>
                        </p:par>
                        <p:par>
                          <p:cTn id="28" fill="hold">
                            <p:stCondLst>
                              <p:cond delay="5500"/>
                            </p:stCondLst>
                            <p:childTnLst>
                              <p:par>
                                <p:cTn id="29" presetID="42" presetClass="entr" presetSubtype="0" fill="hold" grpId="0" nodeType="afterEffect">
                                  <p:stCondLst>
                                    <p:cond delay="50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anim calcmode="lin" valueType="num">
                                      <p:cBhvr>
                                        <p:cTn id="32" dur="1000" fill="hold"/>
                                        <p:tgtEl>
                                          <p:spTgt spid="11"/>
                                        </p:tgtEl>
                                        <p:attrNameLst>
                                          <p:attrName>ppt_x</p:attrName>
                                        </p:attrNameLst>
                                      </p:cBhvr>
                                      <p:tavLst>
                                        <p:tav tm="0">
                                          <p:val>
                                            <p:strVal val="#ppt_x"/>
                                          </p:val>
                                        </p:tav>
                                        <p:tav tm="100000">
                                          <p:val>
                                            <p:strVal val="#ppt_x"/>
                                          </p:val>
                                        </p:tav>
                                      </p:tavLst>
                                    </p:anim>
                                    <p:anim calcmode="lin" valueType="num">
                                      <p:cBhvr>
                                        <p:cTn id="33" dur="1000" fill="hold"/>
                                        <p:tgtEl>
                                          <p:spTgt spid="11"/>
                                        </p:tgtEl>
                                        <p:attrNameLst>
                                          <p:attrName>ppt_y</p:attrName>
                                        </p:attrNameLst>
                                      </p:cBhvr>
                                      <p:tavLst>
                                        <p:tav tm="0">
                                          <p:val>
                                            <p:strVal val="#ppt_y+.1"/>
                                          </p:val>
                                        </p:tav>
                                        <p:tav tm="100000">
                                          <p:val>
                                            <p:strVal val="#ppt_y"/>
                                          </p:val>
                                        </p:tav>
                                      </p:tavLst>
                                    </p:anim>
                                  </p:childTnLst>
                                </p:cTn>
                              </p:par>
                            </p:childTnLst>
                          </p:cTn>
                        </p:par>
                        <p:par>
                          <p:cTn id="34" fill="hold">
                            <p:stCondLst>
                              <p:cond delay="7000"/>
                            </p:stCondLst>
                            <p:childTnLst>
                              <p:par>
                                <p:cTn id="35" presetID="42" presetClass="entr" presetSubtype="0" fill="hold" nodeType="afterEffect">
                                  <p:stCondLst>
                                    <p:cond delay="50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1000"/>
                                        <p:tgtEl>
                                          <p:spTgt spid="22"/>
                                        </p:tgtEl>
                                      </p:cBhvr>
                                    </p:animEffect>
                                    <p:anim calcmode="lin" valueType="num">
                                      <p:cBhvr>
                                        <p:cTn id="38" dur="1000" fill="hold"/>
                                        <p:tgtEl>
                                          <p:spTgt spid="22"/>
                                        </p:tgtEl>
                                        <p:attrNameLst>
                                          <p:attrName>ppt_x</p:attrName>
                                        </p:attrNameLst>
                                      </p:cBhvr>
                                      <p:tavLst>
                                        <p:tav tm="0">
                                          <p:val>
                                            <p:strVal val="#ppt_x"/>
                                          </p:val>
                                        </p:tav>
                                        <p:tav tm="100000">
                                          <p:val>
                                            <p:strVal val="#ppt_x"/>
                                          </p:val>
                                        </p:tav>
                                      </p:tavLst>
                                    </p:anim>
                                    <p:anim calcmode="lin" valueType="num">
                                      <p:cBhvr>
                                        <p:cTn id="39" dur="1000" fill="hold"/>
                                        <p:tgtEl>
                                          <p:spTgt spid="22"/>
                                        </p:tgtEl>
                                        <p:attrNameLst>
                                          <p:attrName>ppt_y</p:attrName>
                                        </p:attrNameLst>
                                      </p:cBhvr>
                                      <p:tavLst>
                                        <p:tav tm="0">
                                          <p:val>
                                            <p:strVal val="#ppt_y+.1"/>
                                          </p:val>
                                        </p:tav>
                                        <p:tav tm="100000">
                                          <p:val>
                                            <p:strVal val="#ppt_y"/>
                                          </p:val>
                                        </p:tav>
                                      </p:tavLst>
                                    </p:anim>
                                  </p:childTnLst>
                                </p:cTn>
                              </p:par>
                            </p:childTnLst>
                          </p:cTn>
                        </p:par>
                        <p:par>
                          <p:cTn id="40" fill="hold">
                            <p:stCondLst>
                              <p:cond delay="8500"/>
                            </p:stCondLst>
                            <p:childTnLst>
                              <p:par>
                                <p:cTn id="41" presetID="42" presetClass="entr" presetSubtype="0" fill="hold" grpId="0" nodeType="afterEffect">
                                  <p:stCondLst>
                                    <p:cond delay="50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1000"/>
                                        <p:tgtEl>
                                          <p:spTgt spid="14"/>
                                        </p:tgtEl>
                                      </p:cBhvr>
                                    </p:animEffect>
                                    <p:anim calcmode="lin" valueType="num">
                                      <p:cBhvr>
                                        <p:cTn id="44" dur="1000" fill="hold"/>
                                        <p:tgtEl>
                                          <p:spTgt spid="14"/>
                                        </p:tgtEl>
                                        <p:attrNameLst>
                                          <p:attrName>ppt_x</p:attrName>
                                        </p:attrNameLst>
                                      </p:cBhvr>
                                      <p:tavLst>
                                        <p:tav tm="0">
                                          <p:val>
                                            <p:strVal val="#ppt_x"/>
                                          </p:val>
                                        </p:tav>
                                        <p:tav tm="100000">
                                          <p:val>
                                            <p:strVal val="#ppt_x"/>
                                          </p:val>
                                        </p:tav>
                                      </p:tavLst>
                                    </p:anim>
                                    <p:anim calcmode="lin" valueType="num">
                                      <p:cBhvr>
                                        <p:cTn id="4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1000" fill="hold"/>
                                        <p:tgtEl>
                                          <p:spTgt spid="13"/>
                                        </p:tgtEl>
                                        <p:attrNameLst>
                                          <p:attrName>ppt_x</p:attrName>
                                        </p:attrNameLst>
                                      </p:cBhvr>
                                      <p:tavLst>
                                        <p:tav tm="0">
                                          <p:val>
                                            <p:strVal val="1+#ppt_w/2"/>
                                          </p:val>
                                        </p:tav>
                                        <p:tav tm="100000">
                                          <p:val>
                                            <p:strVal val="#ppt_x"/>
                                          </p:val>
                                        </p:tav>
                                      </p:tavLst>
                                    </p:anim>
                                    <p:anim calcmode="lin" valueType="num">
                                      <p:cBhvr additive="base">
                                        <p:cTn id="51" dur="10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2"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additive="base">
                                        <p:cTn id="56" dur="1000" fill="hold"/>
                                        <p:tgtEl>
                                          <p:spTgt spid="12"/>
                                        </p:tgtEl>
                                        <p:attrNameLst>
                                          <p:attrName>ppt_x</p:attrName>
                                        </p:attrNameLst>
                                      </p:cBhvr>
                                      <p:tavLst>
                                        <p:tav tm="0">
                                          <p:val>
                                            <p:strVal val="1+#ppt_w/2"/>
                                          </p:val>
                                        </p:tav>
                                        <p:tav tm="100000">
                                          <p:val>
                                            <p:strVal val="#ppt_x"/>
                                          </p:val>
                                        </p:tav>
                                      </p:tavLst>
                                    </p:anim>
                                    <p:anim calcmode="lin" valueType="num">
                                      <p:cBhvr additive="base">
                                        <p:cTn id="57"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7" grpId="0"/>
      <p:bldP spid="13" grpId="0" animBg="1"/>
      <p:bldP spid="14" grpId="0"/>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05006E6-FBF7-40B2-BECA-570159E57FF4}"/>
              </a:ext>
            </a:extLst>
          </p:cNvPr>
          <p:cNvGraphicFramePr>
            <a:graphicFrameLocks noGrp="1"/>
          </p:cNvGraphicFramePr>
          <p:nvPr>
            <p:extLst>
              <p:ext uri="{D42A27DB-BD31-4B8C-83A1-F6EECF244321}">
                <p14:modId xmlns:p14="http://schemas.microsoft.com/office/powerpoint/2010/main" val="1376867649"/>
              </p:ext>
            </p:extLst>
          </p:nvPr>
        </p:nvGraphicFramePr>
        <p:xfrm>
          <a:off x="3063675" y="7005336"/>
          <a:ext cx="11212912" cy="1021084"/>
        </p:xfrm>
        <a:graphic>
          <a:graphicData uri="http://schemas.openxmlformats.org/drawingml/2006/table">
            <a:tbl>
              <a:tblPr firstRow="1" bandRow="1">
                <a:tableStyleId>{5940675A-B579-460E-94D1-54222C63F5DA}</a:tableStyleId>
              </a:tblPr>
              <a:tblGrid>
                <a:gridCol w="11212912">
                  <a:extLst>
                    <a:ext uri="{9D8B030D-6E8A-4147-A177-3AD203B41FA5}">
                      <a16:colId xmlns:a16="http://schemas.microsoft.com/office/drawing/2014/main" val="1465501517"/>
                    </a:ext>
                  </a:extLst>
                </a:gridCol>
              </a:tblGrid>
              <a:tr h="1016031">
                <a:tc>
                  <a:txBody>
                    <a:bodyPr/>
                    <a:lstStyle/>
                    <a:p>
                      <a:r>
                        <a:rPr kumimoji="1" lang="ja-JP" altLang="en-US" sz="5900" b="1" dirty="0">
                          <a:solidFill>
                            <a:srgbClr val="002060"/>
                          </a:solidFill>
                          <a:latin typeface="HG丸ｺﾞｼｯｸM-PRO" panose="020F0600000000000000" pitchFamily="50" charset="-128"/>
                          <a:ea typeface="HG丸ｺﾞｼｯｸM-PRO" panose="020F0600000000000000" pitchFamily="50" charset="-128"/>
                        </a:rPr>
                        <a:t>ご静聴、有難うございました。</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pic>
        <p:nvPicPr>
          <p:cNvPr id="5" name="図 4">
            <a:extLst>
              <a:ext uri="{FF2B5EF4-FFF2-40B4-BE49-F238E27FC236}">
                <a16:creationId xmlns:a16="http://schemas.microsoft.com/office/drawing/2014/main" id="{35266AA5-A236-4955-9427-0E6B2BAE00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8909" y="645008"/>
            <a:ext cx="6360328" cy="6360328"/>
          </a:xfrm>
          <a:prstGeom prst="rect">
            <a:avLst/>
          </a:prstGeom>
        </p:spPr>
      </p:pic>
    </p:spTree>
    <p:extLst>
      <p:ext uri="{BB962C8B-B14F-4D97-AF65-F5344CB8AC3E}">
        <p14:creationId xmlns:p14="http://schemas.microsoft.com/office/powerpoint/2010/main" val="1595449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4000"/>
                                        <p:tgtEl>
                                          <p:spTgt spid="5"/>
                                        </p:tgtEl>
                                      </p:cBhvr>
                                    </p:animEffect>
                                    <p:anim calcmode="lin" valueType="num">
                                      <p:cBhvr>
                                        <p:cTn id="8" dur="4000" fill="hold"/>
                                        <p:tgtEl>
                                          <p:spTgt spid="5"/>
                                        </p:tgtEl>
                                        <p:attrNameLst>
                                          <p:attrName>ppt_w</p:attrName>
                                        </p:attrNameLst>
                                      </p:cBhvr>
                                      <p:tavLst>
                                        <p:tav tm="0" fmla="#ppt_w*sin(2.5*pi*$)">
                                          <p:val>
                                            <p:fltVal val="0"/>
                                          </p:val>
                                        </p:tav>
                                        <p:tav tm="100000">
                                          <p:val>
                                            <p:fltVal val="1"/>
                                          </p:val>
                                        </p:tav>
                                      </p:tavLst>
                                    </p:anim>
                                    <p:anim calcmode="lin" valueType="num">
                                      <p:cBhvr>
                                        <p:cTn id="9" dur="4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50110" y="549783"/>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4199902239"/>
              </p:ext>
            </p:extLst>
          </p:nvPr>
        </p:nvGraphicFramePr>
        <p:xfrm>
          <a:off x="750110" y="674186"/>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ロータリー財団の補助金</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aphicFrame>
        <p:nvGraphicFramePr>
          <p:cNvPr id="2" name="表 1">
            <a:extLst>
              <a:ext uri="{FF2B5EF4-FFF2-40B4-BE49-F238E27FC236}">
                <a16:creationId xmlns:a16="http://schemas.microsoft.com/office/drawing/2014/main" id="{AB350EC1-02E9-48A0-BD13-C2E3402E1EDB}"/>
              </a:ext>
            </a:extLst>
          </p:cNvPr>
          <p:cNvGraphicFramePr>
            <a:graphicFrameLocks noGrp="1"/>
          </p:cNvGraphicFramePr>
          <p:nvPr>
            <p:extLst>
              <p:ext uri="{D42A27DB-BD31-4B8C-83A1-F6EECF244321}">
                <p14:modId xmlns:p14="http://schemas.microsoft.com/office/powerpoint/2010/main" val="1997670306"/>
              </p:ext>
            </p:extLst>
          </p:nvPr>
        </p:nvGraphicFramePr>
        <p:xfrm>
          <a:off x="645996" y="2131262"/>
          <a:ext cx="16482279" cy="7488000"/>
        </p:xfrm>
        <a:graphic>
          <a:graphicData uri="http://schemas.openxmlformats.org/drawingml/2006/table">
            <a:tbl>
              <a:tblPr firstRow="1" bandRow="1">
                <a:tableStyleId>{5940675A-B579-460E-94D1-54222C63F5DA}</a:tableStyleId>
              </a:tblPr>
              <a:tblGrid>
                <a:gridCol w="8453055">
                  <a:extLst>
                    <a:ext uri="{9D8B030D-6E8A-4147-A177-3AD203B41FA5}">
                      <a16:colId xmlns:a16="http://schemas.microsoft.com/office/drawing/2014/main" val="1262552725"/>
                    </a:ext>
                  </a:extLst>
                </a:gridCol>
                <a:gridCol w="1295037">
                  <a:extLst>
                    <a:ext uri="{9D8B030D-6E8A-4147-A177-3AD203B41FA5}">
                      <a16:colId xmlns:a16="http://schemas.microsoft.com/office/drawing/2014/main" val="2383096312"/>
                    </a:ext>
                  </a:extLst>
                </a:gridCol>
                <a:gridCol w="6734187">
                  <a:extLst>
                    <a:ext uri="{9D8B030D-6E8A-4147-A177-3AD203B41FA5}">
                      <a16:colId xmlns:a16="http://schemas.microsoft.com/office/drawing/2014/main" val="1320940617"/>
                    </a:ext>
                  </a:extLst>
                </a:gridCol>
              </a:tblGrid>
              <a:tr h="1872000">
                <a:tc>
                  <a:txBody>
                    <a:bodyPr/>
                    <a:lstStyle/>
                    <a:p>
                      <a:pPr marL="571500" indent="-571500" algn="l">
                        <a:lnSpc>
                          <a:spcPts val="3500"/>
                        </a:lnSpc>
                        <a:buFont typeface="Wingdings" panose="05000000000000000000" pitchFamily="2" charset="2"/>
                        <a:buChar char="Ø"/>
                      </a:pPr>
                      <a:r>
                        <a:rPr kumimoji="1" lang="ja-JP" altLang="en-US" sz="4800" b="0" dirty="0">
                          <a:latin typeface="HG丸ｺﾞｼｯｸM-PRO" panose="020F0600000000000000" pitchFamily="50" charset="-128"/>
                          <a:ea typeface="HG丸ｺﾞｼｯｸM-PRO" panose="020F0600000000000000" pitchFamily="50" charset="-128"/>
                        </a:rPr>
                        <a:t>地区補助金</a:t>
                      </a:r>
                      <a:endParaRPr kumimoji="1" lang="en-US" altLang="ja-JP" sz="4800" b="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endParaRPr kumimoji="1" lang="en-US" altLang="ja-JP" sz="4800" b="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endParaRPr kumimoji="1" lang="en-US" altLang="ja-JP" sz="4800" b="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94049843"/>
                  </a:ext>
                </a:extLst>
              </a:tr>
              <a:tr h="1872000">
                <a:tc>
                  <a:txBody>
                    <a:bodyPr/>
                    <a:lstStyle/>
                    <a:p>
                      <a:pPr marL="571500" indent="-571500" algn="l">
                        <a:lnSpc>
                          <a:spcPts val="3500"/>
                        </a:lnSpc>
                        <a:buFont typeface="Wingdings" panose="05000000000000000000" pitchFamily="2" charset="2"/>
                        <a:buChar char="Ø"/>
                      </a:pPr>
                      <a:r>
                        <a:rPr kumimoji="1" lang="ja-JP" altLang="en-US" sz="4800" b="1" dirty="0">
                          <a:latin typeface="HG丸ｺﾞｼｯｸM-PRO" panose="020F0600000000000000" pitchFamily="50" charset="-128"/>
                          <a:ea typeface="HG丸ｺﾞｼｯｸM-PRO" panose="020F0600000000000000" pitchFamily="50" charset="-128"/>
                        </a:rPr>
                        <a:t>グローバル補助金</a:t>
                      </a:r>
                      <a:endParaRPr kumimoji="1" lang="en-US" altLang="ja-JP" sz="4800" b="1"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endParaRPr kumimoji="1" lang="en-US" altLang="ja-JP" sz="4800" b="1"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endParaRPr kumimoji="1" lang="en-US" altLang="ja-JP" sz="4800" b="1"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36274910"/>
                  </a:ext>
                </a:extLst>
              </a:tr>
              <a:tr h="1872000">
                <a:tc>
                  <a:txBody>
                    <a:bodyPr/>
                    <a:lstStyle/>
                    <a:p>
                      <a:pPr marL="571500" indent="-571500" algn="l">
                        <a:lnSpc>
                          <a:spcPts val="3500"/>
                        </a:lnSpc>
                        <a:buFont typeface="Wingdings" panose="05000000000000000000" pitchFamily="2" charset="2"/>
                        <a:buChar char="Ø"/>
                      </a:pPr>
                      <a:r>
                        <a:rPr kumimoji="1" lang="ja-JP" altLang="en-US" sz="4800" dirty="0">
                          <a:latin typeface="HG丸ｺﾞｼｯｸM-PRO" panose="020F0600000000000000" pitchFamily="50" charset="-128"/>
                          <a:ea typeface="HG丸ｺﾞｼｯｸM-PRO" panose="020F0600000000000000" pitchFamily="50" charset="-128"/>
                        </a:rPr>
                        <a:t>ロータリー災害救援補助金</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r>
                        <a:rPr kumimoji="1" lang="ja-JP" altLang="en-US" sz="4800" dirty="0">
                          <a:latin typeface="HG丸ｺﾞｼｯｸM-PRO" panose="020F0600000000000000" pitchFamily="50" charset="-128"/>
                          <a:ea typeface="HG丸ｺﾞｼｯｸM-PRO" panose="020F0600000000000000" pitchFamily="50" charset="-128"/>
                        </a:rPr>
                        <a:t>･･･</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r>
                        <a:rPr kumimoji="1" lang="en-US" altLang="ja-JP" sz="4800" dirty="0">
                          <a:latin typeface="HG丸ｺﾞｼｯｸM-PRO" panose="020F0600000000000000" pitchFamily="50" charset="-128"/>
                          <a:ea typeface="HG丸ｺﾞｼｯｸM-PRO" panose="020F0600000000000000" pitchFamily="50" charset="-128"/>
                        </a:rPr>
                        <a:t>2019</a:t>
                      </a:r>
                      <a:r>
                        <a:rPr kumimoji="1" lang="ja-JP" altLang="en-US" sz="4800" dirty="0">
                          <a:latin typeface="HG丸ｺﾞｼｯｸM-PRO" panose="020F0600000000000000" pitchFamily="50" charset="-128"/>
                          <a:ea typeface="HG丸ｺﾞｼｯｸM-PRO" panose="020F0600000000000000" pitchFamily="50" charset="-128"/>
                        </a:rPr>
                        <a:t>年４月開始</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00656012"/>
                  </a:ext>
                </a:extLst>
              </a:tr>
              <a:tr h="1872000">
                <a:tc>
                  <a:txBody>
                    <a:bodyPr/>
                    <a:lstStyle/>
                    <a:p>
                      <a:pPr marL="571500" indent="-571500" algn="l">
                        <a:lnSpc>
                          <a:spcPts val="3500"/>
                        </a:lnSpc>
                        <a:buFont typeface="Wingdings" panose="05000000000000000000" pitchFamily="2" charset="2"/>
                        <a:buChar char="Ø"/>
                      </a:pPr>
                      <a:r>
                        <a:rPr kumimoji="1" lang="ja-JP" altLang="en-US" sz="4800" dirty="0">
                          <a:latin typeface="HG丸ｺﾞｼｯｸM-PRO" panose="020F0600000000000000" pitchFamily="50" charset="-128"/>
                          <a:ea typeface="HG丸ｺﾞｼｯｸM-PRO" panose="020F0600000000000000" pitchFamily="50" charset="-128"/>
                        </a:rPr>
                        <a:t>大規模プログラム補助金</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r>
                        <a:rPr kumimoji="1" lang="ja-JP" altLang="en-US" sz="4800" dirty="0">
                          <a:latin typeface="HG丸ｺﾞｼｯｸM-PRO" panose="020F0600000000000000" pitchFamily="50" charset="-128"/>
                          <a:ea typeface="HG丸ｺﾞｼｯｸM-PRO" panose="020F0600000000000000" pitchFamily="50" charset="-128"/>
                        </a:rPr>
                        <a:t>･･･</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lnSpc>
                          <a:spcPts val="3500"/>
                        </a:lnSpc>
                      </a:pPr>
                      <a:r>
                        <a:rPr kumimoji="1" lang="en-US" altLang="ja-JP" sz="4800" dirty="0">
                          <a:latin typeface="HG丸ｺﾞｼｯｸM-PRO" panose="020F0600000000000000" pitchFamily="50" charset="-128"/>
                          <a:ea typeface="HG丸ｺﾞｼｯｸM-PRO" panose="020F0600000000000000" pitchFamily="50" charset="-128"/>
                        </a:rPr>
                        <a:t>2020</a:t>
                      </a:r>
                      <a:r>
                        <a:rPr kumimoji="1" lang="ja-JP" altLang="en-US" sz="4800" dirty="0">
                          <a:latin typeface="HG丸ｺﾞｼｯｸM-PRO" panose="020F0600000000000000" pitchFamily="50" charset="-128"/>
                          <a:ea typeface="HG丸ｺﾞｼｯｸM-PRO" panose="020F0600000000000000" pitchFamily="50" charset="-128"/>
                        </a:rPr>
                        <a:t>年１月開始</a:t>
                      </a:r>
                      <a:endParaRPr kumimoji="1" lang="en-US" altLang="ja-JP" sz="4800" dirty="0">
                        <a:latin typeface="HG丸ｺﾞｼｯｸM-PRO" panose="020F0600000000000000" pitchFamily="50" charset="-128"/>
                        <a:ea typeface="HG丸ｺﾞｼｯｸM-PRO" panose="020F0600000000000000" pitchFamily="50" charset="-128"/>
                      </a:endParaRPr>
                    </a:p>
                  </a:txBody>
                  <a:tcPr marL="121924" marR="121924" marT="60962" marB="60962"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27609997"/>
                  </a:ext>
                </a:extLst>
              </a:tr>
            </a:tbl>
          </a:graphicData>
        </a:graphic>
      </p:graphicFrame>
      <p:sp>
        <p:nvSpPr>
          <p:cNvPr id="4" name="吹き出し: 角を丸めた四角形 3">
            <a:extLst>
              <a:ext uri="{FF2B5EF4-FFF2-40B4-BE49-F238E27FC236}">
                <a16:creationId xmlns:a16="http://schemas.microsoft.com/office/drawing/2014/main" id="{8F4A3A71-D868-4C47-9CE1-598973EFC704}"/>
              </a:ext>
            </a:extLst>
          </p:cNvPr>
          <p:cNvSpPr/>
          <p:nvPr/>
        </p:nvSpPr>
        <p:spPr>
          <a:xfrm>
            <a:off x="5683624" y="2665723"/>
            <a:ext cx="2986507" cy="1066801"/>
          </a:xfrm>
          <a:prstGeom prst="wedgeRoundRectCallout">
            <a:avLst>
              <a:gd name="adj1" fmla="val -63556"/>
              <a:gd name="adj2" fmla="val 123019"/>
              <a:gd name="adj3" fmla="val 1666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4000" b="1" dirty="0">
                <a:latin typeface="HG丸ｺﾞｼｯｸM-PRO" panose="020F0600000000000000" pitchFamily="50" charset="-128"/>
                <a:ea typeface="HG丸ｺﾞｼｯｸM-PRO" panose="020F0600000000000000" pitchFamily="50" charset="-128"/>
              </a:rPr>
              <a:t>持続可能性</a:t>
            </a:r>
          </a:p>
        </p:txBody>
      </p:sp>
      <p:sp>
        <p:nvSpPr>
          <p:cNvPr id="9" name="テキスト ボックス 8">
            <a:extLst>
              <a:ext uri="{FF2B5EF4-FFF2-40B4-BE49-F238E27FC236}">
                <a16:creationId xmlns:a16="http://schemas.microsoft.com/office/drawing/2014/main" id="{59D67397-9A94-404E-861D-C9B9D4C8DE1C}"/>
              </a:ext>
            </a:extLst>
          </p:cNvPr>
          <p:cNvSpPr txBox="1"/>
          <p:nvPr/>
        </p:nvSpPr>
        <p:spPr>
          <a:xfrm>
            <a:off x="9254216" y="1733338"/>
            <a:ext cx="8102808" cy="2931572"/>
          </a:xfrm>
          <a:prstGeom prst="rect">
            <a:avLst/>
          </a:prstGeom>
          <a:noFill/>
        </p:spPr>
        <p:txBody>
          <a:bodyPr wrap="square" rtlCol="0">
            <a:spAutoFit/>
          </a:bodyPr>
          <a:lstStyle/>
          <a:p>
            <a:pPr lvl="0">
              <a:lnSpc>
                <a:spcPct val="150000"/>
              </a:lnSpc>
            </a:pPr>
            <a:r>
              <a:rPr kumimoji="1" lang="ja-JP" altLang="en-US" sz="3200" b="1" kern="0" dirty="0">
                <a:solidFill>
                  <a:srgbClr val="C00000"/>
                </a:solidFill>
                <a:latin typeface="HG丸ｺﾞｼｯｸM-PRO" panose="020F0600000000000000" pitchFamily="50" charset="-128"/>
                <a:ea typeface="HG丸ｺﾞｼｯｸM-PRO" panose="020F0600000000000000" pitchFamily="50" charset="-128"/>
                <a:sym typeface="Helvetica Neue"/>
              </a:rPr>
              <a:t>ロータリーの「持続可能性」の定義：</a:t>
            </a:r>
          </a:p>
          <a:p>
            <a:pPr lvl="0">
              <a:lnSpc>
                <a:spcPct val="150000"/>
              </a:lnSpc>
            </a:pPr>
            <a:r>
              <a:rPr kumimoji="1" lang="ja-JP" altLang="en-US" sz="3200" b="1" kern="0" dirty="0">
                <a:solidFill>
                  <a:srgbClr val="C00000"/>
                </a:solidFill>
                <a:latin typeface="HG丸ｺﾞｼｯｸM-PRO" panose="020F0600000000000000" pitchFamily="50" charset="-128"/>
                <a:ea typeface="HG丸ｺﾞｼｯｸM-PRO" panose="020F0600000000000000" pitchFamily="50" charset="-128"/>
                <a:sym typeface="Helvetica Neue"/>
              </a:rPr>
              <a:t>補助金資金がすべて使用された後にも、</a:t>
            </a:r>
            <a:endParaRPr kumimoji="1" lang="en-US" altLang="ja-JP" sz="3200" b="1" kern="0" dirty="0">
              <a:solidFill>
                <a:srgbClr val="C00000"/>
              </a:solidFill>
              <a:latin typeface="HG丸ｺﾞｼｯｸM-PRO" panose="020F0600000000000000" pitchFamily="50" charset="-128"/>
              <a:ea typeface="HG丸ｺﾞｼｯｸM-PRO" panose="020F0600000000000000" pitchFamily="50" charset="-128"/>
              <a:sym typeface="Helvetica Neue"/>
            </a:endParaRPr>
          </a:p>
          <a:p>
            <a:pPr lvl="0">
              <a:lnSpc>
                <a:spcPct val="150000"/>
              </a:lnSpc>
            </a:pPr>
            <a:r>
              <a:rPr kumimoji="1" lang="ja-JP" altLang="en-US" sz="3200" b="1" kern="0" dirty="0">
                <a:solidFill>
                  <a:srgbClr val="C00000"/>
                </a:solidFill>
                <a:latin typeface="HG丸ｺﾞｼｯｸM-PRO" panose="020F0600000000000000" pitchFamily="50" charset="-128"/>
                <a:ea typeface="HG丸ｺﾞｼｯｸM-PRO" panose="020F0600000000000000" pitchFamily="50" charset="-128"/>
                <a:sym typeface="Helvetica Neue"/>
              </a:rPr>
              <a:t>受益者が自力で地元のニーズを満たして</a:t>
            </a:r>
            <a:endParaRPr kumimoji="1" lang="en-US" altLang="ja-JP" sz="3200" b="1" kern="0" dirty="0">
              <a:solidFill>
                <a:srgbClr val="C00000"/>
              </a:solidFill>
              <a:latin typeface="HG丸ｺﾞｼｯｸM-PRO" panose="020F0600000000000000" pitchFamily="50" charset="-128"/>
              <a:ea typeface="HG丸ｺﾞｼｯｸM-PRO" panose="020F0600000000000000" pitchFamily="50" charset="-128"/>
              <a:sym typeface="Helvetica Neue"/>
            </a:endParaRPr>
          </a:p>
          <a:p>
            <a:pPr lvl="0">
              <a:lnSpc>
                <a:spcPct val="150000"/>
              </a:lnSpc>
            </a:pPr>
            <a:r>
              <a:rPr kumimoji="1" lang="ja-JP" altLang="en-US" sz="3200" b="1" kern="0" dirty="0">
                <a:solidFill>
                  <a:srgbClr val="C00000"/>
                </a:solidFill>
                <a:latin typeface="HG丸ｺﾞｼｯｸM-PRO" panose="020F0600000000000000" pitchFamily="50" charset="-128"/>
                <a:ea typeface="HG丸ｺﾞｼｯｸM-PRO" panose="020F0600000000000000" pitchFamily="50" charset="-128"/>
                <a:sym typeface="Helvetica Neue"/>
              </a:rPr>
              <a:t>いけるよう長期的な解決策を提供すること</a:t>
            </a:r>
            <a:endParaRPr kumimoji="1" lang="en-US" altLang="ja-JP" sz="3200" b="1" kern="0" dirty="0">
              <a:solidFill>
                <a:srgbClr val="C00000"/>
              </a:solidFill>
              <a:latin typeface="HG丸ｺﾞｼｯｸM-PRO" panose="020F0600000000000000" pitchFamily="50" charset="-128"/>
              <a:ea typeface="HG丸ｺﾞｼｯｸM-PRO" panose="020F0600000000000000" pitchFamily="50" charset="-128"/>
              <a:sym typeface="Helvetica Neue"/>
            </a:endParaRPr>
          </a:p>
        </p:txBody>
      </p:sp>
    </p:spTree>
    <p:extLst>
      <p:ext uri="{BB962C8B-B14F-4D97-AF65-F5344CB8AC3E}">
        <p14:creationId xmlns:p14="http://schemas.microsoft.com/office/powerpoint/2010/main" val="13674072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1+#ppt_w/2"/>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outVertical)">
                                      <p:cBhvr>
                                        <p:cTn id="1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49950" y="307127"/>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274736877"/>
              </p:ext>
            </p:extLst>
          </p:nvPr>
        </p:nvGraphicFramePr>
        <p:xfrm>
          <a:off x="768721" y="4225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グローバル補助金</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…2018-19</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承認数</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aphicFrame>
        <p:nvGraphicFramePr>
          <p:cNvPr id="2" name="表 1">
            <a:extLst>
              <a:ext uri="{FF2B5EF4-FFF2-40B4-BE49-F238E27FC236}">
                <a16:creationId xmlns:a16="http://schemas.microsoft.com/office/drawing/2014/main" id="{D2DF707F-BC54-4130-AD2C-EDC332B2C2B1}"/>
              </a:ext>
            </a:extLst>
          </p:cNvPr>
          <p:cNvGraphicFramePr>
            <a:graphicFrameLocks noGrp="1"/>
          </p:cNvGraphicFramePr>
          <p:nvPr>
            <p:extLst>
              <p:ext uri="{D42A27DB-BD31-4B8C-83A1-F6EECF244321}">
                <p14:modId xmlns:p14="http://schemas.microsoft.com/office/powerpoint/2010/main" val="3180553753"/>
              </p:ext>
            </p:extLst>
          </p:nvPr>
        </p:nvGraphicFramePr>
        <p:xfrm>
          <a:off x="749950" y="2059308"/>
          <a:ext cx="15552478" cy="7271769"/>
        </p:xfrm>
        <a:graphic>
          <a:graphicData uri="http://schemas.openxmlformats.org/drawingml/2006/table">
            <a:tbl>
              <a:tblPr/>
              <a:tblGrid>
                <a:gridCol w="1546793">
                  <a:extLst>
                    <a:ext uri="{9D8B030D-6E8A-4147-A177-3AD203B41FA5}">
                      <a16:colId xmlns:a16="http://schemas.microsoft.com/office/drawing/2014/main" val="3939290810"/>
                    </a:ext>
                  </a:extLst>
                </a:gridCol>
                <a:gridCol w="2620129">
                  <a:extLst>
                    <a:ext uri="{9D8B030D-6E8A-4147-A177-3AD203B41FA5}">
                      <a16:colId xmlns:a16="http://schemas.microsoft.com/office/drawing/2014/main" val="2174927267"/>
                    </a:ext>
                  </a:extLst>
                </a:gridCol>
                <a:gridCol w="2083461">
                  <a:extLst>
                    <a:ext uri="{9D8B030D-6E8A-4147-A177-3AD203B41FA5}">
                      <a16:colId xmlns:a16="http://schemas.microsoft.com/office/drawing/2014/main" val="2372977906"/>
                    </a:ext>
                  </a:extLst>
                </a:gridCol>
                <a:gridCol w="2083461">
                  <a:extLst>
                    <a:ext uri="{9D8B030D-6E8A-4147-A177-3AD203B41FA5}">
                      <a16:colId xmlns:a16="http://schemas.microsoft.com/office/drawing/2014/main" val="522405562"/>
                    </a:ext>
                  </a:extLst>
                </a:gridCol>
                <a:gridCol w="2083461">
                  <a:extLst>
                    <a:ext uri="{9D8B030D-6E8A-4147-A177-3AD203B41FA5}">
                      <a16:colId xmlns:a16="http://schemas.microsoft.com/office/drawing/2014/main" val="3040642776"/>
                    </a:ext>
                  </a:extLst>
                </a:gridCol>
                <a:gridCol w="5135173">
                  <a:extLst>
                    <a:ext uri="{9D8B030D-6E8A-4147-A177-3AD203B41FA5}">
                      <a16:colId xmlns:a16="http://schemas.microsoft.com/office/drawing/2014/main" val="3915633797"/>
                    </a:ext>
                  </a:extLst>
                </a:gridCol>
              </a:tblGrid>
              <a:tr h="1454355">
                <a:tc>
                  <a:txBody>
                    <a:bodyPr/>
                    <a:lstStyle/>
                    <a:p>
                      <a:pPr algn="ctr">
                        <a:spcAft>
                          <a:spcPts val="0"/>
                        </a:spcAft>
                      </a:pP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EEAF6"/>
                    </a:solidFill>
                  </a:tcPr>
                </a:tc>
                <a:tc>
                  <a:txBody>
                    <a:bodyPr/>
                    <a:lstStyle/>
                    <a:p>
                      <a:pPr algn="ctr">
                        <a:spcAft>
                          <a:spcPts val="0"/>
                        </a:spcAft>
                      </a:pPr>
                      <a:r>
                        <a:rPr lang="ja-JP"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地区</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EEAF6"/>
                    </a:solidFill>
                  </a:tcPr>
                </a:tc>
                <a:tc>
                  <a:txBody>
                    <a:bodyPr/>
                    <a:lstStyle/>
                    <a:p>
                      <a:pPr algn="ctr">
                        <a:spcAft>
                          <a:spcPts val="0"/>
                        </a:spcAft>
                      </a:pPr>
                      <a:r>
                        <a:rPr lang="ja-JP"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人道的</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ja-JP" sz="4300" b="1"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奨学金</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US" sz="4300" b="1"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VTT</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lnSpc>
                          <a:spcPts val="1200"/>
                        </a:lnSpc>
                        <a:spcAft>
                          <a:spcPts val="0"/>
                        </a:spcAft>
                      </a:pPr>
                      <a:r>
                        <a:rPr lang="ja-JP"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合計 </a:t>
                      </a:r>
                      <a:r>
                        <a:rPr lang="en-US"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a:t>
                      </a:r>
                      <a:r>
                        <a:rPr lang="ja-JP"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累計</a:t>
                      </a:r>
                      <a:r>
                        <a:rPr lang="en-US" altLang="ja-JP" sz="4300" b="1"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6833139"/>
                  </a:ext>
                </a:extLst>
              </a:tr>
              <a:tr h="969569">
                <a:tc>
                  <a:txBody>
                    <a:bodyPr/>
                    <a:lstStyle/>
                    <a:p>
                      <a:pPr algn="ctr">
                        <a:spcAft>
                          <a:spcPts val="0"/>
                        </a:spcAft>
                      </a:pPr>
                      <a:r>
                        <a:rPr lang="en-US" alt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2660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9</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1</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0</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spc="-10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10 (48)</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6068310"/>
                  </a:ext>
                </a:extLst>
              </a:tr>
              <a:tr h="969569">
                <a:tc>
                  <a:txBody>
                    <a:bodyPr/>
                    <a:lstStyle/>
                    <a:p>
                      <a:pPr algn="ctr">
                        <a:spcAft>
                          <a:spcPts val="0"/>
                        </a:spcAft>
                      </a:pPr>
                      <a:r>
                        <a:rPr lang="en-US" alt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2750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5</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0</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7 (52)</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0936847"/>
                  </a:ext>
                </a:extLst>
              </a:tr>
              <a:tr h="969569">
                <a:tc>
                  <a:txBody>
                    <a:bodyPr/>
                    <a:lstStyle/>
                    <a:p>
                      <a:pPr algn="ctr">
                        <a:spcAft>
                          <a:spcPts val="0"/>
                        </a:spcAft>
                      </a:pPr>
                      <a:r>
                        <a:rPr lang="en-US" alt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2650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5</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7 (37)</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8693531"/>
                  </a:ext>
                </a:extLst>
              </a:tr>
              <a:tr h="969569">
                <a:tc>
                  <a:txBody>
                    <a:bodyPr/>
                    <a:lstStyle/>
                    <a:p>
                      <a:pPr algn="ctr">
                        <a:spcAft>
                          <a:spcPts val="0"/>
                        </a:spcAft>
                      </a:pPr>
                      <a:r>
                        <a:rPr lang="en-US" alt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4</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2620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4</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1</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0</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5 (17)</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5796447"/>
                  </a:ext>
                </a:extLst>
              </a:tr>
              <a:tr h="969569">
                <a:tc>
                  <a:txBody>
                    <a:bodyPr/>
                    <a:lstStyle/>
                    <a:p>
                      <a:pPr algn="ctr">
                        <a:spcAft>
                          <a:spcPts val="0"/>
                        </a:spcAft>
                      </a:pPr>
                      <a:r>
                        <a:rPr lang="en-US" alt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2630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EEAF6"/>
                    </a:solidFill>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1</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4</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5 (10)</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1310448"/>
                  </a:ext>
                </a:extLst>
              </a:tr>
              <a:tr h="969569">
                <a:tc>
                  <a:txBody>
                    <a:bodyPr/>
                    <a:lstStyle/>
                    <a:p>
                      <a:pPr algn="ctr">
                        <a:spcAft>
                          <a:spcPts val="0"/>
                        </a:spcAft>
                      </a:pP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ja-JP"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総計</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US" sz="4300" kern="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47</a:t>
                      </a:r>
                      <a:endParaRPr lang="ja-JP" sz="43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52</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2</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4300" kern="0" spc="-100" dirty="0">
                          <a:solidFill>
                            <a:srgbClr val="000000"/>
                          </a:solidFill>
                          <a:effectLst/>
                          <a:latin typeface="HG丸ｺﾞｼｯｸM-PRO" panose="020F0600000000000000" pitchFamily="50" charset="-128"/>
                          <a:ea typeface="HG丸ｺﾞｼｯｸM-PRO" panose="020F0600000000000000" pitchFamily="50" charset="-128"/>
                          <a:cs typeface="HGP明朝E" panose="02020900000000000000" pitchFamily="18" charset="-128"/>
                        </a:rPr>
                        <a:t>101(553)</a:t>
                      </a:r>
                      <a:endParaRPr lang="ja-JP" sz="43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91443" marR="914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279391"/>
                  </a:ext>
                </a:extLst>
              </a:tr>
            </a:tbl>
          </a:graphicData>
        </a:graphic>
      </p:graphicFrame>
      <p:sp>
        <p:nvSpPr>
          <p:cNvPr id="4" name="四角形: 角を丸くする 3">
            <a:extLst>
              <a:ext uri="{FF2B5EF4-FFF2-40B4-BE49-F238E27FC236}">
                <a16:creationId xmlns:a16="http://schemas.microsoft.com/office/drawing/2014/main" id="{86439707-CA5F-46D8-A416-45F8AE6A4C6E}"/>
              </a:ext>
            </a:extLst>
          </p:cNvPr>
          <p:cNvSpPr/>
          <p:nvPr/>
        </p:nvSpPr>
        <p:spPr>
          <a:xfrm>
            <a:off x="1037835" y="3644897"/>
            <a:ext cx="14558056" cy="818890"/>
          </a:xfrm>
          <a:prstGeom prst="round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7" name="正方形/長方形 6">
            <a:extLst>
              <a:ext uri="{FF2B5EF4-FFF2-40B4-BE49-F238E27FC236}">
                <a16:creationId xmlns:a16="http://schemas.microsoft.com/office/drawing/2014/main" id="{CED51BBF-3A8B-4882-9134-8C122A75F455}"/>
              </a:ext>
            </a:extLst>
          </p:cNvPr>
          <p:cNvSpPr/>
          <p:nvPr/>
        </p:nvSpPr>
        <p:spPr>
          <a:xfrm>
            <a:off x="5513634" y="3726786"/>
            <a:ext cx="946274" cy="655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800" b="1" dirty="0">
                <a:solidFill>
                  <a:srgbClr val="C00000"/>
                </a:solidFill>
                <a:latin typeface="HG丸ｺﾞｼｯｸM-PRO" panose="020F0600000000000000" pitchFamily="50" charset="-128"/>
                <a:ea typeface="HG丸ｺﾞｼｯｸM-PRO" panose="020F0600000000000000" pitchFamily="50" charset="-128"/>
              </a:rPr>
              <a:t>9</a:t>
            </a:r>
            <a:endParaRPr kumimoji="1" lang="ja-JP" altLang="en-US" sz="4800" b="1" dirty="0">
              <a:solidFill>
                <a:srgbClr val="C00000"/>
              </a:solidFill>
              <a:latin typeface="HG丸ｺﾞｼｯｸM-PRO" panose="020F0600000000000000" pitchFamily="50" charset="-128"/>
              <a:ea typeface="HG丸ｺﾞｼｯｸM-PRO" panose="020F0600000000000000" pitchFamily="50" charset="-128"/>
            </a:endParaRPr>
          </a:p>
        </p:txBody>
      </p:sp>
      <p:sp>
        <p:nvSpPr>
          <p:cNvPr id="9" name="吹き出し: 角を丸めた四角形 8">
            <a:extLst>
              <a:ext uri="{FF2B5EF4-FFF2-40B4-BE49-F238E27FC236}">
                <a16:creationId xmlns:a16="http://schemas.microsoft.com/office/drawing/2014/main" id="{C84C285C-BADA-4874-8E3A-AE279A16D21E}"/>
              </a:ext>
            </a:extLst>
          </p:cNvPr>
          <p:cNvSpPr/>
          <p:nvPr/>
        </p:nvSpPr>
        <p:spPr>
          <a:xfrm>
            <a:off x="11957921" y="5032412"/>
            <a:ext cx="4487334" cy="982670"/>
          </a:xfrm>
          <a:prstGeom prst="wedgeRoundRectCallout">
            <a:avLst>
              <a:gd name="adj1" fmla="val 5555"/>
              <a:gd name="adj2" fmla="val -126993"/>
              <a:gd name="adj3" fmla="val 16667"/>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267" b="1" dirty="0">
                <a:latin typeface="HG丸ｺﾞｼｯｸM-PRO" panose="020F0600000000000000" pitchFamily="50" charset="-128"/>
                <a:ea typeface="HG丸ｺﾞｼｯｸM-PRO" panose="020F0600000000000000" pitchFamily="50" charset="-128"/>
              </a:rPr>
              <a:t>うち奨学金 </a:t>
            </a:r>
            <a:r>
              <a:rPr kumimoji="1" lang="en-US" altLang="ja-JP" sz="4267" b="1" dirty="0">
                <a:latin typeface="HG丸ｺﾞｼｯｸM-PRO" panose="020F0600000000000000" pitchFamily="50" charset="-128"/>
                <a:ea typeface="HG丸ｺﾞｼｯｸM-PRO" panose="020F0600000000000000" pitchFamily="50" charset="-128"/>
              </a:rPr>
              <a:t>9</a:t>
            </a:r>
            <a:r>
              <a:rPr kumimoji="1" lang="ja-JP" altLang="en-US" sz="4267" b="1" dirty="0">
                <a:latin typeface="HG丸ｺﾞｼｯｸM-PRO" panose="020F0600000000000000" pitchFamily="50" charset="-128"/>
                <a:ea typeface="HG丸ｺﾞｼｯｸM-PRO" panose="020F0600000000000000" pitchFamily="50" charset="-128"/>
              </a:rPr>
              <a:t>件</a:t>
            </a:r>
          </a:p>
        </p:txBody>
      </p:sp>
    </p:spTree>
    <p:extLst>
      <p:ext uri="{BB962C8B-B14F-4D97-AF65-F5344CB8AC3E}">
        <p14:creationId xmlns:p14="http://schemas.microsoft.com/office/powerpoint/2010/main" val="2898176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1000"/>
                                        <p:tgtEl>
                                          <p:spTgt spid="4"/>
                                        </p:tgtEl>
                                      </p:cBhvr>
                                    </p:animEffect>
                                  </p:childTnLst>
                                </p:cTn>
                              </p:par>
                            </p:childTnLst>
                          </p:cTn>
                        </p:par>
                        <p:par>
                          <p:cTn id="8" fill="hold">
                            <p:stCondLst>
                              <p:cond delay="1000"/>
                            </p:stCondLst>
                            <p:childTnLst>
                              <p:par>
                                <p:cTn id="9" presetID="16" presetClass="entr" presetSubtype="37" fill="hold" grpId="0" nodeType="afterEffect">
                                  <p:stCondLst>
                                    <p:cond delay="500"/>
                                  </p:stCondLst>
                                  <p:childTnLst>
                                    <p:set>
                                      <p:cBhvr>
                                        <p:cTn id="10" dur="1" fill="hold">
                                          <p:stCondLst>
                                            <p:cond delay="0"/>
                                          </p:stCondLst>
                                        </p:cTn>
                                        <p:tgtEl>
                                          <p:spTgt spid="7"/>
                                        </p:tgtEl>
                                        <p:attrNameLst>
                                          <p:attrName>style.visibility</p:attrName>
                                        </p:attrNameLst>
                                      </p:cBhvr>
                                      <p:to>
                                        <p:strVal val="visible"/>
                                      </p:to>
                                    </p:set>
                                    <p:animEffect transition="in" filter="barn(outVertical)">
                                      <p:cBhvr>
                                        <p:cTn id="11" dur="1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6"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1000" fill="hold"/>
                                        <p:tgtEl>
                                          <p:spTgt spid="9"/>
                                        </p:tgtEl>
                                        <p:attrNameLst>
                                          <p:attrName>ppt_x</p:attrName>
                                        </p:attrNameLst>
                                      </p:cBhvr>
                                      <p:tavLst>
                                        <p:tav tm="0">
                                          <p:val>
                                            <p:strVal val="1+#ppt_w/2"/>
                                          </p:val>
                                        </p:tav>
                                        <p:tav tm="100000">
                                          <p:val>
                                            <p:strVal val="#ppt_x"/>
                                          </p:val>
                                        </p:tav>
                                      </p:tavLst>
                                    </p:anim>
                                    <p:anim calcmode="lin" valueType="num">
                                      <p:cBhvr additive="base">
                                        <p:cTn id="17"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50110" y="549783"/>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2638350560"/>
              </p:ext>
            </p:extLst>
          </p:nvPr>
        </p:nvGraphicFramePr>
        <p:xfrm>
          <a:off x="750110" y="674186"/>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地区リーダーの役割</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13" name="テキスト ボックス 12">
            <a:extLst>
              <a:ext uri="{FF2B5EF4-FFF2-40B4-BE49-F238E27FC236}">
                <a16:creationId xmlns:a16="http://schemas.microsoft.com/office/drawing/2014/main" id="{907A65E6-CBE2-4314-95E4-634BCF7EDF8C}"/>
              </a:ext>
            </a:extLst>
          </p:cNvPr>
          <p:cNvSpPr txBox="1"/>
          <p:nvPr/>
        </p:nvSpPr>
        <p:spPr>
          <a:xfrm>
            <a:off x="6156167" y="5667440"/>
            <a:ext cx="11805996" cy="2718052"/>
          </a:xfrm>
          <a:prstGeom prst="rect">
            <a:avLst/>
          </a:prstGeom>
          <a:noFill/>
        </p:spPr>
        <p:txBody>
          <a:bodyPr wrap="square" rtlCol="0">
            <a:spAutoFit/>
          </a:bodyPr>
          <a:lstStyle/>
          <a:p>
            <a:pPr>
              <a:lnSpc>
                <a:spcPct val="150000"/>
              </a:lnSpc>
            </a:pP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審査（迅速かつ必要最小限の審査）</a:t>
            </a:r>
            <a:endParaRPr kumimoji="1" lang="en-US" altLang="ja-JP" sz="4000" dirty="0">
              <a:solidFill>
                <a:srgbClr val="002060"/>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　　・クラブの支援（アドバイス）</a:t>
            </a:r>
            <a:endParaRPr kumimoji="1" lang="en-US" altLang="ja-JP" sz="4000" dirty="0">
              <a:solidFill>
                <a:srgbClr val="002060"/>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　　・申請要件の充分な知識と理解</a:t>
            </a:r>
          </a:p>
        </p:txBody>
      </p:sp>
      <p:sp>
        <p:nvSpPr>
          <p:cNvPr id="14" name="テキスト ボックス 13">
            <a:extLst>
              <a:ext uri="{FF2B5EF4-FFF2-40B4-BE49-F238E27FC236}">
                <a16:creationId xmlns:a16="http://schemas.microsoft.com/office/drawing/2014/main" id="{579A674A-ABB2-49B8-9DFB-B10515FA728B}"/>
              </a:ext>
            </a:extLst>
          </p:cNvPr>
          <p:cNvSpPr txBox="1"/>
          <p:nvPr/>
        </p:nvSpPr>
        <p:spPr>
          <a:xfrm>
            <a:off x="4676574" y="3135494"/>
            <a:ext cx="11805996" cy="707886"/>
          </a:xfrm>
          <a:prstGeom prst="rect">
            <a:avLst/>
          </a:prstGeom>
          <a:noFill/>
        </p:spPr>
        <p:txBody>
          <a:bodyPr wrap="square" rtlCol="0">
            <a:spAutoFit/>
          </a:bodyPr>
          <a:lstStyle/>
          <a:p>
            <a:r>
              <a:rPr kumimoji="1" lang="en-US" altLang="ja-JP" sz="4000" dirty="0">
                <a:solidFill>
                  <a:srgbClr val="002060"/>
                </a:solidFill>
                <a:latin typeface="HG丸ｺﾞｼｯｸM-PRO" panose="020F0600000000000000" pitchFamily="50" charset="-128"/>
                <a:ea typeface="HG丸ｺﾞｼｯｸM-PRO" panose="020F0600000000000000" pitchFamily="50" charset="-128"/>
              </a:rPr>
              <a:t>DDF</a:t>
            </a: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配分と財団補助金活用方針の明確化</a:t>
            </a:r>
          </a:p>
        </p:txBody>
      </p:sp>
      <p:grpSp>
        <p:nvGrpSpPr>
          <p:cNvPr id="18" name="グループ化 17">
            <a:extLst>
              <a:ext uri="{FF2B5EF4-FFF2-40B4-BE49-F238E27FC236}">
                <a16:creationId xmlns:a16="http://schemas.microsoft.com/office/drawing/2014/main" id="{4161EC06-BE07-45C6-BB80-26168220480A}"/>
              </a:ext>
            </a:extLst>
          </p:cNvPr>
          <p:cNvGrpSpPr/>
          <p:nvPr/>
        </p:nvGrpSpPr>
        <p:grpSpPr>
          <a:xfrm>
            <a:off x="857693" y="1900448"/>
            <a:ext cx="3714460" cy="3586340"/>
            <a:chOff x="857693" y="1900448"/>
            <a:chExt cx="3714460" cy="3586340"/>
          </a:xfrm>
        </p:grpSpPr>
        <p:pic>
          <p:nvPicPr>
            <p:cNvPr id="1026" name="Picture 2" descr="関連画像">
              <a:extLst>
                <a:ext uri="{FF2B5EF4-FFF2-40B4-BE49-F238E27FC236}">
                  <a16:creationId xmlns:a16="http://schemas.microsoft.com/office/drawing/2014/main" id="{6AEEB4ED-FA96-40AE-AEDE-5CCE5B4D6C35}"/>
                </a:ext>
              </a:extLst>
            </p:cNvPr>
            <p:cNvPicPr>
              <a:picLocks noChangeAspect="1" noChangeArrowheads="1"/>
            </p:cNvPicPr>
            <p:nvPr/>
          </p:nvPicPr>
          <p:blipFill>
            <a:blip r:embed="rId4">
              <a:clrChange>
                <a:clrFrom>
                  <a:srgbClr val="000000">
                    <a:alpha val="0"/>
                  </a:srgbClr>
                </a:clrFrom>
                <a:clrTo>
                  <a:srgbClr val="000000">
                    <a:alpha val="0"/>
                  </a:srgbClr>
                </a:clrTo>
              </a:clrChange>
              <a:biLevel thresh="75000"/>
              <a:extLst>
                <a:ext uri="{28A0092B-C50C-407E-A947-70E740481C1C}">
                  <a14:useLocalDpi xmlns:a14="http://schemas.microsoft.com/office/drawing/2010/main" val="0"/>
                </a:ext>
              </a:extLst>
            </a:blip>
            <a:srcRect/>
            <a:stretch>
              <a:fillRect/>
            </a:stretch>
          </p:blipFill>
          <p:spPr bwMode="auto">
            <a:xfrm>
              <a:off x="857693" y="1900448"/>
              <a:ext cx="3188698" cy="3188698"/>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a:extLst>
                <a:ext uri="{FF2B5EF4-FFF2-40B4-BE49-F238E27FC236}">
                  <a16:creationId xmlns:a16="http://schemas.microsoft.com/office/drawing/2014/main" id="{9829D1F1-2E93-49E9-B951-3D5A6E8DAC5B}"/>
                </a:ext>
              </a:extLst>
            </p:cNvPr>
            <p:cNvSpPr txBox="1"/>
            <p:nvPr/>
          </p:nvSpPr>
          <p:spPr>
            <a:xfrm>
              <a:off x="1669296" y="4902013"/>
              <a:ext cx="2902857" cy="584775"/>
            </a:xfrm>
            <a:prstGeom prst="rect">
              <a:avLst/>
            </a:prstGeom>
            <a:noFill/>
          </p:spPr>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地区ガバナー</a:t>
              </a:r>
            </a:p>
          </p:txBody>
        </p:sp>
      </p:grpSp>
      <p:pic>
        <p:nvPicPr>
          <p:cNvPr id="21" name="図 20" descr="関連画像">
            <a:extLst>
              <a:ext uri="{FF2B5EF4-FFF2-40B4-BE49-F238E27FC236}">
                <a16:creationId xmlns:a16="http://schemas.microsoft.com/office/drawing/2014/main" id="{FF59C859-E7B7-424A-A42D-5E3F0F93B11B}"/>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106224" y="4148436"/>
            <a:ext cx="552337" cy="586468"/>
          </a:xfrm>
          <a:prstGeom prst="rect">
            <a:avLst/>
          </a:prstGeom>
          <a:noFill/>
          <a:ln>
            <a:noFill/>
          </a:ln>
        </p:spPr>
      </p:pic>
      <p:pic>
        <p:nvPicPr>
          <p:cNvPr id="22" name="図 21" descr="関連画像">
            <a:extLst>
              <a:ext uri="{FF2B5EF4-FFF2-40B4-BE49-F238E27FC236}">
                <a16:creationId xmlns:a16="http://schemas.microsoft.com/office/drawing/2014/main" id="{44FF0A52-1ED8-4507-AF0A-2AD23B0A83D0}"/>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120724" y="3529606"/>
            <a:ext cx="552337" cy="586468"/>
          </a:xfrm>
          <a:prstGeom prst="rect">
            <a:avLst/>
          </a:prstGeom>
          <a:noFill/>
          <a:ln>
            <a:noFill/>
          </a:ln>
        </p:spPr>
      </p:pic>
      <p:grpSp>
        <p:nvGrpSpPr>
          <p:cNvPr id="20" name="グループ化 19">
            <a:extLst>
              <a:ext uri="{FF2B5EF4-FFF2-40B4-BE49-F238E27FC236}">
                <a16:creationId xmlns:a16="http://schemas.microsoft.com/office/drawing/2014/main" id="{8A6E2DDA-BD7A-4BB0-B036-6C315202831A}"/>
              </a:ext>
            </a:extLst>
          </p:cNvPr>
          <p:cNvGrpSpPr/>
          <p:nvPr/>
        </p:nvGrpSpPr>
        <p:grpSpPr>
          <a:xfrm>
            <a:off x="2382393" y="5566272"/>
            <a:ext cx="3188698" cy="2819220"/>
            <a:chOff x="2382393" y="5566272"/>
            <a:chExt cx="3188698" cy="2819220"/>
          </a:xfrm>
        </p:grpSpPr>
        <p:grpSp>
          <p:nvGrpSpPr>
            <p:cNvPr id="16" name="グループ化 15">
              <a:extLst>
                <a:ext uri="{FF2B5EF4-FFF2-40B4-BE49-F238E27FC236}">
                  <a16:creationId xmlns:a16="http://schemas.microsoft.com/office/drawing/2014/main" id="{4326D1DC-3654-4198-A75F-05DE2DB1E0BB}"/>
                </a:ext>
              </a:extLst>
            </p:cNvPr>
            <p:cNvGrpSpPr/>
            <p:nvPr/>
          </p:nvGrpSpPr>
          <p:grpSpPr>
            <a:xfrm>
              <a:off x="2382393" y="5566272"/>
              <a:ext cx="3188698" cy="2819220"/>
              <a:chOff x="7989427" y="3763340"/>
              <a:chExt cx="3188698" cy="2819220"/>
            </a:xfrm>
          </p:grpSpPr>
          <p:pic>
            <p:nvPicPr>
              <p:cNvPr id="10" name="グラフィックス 9" descr="ユーザー">
                <a:extLst>
                  <a:ext uri="{FF2B5EF4-FFF2-40B4-BE49-F238E27FC236}">
                    <a16:creationId xmlns:a16="http://schemas.microsoft.com/office/drawing/2014/main" id="{1BF30B1B-DEF3-4294-AFFD-510C349093C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279419" y="3763340"/>
                <a:ext cx="2608714" cy="2666769"/>
              </a:xfrm>
              <a:prstGeom prst="rect">
                <a:avLst/>
              </a:prstGeom>
            </p:spPr>
          </p:pic>
          <p:sp>
            <p:nvSpPr>
              <p:cNvPr id="12" name="テキスト ボックス 11">
                <a:extLst>
                  <a:ext uri="{FF2B5EF4-FFF2-40B4-BE49-F238E27FC236}">
                    <a16:creationId xmlns:a16="http://schemas.microsoft.com/office/drawing/2014/main" id="{B09C198A-361B-4472-9592-98B71AAEA96B}"/>
                  </a:ext>
                </a:extLst>
              </p:cNvPr>
              <p:cNvSpPr txBox="1"/>
              <p:nvPr/>
            </p:nvSpPr>
            <p:spPr>
              <a:xfrm>
                <a:off x="7989427" y="5997785"/>
                <a:ext cx="3188698" cy="584775"/>
              </a:xfrm>
              <a:prstGeom prst="rect">
                <a:avLst/>
              </a:prstGeom>
              <a:noFill/>
            </p:spPr>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地区財団委員会</a:t>
                </a:r>
              </a:p>
            </p:txBody>
          </p:sp>
        </p:grpSp>
        <p:pic>
          <p:nvPicPr>
            <p:cNvPr id="23" name="図 22" descr="関連画像">
              <a:extLst>
                <a:ext uri="{FF2B5EF4-FFF2-40B4-BE49-F238E27FC236}">
                  <a16:creationId xmlns:a16="http://schemas.microsoft.com/office/drawing/2014/main" id="{F225A1AB-B610-42BD-B9C2-F2C266BF88E9}"/>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4788576" y="6646433"/>
              <a:ext cx="552337" cy="586468"/>
            </a:xfrm>
            <a:prstGeom prst="rect">
              <a:avLst/>
            </a:prstGeom>
            <a:noFill/>
            <a:ln>
              <a:noFill/>
            </a:ln>
          </p:spPr>
        </p:pic>
        <p:pic>
          <p:nvPicPr>
            <p:cNvPr id="24" name="図 23" descr="関連画像">
              <a:extLst>
                <a:ext uri="{FF2B5EF4-FFF2-40B4-BE49-F238E27FC236}">
                  <a16:creationId xmlns:a16="http://schemas.microsoft.com/office/drawing/2014/main" id="{8F365EAB-A9F4-46D5-8438-5DF3B90298AB}"/>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330769" y="7109841"/>
              <a:ext cx="552337" cy="586468"/>
            </a:xfrm>
            <a:prstGeom prst="rect">
              <a:avLst/>
            </a:prstGeom>
            <a:noFill/>
            <a:ln>
              <a:noFill/>
            </a:ln>
          </p:spPr>
        </p:pic>
        <p:pic>
          <p:nvPicPr>
            <p:cNvPr id="25" name="図 24" descr="関連画像">
              <a:extLst>
                <a:ext uri="{FF2B5EF4-FFF2-40B4-BE49-F238E27FC236}">
                  <a16:creationId xmlns:a16="http://schemas.microsoft.com/office/drawing/2014/main" id="{4DCA4285-0B54-47A4-A716-944EE9957CB2}"/>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658561" y="6633038"/>
              <a:ext cx="552337" cy="586468"/>
            </a:xfrm>
            <a:prstGeom prst="rect">
              <a:avLst/>
            </a:prstGeom>
            <a:noFill/>
            <a:ln>
              <a:noFill/>
            </a:ln>
          </p:spPr>
        </p:pic>
      </p:grpSp>
    </p:spTree>
    <p:extLst>
      <p:ext uri="{BB962C8B-B14F-4D97-AF65-F5344CB8AC3E}">
        <p14:creationId xmlns:p14="http://schemas.microsoft.com/office/powerpoint/2010/main" val="2343391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50110" y="549783"/>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3993585287"/>
              </p:ext>
            </p:extLst>
          </p:nvPr>
        </p:nvGraphicFramePr>
        <p:xfrm>
          <a:off x="750110" y="674186"/>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地区財団委員会による審査（</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DDF/GG</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
        <p:nvSpPr>
          <p:cNvPr id="13" name="テキスト ボックス 12">
            <a:extLst>
              <a:ext uri="{FF2B5EF4-FFF2-40B4-BE49-F238E27FC236}">
                <a16:creationId xmlns:a16="http://schemas.microsoft.com/office/drawing/2014/main" id="{907A65E6-CBE2-4314-95E4-634BCF7EDF8C}"/>
              </a:ext>
            </a:extLst>
          </p:cNvPr>
          <p:cNvSpPr txBox="1"/>
          <p:nvPr/>
        </p:nvSpPr>
        <p:spPr>
          <a:xfrm>
            <a:off x="4341820" y="4972553"/>
            <a:ext cx="13022263" cy="1333057"/>
          </a:xfrm>
          <a:prstGeom prst="rect">
            <a:avLst/>
          </a:prstGeom>
          <a:noFill/>
        </p:spPr>
        <p:txBody>
          <a:bodyPr wrap="square" rtlCol="0">
            <a:spAutoFit/>
          </a:bodyPr>
          <a:lstStyle/>
          <a:p>
            <a:pPr marL="571500" indent="-571500">
              <a:lnSpc>
                <a:spcPct val="250000"/>
              </a:lnSpc>
              <a:buFont typeface="Wingdings" panose="05000000000000000000" pitchFamily="2" charset="2"/>
              <a:buChar char="l"/>
            </a:pP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代表連絡者を経験する</a:t>
            </a:r>
            <a:endParaRPr kumimoji="1" lang="en-US" altLang="ja-JP" sz="4000" dirty="0">
              <a:solidFill>
                <a:srgbClr val="002060"/>
              </a:solidFill>
              <a:latin typeface="HG丸ｺﾞｼｯｸM-PRO" panose="020F0600000000000000" pitchFamily="50" charset="-128"/>
              <a:ea typeface="HG丸ｺﾞｼｯｸM-PRO" panose="020F0600000000000000" pitchFamily="50" charset="-128"/>
            </a:endParaRPr>
          </a:p>
        </p:txBody>
      </p:sp>
      <p:grpSp>
        <p:nvGrpSpPr>
          <p:cNvPr id="17" name="グループ化 16">
            <a:extLst>
              <a:ext uri="{FF2B5EF4-FFF2-40B4-BE49-F238E27FC236}">
                <a16:creationId xmlns:a16="http://schemas.microsoft.com/office/drawing/2014/main" id="{9D85BD15-E821-48DE-8388-F92E789DA217}"/>
              </a:ext>
            </a:extLst>
          </p:cNvPr>
          <p:cNvGrpSpPr/>
          <p:nvPr/>
        </p:nvGrpSpPr>
        <p:grpSpPr>
          <a:xfrm>
            <a:off x="1383300" y="2057580"/>
            <a:ext cx="3188698" cy="2819220"/>
            <a:chOff x="2382393" y="5566272"/>
            <a:chExt cx="3188698" cy="2819220"/>
          </a:xfrm>
        </p:grpSpPr>
        <p:grpSp>
          <p:nvGrpSpPr>
            <p:cNvPr id="18" name="グループ化 17">
              <a:extLst>
                <a:ext uri="{FF2B5EF4-FFF2-40B4-BE49-F238E27FC236}">
                  <a16:creationId xmlns:a16="http://schemas.microsoft.com/office/drawing/2014/main" id="{E3456D51-6B1C-424D-8FE1-9879EE1B5445}"/>
                </a:ext>
              </a:extLst>
            </p:cNvPr>
            <p:cNvGrpSpPr/>
            <p:nvPr/>
          </p:nvGrpSpPr>
          <p:grpSpPr>
            <a:xfrm>
              <a:off x="2382393" y="5566272"/>
              <a:ext cx="3188698" cy="2819220"/>
              <a:chOff x="7989427" y="3763340"/>
              <a:chExt cx="3188698" cy="2819220"/>
            </a:xfrm>
          </p:grpSpPr>
          <p:pic>
            <p:nvPicPr>
              <p:cNvPr id="22" name="グラフィックス 21" descr="ユーザー">
                <a:extLst>
                  <a:ext uri="{FF2B5EF4-FFF2-40B4-BE49-F238E27FC236}">
                    <a16:creationId xmlns:a16="http://schemas.microsoft.com/office/drawing/2014/main" id="{ADD2CA29-F079-4DB7-A070-1918A4628D0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79419" y="3763340"/>
                <a:ext cx="2608714" cy="2666769"/>
              </a:xfrm>
              <a:prstGeom prst="rect">
                <a:avLst/>
              </a:prstGeom>
            </p:spPr>
          </p:pic>
          <p:sp>
            <p:nvSpPr>
              <p:cNvPr id="23" name="テキスト ボックス 22">
                <a:extLst>
                  <a:ext uri="{FF2B5EF4-FFF2-40B4-BE49-F238E27FC236}">
                    <a16:creationId xmlns:a16="http://schemas.microsoft.com/office/drawing/2014/main" id="{D678014E-1AF7-43F2-88AF-AA0614C189D7}"/>
                  </a:ext>
                </a:extLst>
              </p:cNvPr>
              <p:cNvSpPr txBox="1"/>
              <p:nvPr/>
            </p:nvSpPr>
            <p:spPr>
              <a:xfrm>
                <a:off x="7989427" y="5997785"/>
                <a:ext cx="3188698" cy="584775"/>
              </a:xfrm>
              <a:prstGeom prst="rect">
                <a:avLst/>
              </a:prstGeom>
              <a:noFill/>
            </p:spPr>
            <p:txBody>
              <a:bodyPr wrap="square" rtlCol="0">
                <a:spAutoFit/>
              </a:bodyPr>
              <a:lstStyle/>
              <a:p>
                <a:r>
                  <a:rPr kumimoji="1" lang="ja-JP" altLang="en-US" sz="3200" dirty="0">
                    <a:latin typeface="HG丸ｺﾞｼｯｸM-PRO" panose="020F0600000000000000" pitchFamily="50" charset="-128"/>
                    <a:ea typeface="HG丸ｺﾞｼｯｸM-PRO" panose="020F0600000000000000" pitchFamily="50" charset="-128"/>
                  </a:rPr>
                  <a:t>地区財団委員会</a:t>
                </a:r>
              </a:p>
            </p:txBody>
          </p:sp>
        </p:grpSp>
        <p:pic>
          <p:nvPicPr>
            <p:cNvPr id="19" name="図 18" descr="関連画像">
              <a:extLst>
                <a:ext uri="{FF2B5EF4-FFF2-40B4-BE49-F238E27FC236}">
                  <a16:creationId xmlns:a16="http://schemas.microsoft.com/office/drawing/2014/main" id="{8529B7C2-DC5E-421D-A40F-3E46880A202D}"/>
                </a:ext>
              </a:extLst>
            </p:cNvPr>
            <p:cNvPicPr/>
            <p:nvPr/>
          </p:nvPicPr>
          <p:blipFill>
            <a:blip r:embed="rId6"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4788576" y="6646433"/>
              <a:ext cx="552337" cy="586468"/>
            </a:xfrm>
            <a:prstGeom prst="rect">
              <a:avLst/>
            </a:prstGeom>
            <a:noFill/>
            <a:ln>
              <a:noFill/>
            </a:ln>
          </p:spPr>
        </p:pic>
        <p:pic>
          <p:nvPicPr>
            <p:cNvPr id="20" name="図 19" descr="関連画像">
              <a:extLst>
                <a:ext uri="{FF2B5EF4-FFF2-40B4-BE49-F238E27FC236}">
                  <a16:creationId xmlns:a16="http://schemas.microsoft.com/office/drawing/2014/main" id="{DB6CEDC9-2122-48E5-A250-B6DD345F08AA}"/>
                </a:ext>
              </a:extLst>
            </p:cNvPr>
            <p:cNvPicPr/>
            <p:nvPr/>
          </p:nvPicPr>
          <p:blipFill>
            <a:blip r:embed="rId6"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330769" y="7109841"/>
              <a:ext cx="552337" cy="586468"/>
            </a:xfrm>
            <a:prstGeom prst="rect">
              <a:avLst/>
            </a:prstGeom>
            <a:noFill/>
            <a:ln>
              <a:noFill/>
            </a:ln>
          </p:spPr>
        </p:pic>
        <p:pic>
          <p:nvPicPr>
            <p:cNvPr id="21" name="図 20" descr="関連画像">
              <a:extLst>
                <a:ext uri="{FF2B5EF4-FFF2-40B4-BE49-F238E27FC236}">
                  <a16:creationId xmlns:a16="http://schemas.microsoft.com/office/drawing/2014/main" id="{3026371D-8D91-4354-851E-47E836C3D25E}"/>
                </a:ext>
              </a:extLst>
            </p:cNvPr>
            <p:cNvPicPr/>
            <p:nvPr/>
          </p:nvPicPr>
          <p:blipFill>
            <a:blip r:embed="rId6"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658561" y="6633038"/>
              <a:ext cx="552337" cy="586468"/>
            </a:xfrm>
            <a:prstGeom prst="rect">
              <a:avLst/>
            </a:prstGeom>
            <a:noFill/>
            <a:ln>
              <a:noFill/>
            </a:ln>
          </p:spPr>
        </p:pic>
      </p:grpSp>
      <p:sp>
        <p:nvSpPr>
          <p:cNvPr id="24" name="テキスト ボックス 23">
            <a:extLst>
              <a:ext uri="{FF2B5EF4-FFF2-40B4-BE49-F238E27FC236}">
                <a16:creationId xmlns:a16="http://schemas.microsoft.com/office/drawing/2014/main" id="{983FEF40-4AF8-489B-9511-FF12ECB87A4B}"/>
              </a:ext>
            </a:extLst>
          </p:cNvPr>
          <p:cNvSpPr txBox="1"/>
          <p:nvPr/>
        </p:nvSpPr>
        <p:spPr>
          <a:xfrm>
            <a:off x="4282006" y="7559890"/>
            <a:ext cx="13022263" cy="1333057"/>
          </a:xfrm>
          <a:prstGeom prst="rect">
            <a:avLst/>
          </a:prstGeom>
          <a:noFill/>
        </p:spPr>
        <p:txBody>
          <a:bodyPr wrap="square" rtlCol="0">
            <a:spAutoFit/>
          </a:bodyPr>
          <a:lstStyle/>
          <a:p>
            <a:pPr marL="571500" indent="-571500">
              <a:lnSpc>
                <a:spcPct val="250000"/>
              </a:lnSpc>
              <a:buFont typeface="Wingdings" panose="05000000000000000000" pitchFamily="2" charset="2"/>
              <a:buChar char="l"/>
            </a:pPr>
            <a:r>
              <a:rPr kumimoji="1" lang="en-US" altLang="ja-JP" sz="4000" dirty="0">
                <a:solidFill>
                  <a:srgbClr val="002060"/>
                </a:solidFill>
                <a:latin typeface="HG丸ｺﾞｼｯｸM-PRO" panose="020F0600000000000000" pitchFamily="50" charset="-128"/>
                <a:ea typeface="HG丸ｺﾞｼｯｸM-PRO" panose="020F0600000000000000" pitchFamily="50" charset="-128"/>
              </a:rPr>
              <a:t>TRF</a:t>
            </a: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の追加情報をフォローする</a:t>
            </a:r>
          </a:p>
        </p:txBody>
      </p:sp>
      <p:sp>
        <p:nvSpPr>
          <p:cNvPr id="25" name="テキスト ボックス 24">
            <a:extLst>
              <a:ext uri="{FF2B5EF4-FFF2-40B4-BE49-F238E27FC236}">
                <a16:creationId xmlns:a16="http://schemas.microsoft.com/office/drawing/2014/main" id="{564AE80E-10F6-4E30-BCCE-643044EBB7F5}"/>
              </a:ext>
            </a:extLst>
          </p:cNvPr>
          <p:cNvSpPr txBox="1"/>
          <p:nvPr/>
        </p:nvSpPr>
        <p:spPr>
          <a:xfrm>
            <a:off x="4341820" y="6237250"/>
            <a:ext cx="13022263" cy="1333057"/>
          </a:xfrm>
          <a:prstGeom prst="rect">
            <a:avLst/>
          </a:prstGeom>
          <a:noFill/>
        </p:spPr>
        <p:txBody>
          <a:bodyPr wrap="square" rtlCol="0">
            <a:spAutoFit/>
          </a:bodyPr>
          <a:lstStyle/>
          <a:p>
            <a:pPr marL="571500" indent="-571500">
              <a:lnSpc>
                <a:spcPct val="250000"/>
              </a:lnSpc>
              <a:buFont typeface="Wingdings" panose="05000000000000000000" pitchFamily="2" charset="2"/>
              <a:buChar char="l"/>
            </a:pPr>
            <a:r>
              <a:rPr kumimoji="1" lang="ja-JP" altLang="en-US" sz="4000" b="1" dirty="0">
                <a:solidFill>
                  <a:srgbClr val="C00000"/>
                </a:solidFill>
                <a:latin typeface="HG丸ｺﾞｼｯｸM-PRO" panose="020F0600000000000000" pitchFamily="50" charset="-128"/>
                <a:ea typeface="HG丸ｺﾞｼｯｸM-PRO" panose="020F0600000000000000" pitchFamily="50" charset="-128"/>
              </a:rPr>
              <a:t>ロータリーの「持続可能性」</a:t>
            </a:r>
            <a:r>
              <a:rPr kumimoji="1" lang="ja-JP" altLang="en-US" sz="4000" dirty="0">
                <a:solidFill>
                  <a:srgbClr val="002060"/>
                </a:solidFill>
                <a:latin typeface="HG丸ｺﾞｼｯｸM-PRO" panose="020F0600000000000000" pitchFamily="50" charset="-128"/>
                <a:ea typeface="HG丸ｺﾞｼｯｸM-PRO" panose="020F0600000000000000" pitchFamily="50" charset="-128"/>
              </a:rPr>
              <a:t>を正しく理解する</a:t>
            </a:r>
            <a:endParaRPr kumimoji="1" lang="en-US" altLang="ja-JP" sz="4000" dirty="0">
              <a:solidFill>
                <a:srgbClr val="002060"/>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1730205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anim calcmode="lin" valueType="num">
                                      <p:cBhvr>
                                        <p:cTn id="15" dur="1000" fill="hold"/>
                                        <p:tgtEl>
                                          <p:spTgt spid="25"/>
                                        </p:tgtEl>
                                        <p:attrNameLst>
                                          <p:attrName>ppt_x</p:attrName>
                                        </p:attrNameLst>
                                      </p:cBhvr>
                                      <p:tavLst>
                                        <p:tav tm="0">
                                          <p:val>
                                            <p:strVal val="#ppt_x"/>
                                          </p:val>
                                        </p:tav>
                                        <p:tav tm="100000">
                                          <p:val>
                                            <p:strVal val="#ppt_x"/>
                                          </p:val>
                                        </p:tav>
                                      </p:tavLst>
                                    </p:anim>
                                    <p:anim calcmode="lin" valueType="num">
                                      <p:cBhvr>
                                        <p:cTn id="1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1000"/>
                                        <p:tgtEl>
                                          <p:spTgt spid="24"/>
                                        </p:tgtEl>
                                      </p:cBhvr>
                                    </p:animEffect>
                                    <p:anim calcmode="lin" valueType="num">
                                      <p:cBhvr>
                                        <p:cTn id="22" dur="1000" fill="hold"/>
                                        <p:tgtEl>
                                          <p:spTgt spid="24"/>
                                        </p:tgtEl>
                                        <p:attrNameLst>
                                          <p:attrName>ppt_x</p:attrName>
                                        </p:attrNameLst>
                                      </p:cBhvr>
                                      <p:tavLst>
                                        <p:tav tm="0">
                                          <p:val>
                                            <p:strVal val="#ppt_x"/>
                                          </p:val>
                                        </p:tav>
                                        <p:tav tm="100000">
                                          <p:val>
                                            <p:strVal val="#ppt_x"/>
                                          </p:val>
                                        </p:tav>
                                      </p:tavLst>
                                    </p:anim>
                                    <p:anim calcmode="lin" valueType="num">
                                      <p:cBhvr>
                                        <p:cTn id="2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 20">
            <a:extLst>
              <a:ext uri="{FF2B5EF4-FFF2-40B4-BE49-F238E27FC236}">
                <a16:creationId xmlns:a16="http://schemas.microsoft.com/office/drawing/2014/main" id="{59C25181-C266-4AB2-A184-8E40CD06C34F}"/>
              </a:ext>
            </a:extLst>
          </p:cNvPr>
          <p:cNvPicPr>
            <a:picLocks noChangeAspect="1"/>
          </p:cNvPicPr>
          <p:nvPr/>
        </p:nvPicPr>
        <p:blipFill>
          <a:blip r:embed="rId3"/>
          <a:stretch>
            <a:fillRect/>
          </a:stretch>
        </p:blipFill>
        <p:spPr>
          <a:xfrm>
            <a:off x="526757" y="262298"/>
            <a:ext cx="2370615" cy="1183556"/>
          </a:xfrm>
          <a:prstGeom prst="rect">
            <a:avLst/>
          </a:prstGeom>
          <a:ln>
            <a:noFill/>
          </a:ln>
        </p:spPr>
      </p:pic>
      <p:sp>
        <p:nvSpPr>
          <p:cNvPr id="9" name="テキスト ボックス 8">
            <a:extLst>
              <a:ext uri="{FF2B5EF4-FFF2-40B4-BE49-F238E27FC236}">
                <a16:creationId xmlns:a16="http://schemas.microsoft.com/office/drawing/2014/main" id="{F7E8ECED-2663-4680-B6B4-A50E51F6F555}"/>
              </a:ext>
            </a:extLst>
          </p:cNvPr>
          <p:cNvSpPr txBox="1"/>
          <p:nvPr/>
        </p:nvSpPr>
        <p:spPr>
          <a:xfrm>
            <a:off x="894755" y="2248538"/>
            <a:ext cx="9795580" cy="923458"/>
          </a:xfrm>
          <a:prstGeom prst="rect">
            <a:avLst/>
          </a:prstGeom>
          <a:noFill/>
        </p:spPr>
        <p:txBody>
          <a:bodyPr wrap="square" rtlCol="0">
            <a:spAutoFit/>
          </a:bodyPr>
          <a:lstStyle/>
          <a:p>
            <a:pPr>
              <a:lnSpc>
                <a:spcPct val="150000"/>
              </a:lnSpc>
            </a:pPr>
            <a:r>
              <a:rPr kumimoji="1" lang="ja-JP" altLang="en-US" sz="4267" b="1" dirty="0">
                <a:solidFill>
                  <a:srgbClr val="002060"/>
                </a:solidFill>
                <a:latin typeface="HG丸ｺﾞｼｯｸM-PRO" panose="020F0600000000000000" pitchFamily="50" charset="-128"/>
                <a:ea typeface="HG丸ｺﾞｼｯｸM-PRO" panose="020F0600000000000000" pitchFamily="50" charset="-128"/>
              </a:rPr>
              <a:t>必要書類は最低</a:t>
            </a:r>
            <a:r>
              <a:rPr kumimoji="1" lang="en-US" altLang="ja-JP" sz="4267" b="1" dirty="0">
                <a:solidFill>
                  <a:srgbClr val="002060"/>
                </a:solidFill>
                <a:latin typeface="HG丸ｺﾞｼｯｸM-PRO" panose="020F0600000000000000" pitchFamily="50" charset="-128"/>
                <a:ea typeface="HG丸ｺﾞｼｯｸM-PRO" panose="020F0600000000000000" pitchFamily="50" charset="-128"/>
              </a:rPr>
              <a:t>4</a:t>
            </a:r>
            <a:r>
              <a:rPr kumimoji="1" lang="ja-JP" altLang="en-US" sz="4267" b="1" dirty="0">
                <a:solidFill>
                  <a:srgbClr val="002060"/>
                </a:solidFill>
                <a:latin typeface="HG丸ｺﾞｼｯｸM-PRO" panose="020F0600000000000000" pitchFamily="50" charset="-128"/>
                <a:ea typeface="HG丸ｺﾞｼｯｸM-PRO" panose="020F0600000000000000" pitchFamily="50" charset="-128"/>
              </a:rPr>
              <a:t>種類</a:t>
            </a:r>
            <a:endParaRPr kumimoji="1" lang="en-US" altLang="ja-JP" sz="4267" b="1" dirty="0">
              <a:solidFill>
                <a:srgbClr val="002060"/>
              </a:solidFill>
              <a:latin typeface="HG丸ｺﾞｼｯｸM-PRO" panose="020F0600000000000000" pitchFamily="50" charset="-128"/>
              <a:ea typeface="HG丸ｺﾞｼｯｸM-PRO" panose="020F0600000000000000" pitchFamily="50" charset="-128"/>
            </a:endParaRPr>
          </a:p>
        </p:txBody>
      </p:sp>
      <p:sp>
        <p:nvSpPr>
          <p:cNvPr id="10" name="テキスト ボックス 9">
            <a:extLst>
              <a:ext uri="{FF2B5EF4-FFF2-40B4-BE49-F238E27FC236}">
                <a16:creationId xmlns:a16="http://schemas.microsoft.com/office/drawing/2014/main" id="{9D40986D-4713-4B9B-A57C-F9FA32DB637C}"/>
              </a:ext>
            </a:extLst>
          </p:cNvPr>
          <p:cNvSpPr txBox="1"/>
          <p:nvPr/>
        </p:nvSpPr>
        <p:spPr>
          <a:xfrm>
            <a:off x="3927687" y="6655450"/>
            <a:ext cx="9795580"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教育的プログラムを含む計画</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1" name="テキスト ボックス 10">
            <a:extLst>
              <a:ext uri="{FF2B5EF4-FFF2-40B4-BE49-F238E27FC236}">
                <a16:creationId xmlns:a16="http://schemas.microsoft.com/office/drawing/2014/main" id="{F17418D5-9AD2-468F-A99A-20281AA00E19}"/>
              </a:ext>
            </a:extLst>
          </p:cNvPr>
          <p:cNvSpPr txBox="1"/>
          <p:nvPr/>
        </p:nvSpPr>
        <p:spPr>
          <a:xfrm>
            <a:off x="889426" y="5835296"/>
            <a:ext cx="9795580" cy="923458"/>
          </a:xfrm>
          <a:prstGeom prst="rect">
            <a:avLst/>
          </a:prstGeom>
          <a:noFill/>
        </p:spPr>
        <p:txBody>
          <a:bodyPr wrap="square" rtlCol="0">
            <a:spAutoFit/>
          </a:bodyPr>
          <a:lstStyle/>
          <a:p>
            <a:pPr>
              <a:lnSpc>
                <a:spcPct val="150000"/>
              </a:lnSpc>
            </a:pPr>
            <a:r>
              <a:rPr kumimoji="1" lang="ja-JP" altLang="en-US" sz="4267" b="1" dirty="0">
                <a:solidFill>
                  <a:srgbClr val="C00000"/>
                </a:solidFill>
                <a:latin typeface="HG丸ｺﾞｼｯｸM-PRO" panose="020F0600000000000000" pitchFamily="50" charset="-128"/>
                <a:ea typeface="HG丸ｺﾞｼｯｸM-PRO" panose="020F0600000000000000" pitchFamily="50" charset="-128"/>
              </a:rPr>
              <a:t>持続可能性を証明しているか</a:t>
            </a:r>
            <a:endParaRPr kumimoji="1" lang="en-US" altLang="ja-JP" sz="4267" b="1" dirty="0">
              <a:solidFill>
                <a:srgbClr val="C00000"/>
              </a:solidFill>
              <a:latin typeface="HG丸ｺﾞｼｯｸM-PRO" panose="020F0600000000000000" pitchFamily="50" charset="-128"/>
              <a:ea typeface="HG丸ｺﾞｼｯｸM-PRO" panose="020F0600000000000000" pitchFamily="50" charset="-128"/>
            </a:endParaRPr>
          </a:p>
        </p:txBody>
      </p:sp>
      <p:sp>
        <p:nvSpPr>
          <p:cNvPr id="15" name="テキスト ボックス 14">
            <a:extLst>
              <a:ext uri="{FF2B5EF4-FFF2-40B4-BE49-F238E27FC236}">
                <a16:creationId xmlns:a16="http://schemas.microsoft.com/office/drawing/2014/main" id="{3DC7D19D-38D2-48B9-8676-9BFAFC886766}"/>
              </a:ext>
            </a:extLst>
          </p:cNvPr>
          <p:cNvSpPr txBox="1"/>
          <p:nvPr/>
        </p:nvSpPr>
        <p:spPr>
          <a:xfrm>
            <a:off x="5972177" y="8059926"/>
            <a:ext cx="10906817"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物品は現地で調達（部品・テクノロジー）</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6" name="テキスト ボックス 15">
            <a:extLst>
              <a:ext uri="{FF2B5EF4-FFF2-40B4-BE49-F238E27FC236}">
                <a16:creationId xmlns:a16="http://schemas.microsoft.com/office/drawing/2014/main" id="{8E3BCD77-97DF-4157-AABE-F1EBA13C3775}"/>
              </a:ext>
            </a:extLst>
          </p:cNvPr>
          <p:cNvSpPr txBox="1"/>
          <p:nvPr/>
        </p:nvSpPr>
        <p:spPr>
          <a:xfrm>
            <a:off x="4949932" y="7357688"/>
            <a:ext cx="9795580"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地域調査の実施（受益社会の関与）</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7" name="テキスト ボックス 16">
            <a:extLst>
              <a:ext uri="{FF2B5EF4-FFF2-40B4-BE49-F238E27FC236}">
                <a16:creationId xmlns:a16="http://schemas.microsoft.com/office/drawing/2014/main" id="{2AD984DC-671C-42FE-8E66-AE860CBE10BD}"/>
              </a:ext>
            </a:extLst>
          </p:cNvPr>
          <p:cNvSpPr txBox="1"/>
          <p:nvPr/>
        </p:nvSpPr>
        <p:spPr>
          <a:xfrm>
            <a:off x="3927687" y="3118459"/>
            <a:ext cx="5842846"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経費を裏付ける書類</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8" name="テキスト ボックス 17">
            <a:extLst>
              <a:ext uri="{FF2B5EF4-FFF2-40B4-BE49-F238E27FC236}">
                <a16:creationId xmlns:a16="http://schemas.microsoft.com/office/drawing/2014/main" id="{0EBD0BAC-269A-48E8-B2C8-8C640EFFEEF1}"/>
              </a:ext>
            </a:extLst>
          </p:cNvPr>
          <p:cNvSpPr txBox="1"/>
          <p:nvPr/>
        </p:nvSpPr>
        <p:spPr>
          <a:xfrm>
            <a:off x="4949932" y="3810328"/>
            <a:ext cx="4481935"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協力団体の覚書</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E0061D24-E80E-4934-B6A3-BDBA1DC5EFE4}"/>
              </a:ext>
            </a:extLst>
          </p:cNvPr>
          <p:cNvSpPr txBox="1"/>
          <p:nvPr/>
        </p:nvSpPr>
        <p:spPr>
          <a:xfrm>
            <a:off x="5972177" y="4405677"/>
            <a:ext cx="2934756"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研修計画</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314B745A-6DF6-48BC-BD81-0A844F42C346}"/>
              </a:ext>
            </a:extLst>
          </p:cNvPr>
          <p:cNvSpPr txBox="1"/>
          <p:nvPr/>
        </p:nvSpPr>
        <p:spPr>
          <a:xfrm>
            <a:off x="6994422" y="4989459"/>
            <a:ext cx="6382911" cy="923458"/>
          </a:xfrm>
          <a:prstGeom prst="rect">
            <a:avLst/>
          </a:prstGeom>
          <a:noFill/>
        </p:spPr>
        <p:txBody>
          <a:bodyPr wrap="square" rtlCol="0">
            <a:spAutoFit/>
          </a:bodyPr>
          <a:lstStyle/>
          <a:p>
            <a:pPr>
              <a:lnSpc>
                <a:spcPct val="150000"/>
              </a:lnSpc>
            </a:pPr>
            <a:r>
              <a:rPr kumimoji="1" lang="ja-JP" altLang="en-US" sz="4267" dirty="0">
                <a:latin typeface="HG丸ｺﾞｼｯｸM-PRO" panose="020F0600000000000000" pitchFamily="50" charset="-128"/>
                <a:ea typeface="HG丸ｺﾞｼｯｸM-PRO" panose="020F0600000000000000" pitchFamily="50" charset="-128"/>
              </a:rPr>
              <a:t>地域調査の結果フォーム</a:t>
            </a:r>
            <a:endParaRPr kumimoji="1" lang="en-US" altLang="ja-JP" sz="4267" dirty="0">
              <a:latin typeface="HG丸ｺﾞｼｯｸM-PRO" panose="020F0600000000000000" pitchFamily="50" charset="-128"/>
              <a:ea typeface="HG丸ｺﾞｼｯｸM-PRO" panose="020F0600000000000000" pitchFamily="50" charset="-128"/>
            </a:endParaRPr>
          </a:p>
        </p:txBody>
      </p:sp>
      <p:sp>
        <p:nvSpPr>
          <p:cNvPr id="13" name="吹き出し: 角を丸めた四角形 12">
            <a:extLst>
              <a:ext uri="{FF2B5EF4-FFF2-40B4-BE49-F238E27FC236}">
                <a16:creationId xmlns:a16="http://schemas.microsoft.com/office/drawing/2014/main" id="{E4F78CB7-C28D-41A3-8853-40BC6316BF6B}"/>
              </a:ext>
            </a:extLst>
          </p:cNvPr>
          <p:cNvSpPr/>
          <p:nvPr/>
        </p:nvSpPr>
        <p:spPr>
          <a:xfrm>
            <a:off x="10164768" y="2381360"/>
            <a:ext cx="6147357" cy="1591926"/>
          </a:xfrm>
          <a:prstGeom prst="wedgeRoundRectCallout">
            <a:avLst>
              <a:gd name="adj1" fmla="val 14858"/>
              <a:gd name="adj2" fmla="val -9694"/>
              <a:gd name="adj3" fmla="val 16667"/>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b="1" dirty="0">
                <a:solidFill>
                  <a:srgbClr val="002060"/>
                </a:solidFill>
                <a:latin typeface="HG丸ｺﾞｼｯｸM-PRO" panose="020F0600000000000000" pitchFamily="50" charset="-128"/>
                <a:ea typeface="HG丸ｺﾞｼｯｸM-PRO" panose="020F0600000000000000" pitchFamily="50" charset="-128"/>
              </a:rPr>
              <a:t>その他：</a:t>
            </a:r>
            <a:endParaRPr kumimoji="1" lang="en-US" altLang="ja-JP" sz="3200" b="1" dirty="0">
              <a:solidFill>
                <a:srgbClr val="002060"/>
              </a:solidFill>
              <a:latin typeface="HG丸ｺﾞｼｯｸM-PRO" panose="020F0600000000000000" pitchFamily="50" charset="-128"/>
              <a:ea typeface="HG丸ｺﾞｼｯｸM-PRO" panose="020F0600000000000000" pitchFamily="50" charset="-128"/>
            </a:endParaRPr>
          </a:p>
          <a:p>
            <a:r>
              <a:rPr kumimoji="1" lang="ja-JP" altLang="en-US" sz="3200" b="1" dirty="0">
                <a:solidFill>
                  <a:srgbClr val="002060"/>
                </a:solidFill>
                <a:latin typeface="HG丸ｺﾞｼｯｸM-PRO" panose="020F0600000000000000" pitchFamily="50" charset="-128"/>
                <a:ea typeface="HG丸ｺﾞｼｯｸM-PRO" panose="020F0600000000000000" pitchFamily="50" charset="-128"/>
              </a:rPr>
              <a:t>　・建築を含む活動･･･</a:t>
            </a:r>
            <a:endParaRPr kumimoji="1" lang="en-US" altLang="ja-JP" sz="3200" b="1" dirty="0">
              <a:solidFill>
                <a:srgbClr val="002060"/>
              </a:solidFill>
              <a:latin typeface="HG丸ｺﾞｼｯｸM-PRO" panose="020F0600000000000000" pitchFamily="50" charset="-128"/>
              <a:ea typeface="HG丸ｺﾞｼｯｸM-PRO" panose="020F0600000000000000" pitchFamily="50" charset="-128"/>
            </a:endParaRPr>
          </a:p>
          <a:p>
            <a:r>
              <a:rPr kumimoji="1" lang="ja-JP" altLang="en-US" sz="3200" b="1" dirty="0">
                <a:solidFill>
                  <a:srgbClr val="002060"/>
                </a:solidFill>
                <a:latin typeface="HG丸ｺﾞｼｯｸM-PRO" panose="020F0600000000000000" pitchFamily="50" charset="-128"/>
                <a:ea typeface="HG丸ｺﾞｼｯｸM-PRO" panose="020F0600000000000000" pitchFamily="50" charset="-128"/>
              </a:rPr>
              <a:t>　・他地区で実施する活動･･･</a:t>
            </a:r>
            <a:endParaRPr kumimoji="1" lang="en-US" altLang="ja-JP" sz="3200" b="1" dirty="0">
              <a:solidFill>
                <a:srgbClr val="002060"/>
              </a:solidFill>
              <a:latin typeface="HG丸ｺﾞｼｯｸM-PRO" panose="020F0600000000000000" pitchFamily="50" charset="-128"/>
              <a:ea typeface="HG丸ｺﾞｼｯｸM-PRO" panose="020F0600000000000000" pitchFamily="50" charset="-128"/>
            </a:endParaRPr>
          </a:p>
        </p:txBody>
      </p:sp>
      <p:graphicFrame>
        <p:nvGraphicFramePr>
          <p:cNvPr id="14" name="表 13">
            <a:extLst>
              <a:ext uri="{FF2B5EF4-FFF2-40B4-BE49-F238E27FC236}">
                <a16:creationId xmlns:a16="http://schemas.microsoft.com/office/drawing/2014/main" id="{F7B01F7F-9E5F-45DE-8547-93424E5BC15D}"/>
              </a:ext>
            </a:extLst>
          </p:cNvPr>
          <p:cNvGraphicFramePr>
            <a:graphicFrameLocks noGrp="1"/>
          </p:cNvGraphicFramePr>
          <p:nvPr>
            <p:extLst>
              <p:ext uri="{D42A27DB-BD31-4B8C-83A1-F6EECF244321}">
                <p14:modId xmlns:p14="http://schemas.microsoft.com/office/powerpoint/2010/main" val="4024005246"/>
              </p:ext>
            </p:extLst>
          </p:nvPr>
        </p:nvGraphicFramePr>
        <p:xfrm>
          <a:off x="526757" y="415841"/>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地区財団委員会による審査（</a:t>
                      </a:r>
                      <a:r>
                        <a:rPr kumimoji="1" lang="en-US" altLang="ja-JP" sz="5300" b="1" dirty="0">
                          <a:solidFill>
                            <a:srgbClr val="002060"/>
                          </a:solidFill>
                          <a:latin typeface="HG丸ｺﾞｼｯｸM-PRO" panose="020F0600000000000000" pitchFamily="50" charset="-128"/>
                          <a:ea typeface="HG丸ｺﾞｼｯｸM-PRO" panose="020F0600000000000000" pitchFamily="50" charset="-128"/>
                        </a:rPr>
                        <a:t>DDF/GG</a:t>
                      </a:r>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spTree>
    <p:extLst>
      <p:ext uri="{BB962C8B-B14F-4D97-AF65-F5344CB8AC3E}">
        <p14:creationId xmlns:p14="http://schemas.microsoft.com/office/powerpoint/2010/main" val="24540873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1+#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25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1000" fill="hold"/>
                                        <p:tgtEl>
                                          <p:spTgt spid="18"/>
                                        </p:tgtEl>
                                        <p:attrNameLst>
                                          <p:attrName>ppt_x</p:attrName>
                                        </p:attrNameLst>
                                      </p:cBhvr>
                                      <p:tavLst>
                                        <p:tav tm="0">
                                          <p:val>
                                            <p:strVal val="1+#ppt_w/2"/>
                                          </p:val>
                                        </p:tav>
                                        <p:tav tm="100000">
                                          <p:val>
                                            <p:strVal val="#ppt_x"/>
                                          </p:val>
                                        </p:tav>
                                      </p:tavLst>
                                    </p:anim>
                                    <p:anim calcmode="lin" valueType="num">
                                      <p:cBhvr additive="base">
                                        <p:cTn id="13" dur="1000" fill="hold"/>
                                        <p:tgtEl>
                                          <p:spTgt spid="18"/>
                                        </p:tgtEl>
                                        <p:attrNameLst>
                                          <p:attrName>ppt_y</p:attrName>
                                        </p:attrNameLst>
                                      </p:cBhvr>
                                      <p:tavLst>
                                        <p:tav tm="0">
                                          <p:val>
                                            <p:strVal val="#ppt_y"/>
                                          </p:val>
                                        </p:tav>
                                        <p:tav tm="100000">
                                          <p:val>
                                            <p:strVal val="#ppt_y"/>
                                          </p:val>
                                        </p:tav>
                                      </p:tavLst>
                                    </p:anim>
                                  </p:childTnLst>
                                </p:cTn>
                              </p:par>
                            </p:childTnLst>
                          </p:cTn>
                        </p:par>
                        <p:par>
                          <p:cTn id="14" fill="hold">
                            <p:stCondLst>
                              <p:cond delay="2250"/>
                            </p:stCondLst>
                            <p:childTnLst>
                              <p:par>
                                <p:cTn id="15" presetID="2" presetClass="entr" presetSubtype="2" fill="hold" grpId="0" nodeType="afterEffect">
                                  <p:stCondLst>
                                    <p:cond delay="25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1000" fill="hold"/>
                                        <p:tgtEl>
                                          <p:spTgt spid="19"/>
                                        </p:tgtEl>
                                        <p:attrNameLst>
                                          <p:attrName>ppt_x</p:attrName>
                                        </p:attrNameLst>
                                      </p:cBhvr>
                                      <p:tavLst>
                                        <p:tav tm="0">
                                          <p:val>
                                            <p:strVal val="1+#ppt_w/2"/>
                                          </p:val>
                                        </p:tav>
                                        <p:tav tm="100000">
                                          <p:val>
                                            <p:strVal val="#ppt_x"/>
                                          </p:val>
                                        </p:tav>
                                      </p:tavLst>
                                    </p:anim>
                                    <p:anim calcmode="lin" valueType="num">
                                      <p:cBhvr additive="base">
                                        <p:cTn id="18" dur="1000" fill="hold"/>
                                        <p:tgtEl>
                                          <p:spTgt spid="19"/>
                                        </p:tgtEl>
                                        <p:attrNameLst>
                                          <p:attrName>ppt_y</p:attrName>
                                        </p:attrNameLst>
                                      </p:cBhvr>
                                      <p:tavLst>
                                        <p:tav tm="0">
                                          <p:val>
                                            <p:strVal val="#ppt_y"/>
                                          </p:val>
                                        </p:tav>
                                        <p:tav tm="100000">
                                          <p:val>
                                            <p:strVal val="#ppt_y"/>
                                          </p:val>
                                        </p:tav>
                                      </p:tavLst>
                                    </p:anim>
                                  </p:childTnLst>
                                </p:cTn>
                              </p:par>
                            </p:childTnLst>
                          </p:cTn>
                        </p:par>
                        <p:par>
                          <p:cTn id="19" fill="hold">
                            <p:stCondLst>
                              <p:cond delay="3500"/>
                            </p:stCondLst>
                            <p:childTnLst>
                              <p:par>
                                <p:cTn id="20" presetID="2" presetClass="entr" presetSubtype="2" fill="hold" grpId="0" nodeType="afterEffect">
                                  <p:stCondLst>
                                    <p:cond delay="250"/>
                                  </p:stCondLst>
                                  <p:childTnLst>
                                    <p:set>
                                      <p:cBhvr>
                                        <p:cTn id="21" dur="1" fill="hold">
                                          <p:stCondLst>
                                            <p:cond delay="0"/>
                                          </p:stCondLst>
                                        </p:cTn>
                                        <p:tgtEl>
                                          <p:spTgt spid="20"/>
                                        </p:tgtEl>
                                        <p:attrNameLst>
                                          <p:attrName>style.visibility</p:attrName>
                                        </p:attrNameLst>
                                      </p:cBhvr>
                                      <p:to>
                                        <p:strVal val="visible"/>
                                      </p:to>
                                    </p:set>
                                    <p:anim calcmode="lin" valueType="num">
                                      <p:cBhvr additive="base">
                                        <p:cTn id="22" dur="1000" fill="hold"/>
                                        <p:tgtEl>
                                          <p:spTgt spid="20"/>
                                        </p:tgtEl>
                                        <p:attrNameLst>
                                          <p:attrName>ppt_x</p:attrName>
                                        </p:attrNameLst>
                                      </p:cBhvr>
                                      <p:tavLst>
                                        <p:tav tm="0">
                                          <p:val>
                                            <p:strVal val="1+#ppt_w/2"/>
                                          </p:val>
                                        </p:tav>
                                        <p:tav tm="100000">
                                          <p:val>
                                            <p:strVal val="#ppt_x"/>
                                          </p:val>
                                        </p:tav>
                                      </p:tavLst>
                                    </p:anim>
                                    <p:anim calcmode="lin" valueType="num">
                                      <p:cBhvr additive="base">
                                        <p:cTn id="23" dur="10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1000" fill="hold"/>
                                        <p:tgtEl>
                                          <p:spTgt spid="10"/>
                                        </p:tgtEl>
                                        <p:attrNameLst>
                                          <p:attrName>ppt_x</p:attrName>
                                        </p:attrNameLst>
                                      </p:cBhvr>
                                      <p:tavLst>
                                        <p:tav tm="0">
                                          <p:val>
                                            <p:strVal val="1+#ppt_w/2"/>
                                          </p:val>
                                        </p:tav>
                                        <p:tav tm="100000">
                                          <p:val>
                                            <p:strVal val="#ppt_x"/>
                                          </p:val>
                                        </p:tav>
                                      </p:tavLst>
                                    </p:anim>
                                    <p:anim calcmode="lin" valueType="num">
                                      <p:cBhvr additive="base">
                                        <p:cTn id="36" dur="1000" fill="hold"/>
                                        <p:tgtEl>
                                          <p:spTgt spid="10"/>
                                        </p:tgtEl>
                                        <p:attrNameLst>
                                          <p:attrName>ppt_y</p:attrName>
                                        </p:attrNameLst>
                                      </p:cBhvr>
                                      <p:tavLst>
                                        <p:tav tm="0">
                                          <p:val>
                                            <p:strVal val="#ppt_y"/>
                                          </p:val>
                                        </p:tav>
                                        <p:tav tm="100000">
                                          <p:val>
                                            <p:strVal val="#ppt_y"/>
                                          </p:val>
                                        </p:tav>
                                      </p:tavLst>
                                    </p:anim>
                                  </p:childTnLst>
                                </p:cTn>
                              </p:par>
                            </p:childTnLst>
                          </p:cTn>
                        </p:par>
                        <p:par>
                          <p:cTn id="37" fill="hold">
                            <p:stCondLst>
                              <p:cond delay="1000"/>
                            </p:stCondLst>
                            <p:childTnLst>
                              <p:par>
                                <p:cTn id="38" presetID="2" presetClass="entr" presetSubtype="2" fill="hold" grpId="0" nodeType="afterEffect">
                                  <p:stCondLst>
                                    <p:cond delay="25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1000" fill="hold"/>
                                        <p:tgtEl>
                                          <p:spTgt spid="16"/>
                                        </p:tgtEl>
                                        <p:attrNameLst>
                                          <p:attrName>ppt_x</p:attrName>
                                        </p:attrNameLst>
                                      </p:cBhvr>
                                      <p:tavLst>
                                        <p:tav tm="0">
                                          <p:val>
                                            <p:strVal val="1+#ppt_w/2"/>
                                          </p:val>
                                        </p:tav>
                                        <p:tav tm="100000">
                                          <p:val>
                                            <p:strVal val="#ppt_x"/>
                                          </p:val>
                                        </p:tav>
                                      </p:tavLst>
                                    </p:anim>
                                    <p:anim calcmode="lin" valueType="num">
                                      <p:cBhvr additive="base">
                                        <p:cTn id="41" dur="1000" fill="hold"/>
                                        <p:tgtEl>
                                          <p:spTgt spid="16"/>
                                        </p:tgtEl>
                                        <p:attrNameLst>
                                          <p:attrName>ppt_y</p:attrName>
                                        </p:attrNameLst>
                                      </p:cBhvr>
                                      <p:tavLst>
                                        <p:tav tm="0">
                                          <p:val>
                                            <p:strVal val="#ppt_y"/>
                                          </p:val>
                                        </p:tav>
                                        <p:tav tm="100000">
                                          <p:val>
                                            <p:strVal val="#ppt_y"/>
                                          </p:val>
                                        </p:tav>
                                      </p:tavLst>
                                    </p:anim>
                                  </p:childTnLst>
                                </p:cTn>
                              </p:par>
                            </p:childTnLst>
                          </p:cTn>
                        </p:par>
                        <p:par>
                          <p:cTn id="42" fill="hold">
                            <p:stCondLst>
                              <p:cond delay="2250"/>
                            </p:stCondLst>
                            <p:childTnLst>
                              <p:par>
                                <p:cTn id="43" presetID="2" presetClass="entr" presetSubtype="2" fill="hold" grpId="0" nodeType="afterEffect">
                                  <p:stCondLst>
                                    <p:cond delay="25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1000" fill="hold"/>
                                        <p:tgtEl>
                                          <p:spTgt spid="15"/>
                                        </p:tgtEl>
                                        <p:attrNameLst>
                                          <p:attrName>ppt_x</p:attrName>
                                        </p:attrNameLst>
                                      </p:cBhvr>
                                      <p:tavLst>
                                        <p:tav tm="0">
                                          <p:val>
                                            <p:strVal val="1+#ppt_w/2"/>
                                          </p:val>
                                        </p:tav>
                                        <p:tav tm="100000">
                                          <p:val>
                                            <p:strVal val="#ppt_x"/>
                                          </p:val>
                                        </p:tav>
                                      </p:tavLst>
                                    </p:anim>
                                    <p:anim calcmode="lin" valueType="num">
                                      <p:cBhvr additive="base">
                                        <p:cTn id="46" dur="10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6" grpId="0"/>
      <p:bldP spid="17" grpId="0"/>
      <p:bldP spid="18" grpId="0"/>
      <p:bldP spid="19" grpId="0"/>
      <p:bldP spid="20"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190731708"/>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持続可能性（オンライン申請書）</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pSp>
        <p:nvGrpSpPr>
          <p:cNvPr id="6" name="グループ化 5">
            <a:extLst>
              <a:ext uri="{FF2B5EF4-FFF2-40B4-BE49-F238E27FC236}">
                <a16:creationId xmlns:a16="http://schemas.microsoft.com/office/drawing/2014/main" id="{0A80A7D1-492B-46E9-8B63-D6B093D01940}"/>
              </a:ext>
            </a:extLst>
          </p:cNvPr>
          <p:cNvGrpSpPr/>
          <p:nvPr/>
        </p:nvGrpSpPr>
        <p:grpSpPr>
          <a:xfrm>
            <a:off x="1849251" y="2220590"/>
            <a:ext cx="11725843" cy="2554941"/>
            <a:chOff x="-4787160" y="2232027"/>
            <a:chExt cx="11725843" cy="2554941"/>
          </a:xfrm>
        </p:grpSpPr>
        <p:sp>
          <p:nvSpPr>
            <p:cNvPr id="2" name="矢印: 山形 1">
              <a:extLst>
                <a:ext uri="{FF2B5EF4-FFF2-40B4-BE49-F238E27FC236}">
                  <a16:creationId xmlns:a16="http://schemas.microsoft.com/office/drawing/2014/main" id="{362D5B36-33B7-4CDE-98FB-5E2AD7264C3D}"/>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1</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 name="四角形: 角を丸くする 4">
              <a:extLst>
                <a:ext uri="{FF2B5EF4-FFF2-40B4-BE49-F238E27FC236}">
                  <a16:creationId xmlns:a16="http://schemas.microsoft.com/office/drawing/2014/main" id="{26025A88-8A33-473E-B4DB-94F74A20FFD9}"/>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基本情報</a:t>
              </a:r>
            </a:p>
          </p:txBody>
        </p:sp>
      </p:grpSp>
      <p:grpSp>
        <p:nvGrpSpPr>
          <p:cNvPr id="9" name="グループ化 8">
            <a:extLst>
              <a:ext uri="{FF2B5EF4-FFF2-40B4-BE49-F238E27FC236}">
                <a16:creationId xmlns:a16="http://schemas.microsoft.com/office/drawing/2014/main" id="{4A84231E-A0F6-4BB5-82D8-B9CC7F56263E}"/>
              </a:ext>
            </a:extLst>
          </p:cNvPr>
          <p:cNvGrpSpPr/>
          <p:nvPr/>
        </p:nvGrpSpPr>
        <p:grpSpPr>
          <a:xfrm>
            <a:off x="1849251" y="4385383"/>
            <a:ext cx="11725843" cy="2554941"/>
            <a:chOff x="-4787160" y="2232027"/>
            <a:chExt cx="11725843" cy="2554941"/>
          </a:xfrm>
        </p:grpSpPr>
        <p:sp>
          <p:nvSpPr>
            <p:cNvPr id="10" name="矢印: 山形 9">
              <a:extLst>
                <a:ext uri="{FF2B5EF4-FFF2-40B4-BE49-F238E27FC236}">
                  <a16:creationId xmlns:a16="http://schemas.microsoft.com/office/drawing/2014/main" id="{853A1946-D7EA-415E-9F13-BE6778B1C03B}"/>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2</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1" name="四角形: 角を丸くする 10">
              <a:extLst>
                <a:ext uri="{FF2B5EF4-FFF2-40B4-BE49-F238E27FC236}">
                  <a16:creationId xmlns:a16="http://schemas.microsoft.com/office/drawing/2014/main" id="{BA0C72D8-489E-43AA-93D4-A7B2889F502B}"/>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委員会メンバー</a:t>
              </a:r>
            </a:p>
          </p:txBody>
        </p:sp>
      </p:grpSp>
      <p:grpSp>
        <p:nvGrpSpPr>
          <p:cNvPr id="12" name="グループ化 11">
            <a:extLst>
              <a:ext uri="{FF2B5EF4-FFF2-40B4-BE49-F238E27FC236}">
                <a16:creationId xmlns:a16="http://schemas.microsoft.com/office/drawing/2014/main" id="{1BB0FB47-27C8-447E-B2E3-1028F738B243}"/>
              </a:ext>
            </a:extLst>
          </p:cNvPr>
          <p:cNvGrpSpPr/>
          <p:nvPr/>
        </p:nvGrpSpPr>
        <p:grpSpPr>
          <a:xfrm>
            <a:off x="1849251" y="6594998"/>
            <a:ext cx="11725843" cy="2554941"/>
            <a:chOff x="-4787160" y="2232027"/>
            <a:chExt cx="11725843" cy="2554941"/>
          </a:xfrm>
        </p:grpSpPr>
        <p:sp>
          <p:nvSpPr>
            <p:cNvPr id="13" name="矢印: 山形 12">
              <a:extLst>
                <a:ext uri="{FF2B5EF4-FFF2-40B4-BE49-F238E27FC236}">
                  <a16:creationId xmlns:a16="http://schemas.microsoft.com/office/drawing/2014/main" id="{705A89C9-D97A-43FE-ABFE-E4BCBA12BE60}"/>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3</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5" name="四角形: 角を丸くする 14">
              <a:extLst>
                <a:ext uri="{FF2B5EF4-FFF2-40B4-BE49-F238E27FC236}">
                  <a16:creationId xmlns:a16="http://schemas.microsoft.com/office/drawing/2014/main" id="{6AEAC940-881B-44FE-A2F3-254D4391707F}"/>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プロジェクトの概要（目的と</a:t>
              </a:r>
              <a:r>
                <a:rPr kumimoji="1" lang="ja-JP" altLang="en-US" sz="4000" b="1" dirty="0">
                  <a:solidFill>
                    <a:srgbClr val="C00000"/>
                  </a:solidFill>
                  <a:latin typeface="HG丸ｺﾞｼｯｸM-PRO" panose="020F0600000000000000" pitchFamily="50" charset="-128"/>
                  <a:ea typeface="HG丸ｺﾞｼｯｸM-PRO" panose="020F0600000000000000" pitchFamily="50" charset="-128"/>
                </a:rPr>
                <a:t>受益者</a:t>
              </a: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a:t>
              </a:r>
            </a:p>
          </p:txBody>
        </p:sp>
      </p:grpSp>
    </p:spTree>
    <p:extLst>
      <p:ext uri="{BB962C8B-B14F-4D97-AF65-F5344CB8AC3E}">
        <p14:creationId xmlns:p14="http://schemas.microsoft.com/office/powerpoint/2010/main" val="2813634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250"/>
                            </p:stCondLst>
                            <p:childTnLst>
                              <p:par>
                                <p:cTn id="11" presetID="47" presetClass="entr" presetSubtype="0" fill="hold" nodeType="afterEffect">
                                  <p:stCondLst>
                                    <p:cond delay="50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750"/>
                            </p:stCondLst>
                            <p:childTnLst>
                              <p:par>
                                <p:cTn id="17" presetID="47" presetClass="entr" presetSubtype="0" fill="hold" nodeType="afterEffect">
                                  <p:stCondLst>
                                    <p:cond delay="50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FDB1BEF-ADE8-4C1F-B812-4943E6962A9E}"/>
              </a:ext>
            </a:extLst>
          </p:cNvPr>
          <p:cNvPicPr>
            <a:picLocks noChangeAspect="1"/>
          </p:cNvPicPr>
          <p:nvPr/>
        </p:nvPicPr>
        <p:blipFill>
          <a:blip r:embed="rId3"/>
          <a:stretch>
            <a:fillRect/>
          </a:stretch>
        </p:blipFill>
        <p:spPr>
          <a:xfrm>
            <a:off x="735117" y="422416"/>
            <a:ext cx="2370615" cy="1183556"/>
          </a:xfrm>
          <a:prstGeom prst="rect">
            <a:avLst/>
          </a:prstGeom>
          <a:ln>
            <a:noFill/>
          </a:ln>
        </p:spPr>
      </p:pic>
      <p:graphicFrame>
        <p:nvGraphicFramePr>
          <p:cNvPr id="8" name="表 7">
            <a:extLst>
              <a:ext uri="{FF2B5EF4-FFF2-40B4-BE49-F238E27FC236}">
                <a16:creationId xmlns:a16="http://schemas.microsoft.com/office/drawing/2014/main" id="{3453FB68-C984-47B9-B093-38CDED0E0C21}"/>
              </a:ext>
            </a:extLst>
          </p:cNvPr>
          <p:cNvGraphicFramePr>
            <a:graphicFrameLocks noGrp="1"/>
          </p:cNvGraphicFramePr>
          <p:nvPr>
            <p:extLst>
              <p:ext uri="{D42A27DB-BD31-4B8C-83A1-F6EECF244321}">
                <p14:modId xmlns:p14="http://schemas.microsoft.com/office/powerpoint/2010/main" val="956026058"/>
              </p:ext>
            </p:extLst>
          </p:nvPr>
        </p:nvGraphicFramePr>
        <p:xfrm>
          <a:off x="735117" y="546820"/>
          <a:ext cx="15538778" cy="934749"/>
        </p:xfrm>
        <a:graphic>
          <a:graphicData uri="http://schemas.openxmlformats.org/drawingml/2006/table">
            <a:tbl>
              <a:tblPr firstRow="1" bandRow="1">
                <a:tableStyleId>{5940675A-B579-460E-94D1-54222C63F5DA}</a:tableStyleId>
              </a:tblPr>
              <a:tblGrid>
                <a:gridCol w="15538778">
                  <a:extLst>
                    <a:ext uri="{9D8B030D-6E8A-4147-A177-3AD203B41FA5}">
                      <a16:colId xmlns:a16="http://schemas.microsoft.com/office/drawing/2014/main" val="1465501517"/>
                    </a:ext>
                  </a:extLst>
                </a:gridCol>
              </a:tblGrid>
              <a:tr h="934749">
                <a:tc>
                  <a:txBody>
                    <a:bodyPr/>
                    <a:lstStyle/>
                    <a:p>
                      <a:r>
                        <a:rPr kumimoji="1" lang="ja-JP" altLang="en-US" sz="5300" b="1" dirty="0">
                          <a:solidFill>
                            <a:srgbClr val="002060"/>
                          </a:solidFill>
                          <a:latin typeface="HG丸ｺﾞｼｯｸM-PRO" panose="020F0600000000000000" pitchFamily="50" charset="-128"/>
                          <a:ea typeface="HG丸ｺﾞｼｯｸM-PRO" panose="020F0600000000000000" pitchFamily="50" charset="-128"/>
                        </a:rPr>
                        <a:t>　　　  持続可能性（オンライン申請書）</a:t>
                      </a:r>
                    </a:p>
                  </a:txBody>
                  <a:tcPr marL="121924" marR="121924" marT="60962" marB="6096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541143"/>
                  </a:ext>
                </a:extLst>
              </a:tr>
            </a:tbl>
          </a:graphicData>
        </a:graphic>
      </p:graphicFrame>
      <p:grpSp>
        <p:nvGrpSpPr>
          <p:cNvPr id="6" name="グループ化 5">
            <a:extLst>
              <a:ext uri="{FF2B5EF4-FFF2-40B4-BE49-F238E27FC236}">
                <a16:creationId xmlns:a16="http://schemas.microsoft.com/office/drawing/2014/main" id="{0A80A7D1-492B-46E9-8B63-D6B093D01940}"/>
              </a:ext>
            </a:extLst>
          </p:cNvPr>
          <p:cNvGrpSpPr/>
          <p:nvPr/>
        </p:nvGrpSpPr>
        <p:grpSpPr>
          <a:xfrm>
            <a:off x="1849251" y="2220590"/>
            <a:ext cx="11725843" cy="2554941"/>
            <a:chOff x="-4787160" y="2232027"/>
            <a:chExt cx="11725843" cy="2554941"/>
          </a:xfrm>
        </p:grpSpPr>
        <p:sp>
          <p:nvSpPr>
            <p:cNvPr id="2" name="矢印: 山形 1">
              <a:extLst>
                <a:ext uri="{FF2B5EF4-FFF2-40B4-BE49-F238E27FC236}">
                  <a16:creationId xmlns:a16="http://schemas.microsoft.com/office/drawing/2014/main" id="{362D5B36-33B7-4CDE-98FB-5E2AD7264C3D}"/>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4</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5" name="四角形: 角を丸くする 4">
              <a:extLst>
                <a:ext uri="{FF2B5EF4-FFF2-40B4-BE49-F238E27FC236}">
                  <a16:creationId xmlns:a16="http://schemas.microsoft.com/office/drawing/2014/main" id="{26025A88-8A33-473E-B4DB-94F74A20FFD9}"/>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重点分野</a:t>
              </a:r>
            </a:p>
          </p:txBody>
        </p:sp>
      </p:grpSp>
      <p:grpSp>
        <p:nvGrpSpPr>
          <p:cNvPr id="9" name="グループ化 8">
            <a:extLst>
              <a:ext uri="{FF2B5EF4-FFF2-40B4-BE49-F238E27FC236}">
                <a16:creationId xmlns:a16="http://schemas.microsoft.com/office/drawing/2014/main" id="{4A84231E-A0F6-4BB5-82D8-B9CC7F56263E}"/>
              </a:ext>
            </a:extLst>
          </p:cNvPr>
          <p:cNvGrpSpPr/>
          <p:nvPr/>
        </p:nvGrpSpPr>
        <p:grpSpPr>
          <a:xfrm>
            <a:off x="1849251" y="4385383"/>
            <a:ext cx="11725843" cy="2554941"/>
            <a:chOff x="-4787160" y="2232027"/>
            <a:chExt cx="11725843" cy="2554941"/>
          </a:xfrm>
        </p:grpSpPr>
        <p:sp>
          <p:nvSpPr>
            <p:cNvPr id="10" name="矢印: 山形 9">
              <a:extLst>
                <a:ext uri="{FF2B5EF4-FFF2-40B4-BE49-F238E27FC236}">
                  <a16:creationId xmlns:a16="http://schemas.microsoft.com/office/drawing/2014/main" id="{853A1946-D7EA-415E-9F13-BE6778B1C03B}"/>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5</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1" name="四角形: 角を丸くする 10">
              <a:extLst>
                <a:ext uri="{FF2B5EF4-FFF2-40B4-BE49-F238E27FC236}">
                  <a16:creationId xmlns:a16="http://schemas.microsoft.com/office/drawing/2014/main" id="{BA0C72D8-489E-43AA-93D4-A7B2889F502B}"/>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成果の測定</a:t>
              </a:r>
            </a:p>
          </p:txBody>
        </p:sp>
      </p:grpSp>
      <p:grpSp>
        <p:nvGrpSpPr>
          <p:cNvPr id="12" name="グループ化 11">
            <a:extLst>
              <a:ext uri="{FF2B5EF4-FFF2-40B4-BE49-F238E27FC236}">
                <a16:creationId xmlns:a16="http://schemas.microsoft.com/office/drawing/2014/main" id="{1BB0FB47-27C8-447E-B2E3-1028F738B243}"/>
              </a:ext>
            </a:extLst>
          </p:cNvPr>
          <p:cNvGrpSpPr/>
          <p:nvPr/>
        </p:nvGrpSpPr>
        <p:grpSpPr>
          <a:xfrm>
            <a:off x="1849251" y="6594998"/>
            <a:ext cx="11725843" cy="2554941"/>
            <a:chOff x="-4787160" y="2232027"/>
            <a:chExt cx="11725843" cy="2554941"/>
          </a:xfrm>
        </p:grpSpPr>
        <p:sp>
          <p:nvSpPr>
            <p:cNvPr id="13" name="矢印: 山形 12">
              <a:extLst>
                <a:ext uri="{FF2B5EF4-FFF2-40B4-BE49-F238E27FC236}">
                  <a16:creationId xmlns:a16="http://schemas.microsoft.com/office/drawing/2014/main" id="{705A89C9-D97A-43FE-ABFE-E4BCBA12BE60}"/>
                </a:ext>
              </a:extLst>
            </p:cNvPr>
            <p:cNvSpPr/>
            <p:nvPr/>
          </p:nvSpPr>
          <p:spPr>
            <a:xfrm rot="5400000">
              <a:off x="-4979899" y="2424766"/>
              <a:ext cx="2554941" cy="2169463"/>
            </a:xfrm>
            <a:prstGeom prst="chevron">
              <a:avLst>
                <a:gd name="adj" fmla="val 45041"/>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kumimoji="1" lang="en-US" altLang="ja-JP" sz="3200" b="1" dirty="0">
                  <a:solidFill>
                    <a:schemeClr val="bg1"/>
                  </a:solidFill>
                  <a:latin typeface="HG丸ｺﾞｼｯｸM-PRO" panose="020F0600000000000000" pitchFamily="50" charset="-128"/>
                  <a:ea typeface="HG丸ｺﾞｼｯｸM-PRO" panose="020F0600000000000000" pitchFamily="50" charset="-128"/>
                </a:rPr>
                <a:t>Step 6</a:t>
              </a:r>
              <a:endParaRPr kumimoji="1" lang="ja-JP" altLang="en-US" sz="3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15" name="四角形: 角を丸くする 14">
              <a:extLst>
                <a:ext uri="{FF2B5EF4-FFF2-40B4-BE49-F238E27FC236}">
                  <a16:creationId xmlns:a16="http://schemas.microsoft.com/office/drawing/2014/main" id="{6AEAC940-881B-44FE-A2F3-254D4391707F}"/>
                </a:ext>
              </a:extLst>
            </p:cNvPr>
            <p:cNvSpPr/>
            <p:nvPr/>
          </p:nvSpPr>
          <p:spPr>
            <a:xfrm>
              <a:off x="-2617698" y="2276849"/>
              <a:ext cx="9556381" cy="1577975"/>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b="1" dirty="0">
                  <a:solidFill>
                    <a:srgbClr val="002060"/>
                  </a:solidFill>
                  <a:latin typeface="HG丸ｺﾞｼｯｸM-PRO" panose="020F0600000000000000" pitchFamily="50" charset="-128"/>
                  <a:ea typeface="HG丸ｺﾞｼｯｸM-PRO" panose="020F0600000000000000" pitchFamily="50" charset="-128"/>
                </a:rPr>
                <a:t>実施地と実施時期</a:t>
              </a:r>
            </a:p>
          </p:txBody>
        </p:sp>
      </p:grpSp>
    </p:spTree>
    <p:extLst>
      <p:ext uri="{BB962C8B-B14F-4D97-AF65-F5344CB8AC3E}">
        <p14:creationId xmlns:p14="http://schemas.microsoft.com/office/powerpoint/2010/main" val="321436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250"/>
                            </p:stCondLst>
                            <p:childTnLst>
                              <p:par>
                                <p:cTn id="11" presetID="47" presetClass="entr" presetSubtype="0" fill="hold" nodeType="afterEffect">
                                  <p:stCondLst>
                                    <p:cond delay="50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750"/>
                            </p:stCondLst>
                            <p:childTnLst>
                              <p:par>
                                <p:cTn id="17" presetID="47" presetClass="entr" presetSubtype="0" fill="hold" nodeType="afterEffect">
                                  <p:stCondLst>
                                    <p:cond delay="50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ビュー">
  <a:themeElements>
    <a:clrScheme name="ビュー">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ビュー">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ビュー">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2FA3EE"/>
      </a:accent1>
      <a:accent2>
        <a:srgbClr val="4BCAAD"/>
      </a:accent2>
      <a:accent3>
        <a:srgbClr val="86C157"/>
      </a:accent3>
      <a:accent4>
        <a:srgbClr val="D99C3F"/>
      </a:accent4>
      <a:accent5>
        <a:srgbClr val="CE6633"/>
      </a:accent5>
      <a:accent6>
        <a:srgbClr val="A35DD1"/>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28000"/>
              </a:srgbClr>
            </a:outerShdw>
          </a:effectLst>
        </a:effectStyle>
        <a:effectStyle>
          <a:effectLst>
            <a:outerShdw blurRad="50800" dist="25400" dir="5400000" rotWithShape="0">
              <a:srgbClr val="000000">
                <a:alpha val="2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bevel/>
        </a:ln>
        <a:effectLst>
          <a:outerShdw blurRad="50800" dist="25400" dir="5400000" rotWithShape="0">
            <a:srgbClr val="000000">
              <a:alpha val="28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bevel/>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w Cen MT"/>
            <a:ea typeface="Tw Cen MT"/>
            <a:cs typeface="Tw Cen MT"/>
            <a:sym typeface="Tw Cen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TM03457515[[fn=ビュー]]</Template>
  <TotalTime>5975</TotalTime>
  <Words>836</Words>
  <Application>Microsoft Office PowerPoint</Application>
  <PresentationFormat>ユーザー設定</PresentationFormat>
  <Paragraphs>219</Paragraphs>
  <Slides>24</Slides>
  <Notes>23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24</vt:i4>
      </vt:variant>
    </vt:vector>
  </HeadingPairs>
  <TitlesOfParts>
    <vt:vector size="32" baseType="lpstr">
      <vt:lpstr>Helvetica Neue</vt:lpstr>
      <vt:lpstr>HG丸ｺﾞｼｯｸM-PRO</vt:lpstr>
      <vt:lpstr>游ゴシック</vt:lpstr>
      <vt:lpstr>Arial</vt:lpstr>
      <vt:lpstr>Century Schoolbook</vt:lpstr>
      <vt:lpstr>Wingdings</vt:lpstr>
      <vt:lpstr>Wingdings 2</vt:lpstr>
      <vt:lpstr>ビュー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miyasato</dc:creator>
  <cp:lastModifiedBy>Miyasato Yuiko</cp:lastModifiedBy>
  <cp:revision>418</cp:revision>
  <cp:lastPrinted>2017-07-03T08:11:50Z</cp:lastPrinted>
  <dcterms:modified xsi:type="dcterms:W3CDTF">2019-10-31T04:01:30Z</dcterms:modified>
</cp:coreProperties>
</file>