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51"/>
  </p:handoutMasterIdLst>
  <p:sldIdLst>
    <p:sldId id="256" r:id="rId3"/>
    <p:sldId id="295" r:id="rId4"/>
    <p:sldId id="319" r:id="rId5"/>
    <p:sldId id="296" r:id="rId6"/>
    <p:sldId id="320" r:id="rId7"/>
    <p:sldId id="325" r:id="rId8"/>
    <p:sldId id="326" r:id="rId9"/>
    <p:sldId id="327" r:id="rId10"/>
    <p:sldId id="328" r:id="rId11"/>
    <p:sldId id="329" r:id="rId12"/>
    <p:sldId id="331" r:id="rId13"/>
    <p:sldId id="330" r:id="rId14"/>
    <p:sldId id="332" r:id="rId15"/>
    <p:sldId id="333" r:id="rId16"/>
    <p:sldId id="340" r:id="rId17"/>
    <p:sldId id="334" r:id="rId18"/>
    <p:sldId id="335" r:id="rId19"/>
    <p:sldId id="336" r:id="rId20"/>
    <p:sldId id="337" r:id="rId21"/>
    <p:sldId id="338" r:id="rId22"/>
    <p:sldId id="341" r:id="rId23"/>
    <p:sldId id="261" r:id="rId24"/>
    <p:sldId id="264" r:id="rId25"/>
    <p:sldId id="315" r:id="rId26"/>
    <p:sldId id="267" r:id="rId27"/>
    <p:sldId id="269" r:id="rId28"/>
    <p:sldId id="265" r:id="rId29"/>
    <p:sldId id="284" r:id="rId30"/>
    <p:sldId id="324" r:id="rId31"/>
    <p:sldId id="300" r:id="rId32"/>
    <p:sldId id="301" r:id="rId33"/>
    <p:sldId id="303" r:id="rId34"/>
    <p:sldId id="306" r:id="rId35"/>
    <p:sldId id="272" r:id="rId36"/>
    <p:sldId id="279" r:id="rId37"/>
    <p:sldId id="280" r:id="rId38"/>
    <p:sldId id="281" r:id="rId39"/>
    <p:sldId id="318" r:id="rId40"/>
    <p:sldId id="286" r:id="rId41"/>
    <p:sldId id="262" r:id="rId42"/>
    <p:sldId id="285" r:id="rId43"/>
    <p:sldId id="313" r:id="rId44"/>
    <p:sldId id="314" r:id="rId45"/>
    <p:sldId id="283" r:id="rId46"/>
    <p:sldId id="323" r:id="rId47"/>
    <p:sldId id="293" r:id="rId48"/>
    <p:sldId id="292" r:id="rId49"/>
    <p:sldId id="322" r:id="rId50"/>
  </p:sldIdLst>
  <p:sldSz cx="12192000" cy="6858000"/>
  <p:notesSz cx="9866313" cy="142954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17" autoAdjust="0"/>
    <p:restoredTop sz="94660"/>
  </p:normalViewPr>
  <p:slideViewPr>
    <p:cSldViewPr snapToGrid="0">
      <p:cViewPr varScale="1">
        <p:scale>
          <a:sx n="40" d="100"/>
          <a:sy n="40" d="100"/>
        </p:scale>
        <p:origin x="68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800"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615BD8D-0DF7-4A13-AD46-1E6F1F057C4F}"/>
              </a:ext>
            </a:extLst>
          </p:cNvPr>
          <p:cNvSpPr>
            <a:spLocks noGrp="1"/>
          </p:cNvSpPr>
          <p:nvPr>
            <p:ph type="hdr" sz="quarter"/>
          </p:nvPr>
        </p:nvSpPr>
        <p:spPr>
          <a:xfrm>
            <a:off x="1" y="1"/>
            <a:ext cx="4275403" cy="717254"/>
          </a:xfrm>
          <a:prstGeom prst="rect">
            <a:avLst/>
          </a:prstGeom>
        </p:spPr>
        <p:txBody>
          <a:bodyPr vert="horz" lIns="133073" tIns="66536" rIns="133073" bIns="66536" rtlCol="0"/>
          <a:lstStyle>
            <a:lvl1pPr algn="l">
              <a:defRPr sz="1700"/>
            </a:lvl1pPr>
          </a:lstStyle>
          <a:p>
            <a:endParaRPr kumimoji="1" lang="ja-JP" altLang="en-US"/>
          </a:p>
        </p:txBody>
      </p:sp>
      <p:sp>
        <p:nvSpPr>
          <p:cNvPr id="3" name="日付プレースホルダー 2">
            <a:extLst>
              <a:ext uri="{FF2B5EF4-FFF2-40B4-BE49-F238E27FC236}">
                <a16:creationId xmlns:a16="http://schemas.microsoft.com/office/drawing/2014/main" id="{40E26806-A49A-412D-BAB6-DE87CE466233}"/>
              </a:ext>
            </a:extLst>
          </p:cNvPr>
          <p:cNvSpPr>
            <a:spLocks noGrp="1"/>
          </p:cNvSpPr>
          <p:nvPr>
            <p:ph type="dt" sz="quarter" idx="1"/>
          </p:nvPr>
        </p:nvSpPr>
        <p:spPr>
          <a:xfrm>
            <a:off x="5588627" y="1"/>
            <a:ext cx="4275403" cy="717254"/>
          </a:xfrm>
          <a:prstGeom prst="rect">
            <a:avLst/>
          </a:prstGeom>
        </p:spPr>
        <p:txBody>
          <a:bodyPr vert="horz" lIns="133073" tIns="66536" rIns="133073" bIns="66536" rtlCol="0"/>
          <a:lstStyle>
            <a:lvl1pPr algn="r">
              <a:defRPr sz="1700"/>
            </a:lvl1pPr>
          </a:lstStyle>
          <a:p>
            <a:fld id="{7BDAAD63-7CB0-458E-9880-9CC81F4AB9B1}" type="datetimeFigureOut">
              <a:rPr kumimoji="1" lang="ja-JP" altLang="en-US" smtClean="0"/>
              <a:t>2019/11/15</a:t>
            </a:fld>
            <a:endParaRPr kumimoji="1" lang="ja-JP" altLang="en-US"/>
          </a:p>
        </p:txBody>
      </p:sp>
      <p:sp>
        <p:nvSpPr>
          <p:cNvPr id="4" name="フッター プレースホルダー 3">
            <a:extLst>
              <a:ext uri="{FF2B5EF4-FFF2-40B4-BE49-F238E27FC236}">
                <a16:creationId xmlns:a16="http://schemas.microsoft.com/office/drawing/2014/main" id="{124A6BC1-4158-401A-9392-F2E2E364F0BE}"/>
              </a:ext>
            </a:extLst>
          </p:cNvPr>
          <p:cNvSpPr>
            <a:spLocks noGrp="1"/>
          </p:cNvSpPr>
          <p:nvPr>
            <p:ph type="ftr" sz="quarter" idx="2"/>
          </p:nvPr>
        </p:nvSpPr>
        <p:spPr>
          <a:xfrm>
            <a:off x="1" y="13578186"/>
            <a:ext cx="4275403" cy="717253"/>
          </a:xfrm>
          <a:prstGeom prst="rect">
            <a:avLst/>
          </a:prstGeom>
        </p:spPr>
        <p:txBody>
          <a:bodyPr vert="horz" lIns="133073" tIns="66536" rIns="133073" bIns="66536" rtlCol="0" anchor="b"/>
          <a:lstStyle>
            <a:lvl1pPr algn="l">
              <a:defRPr sz="1700"/>
            </a:lvl1pPr>
          </a:lstStyle>
          <a:p>
            <a:endParaRPr kumimoji="1" lang="ja-JP" altLang="en-US"/>
          </a:p>
        </p:txBody>
      </p:sp>
      <p:sp>
        <p:nvSpPr>
          <p:cNvPr id="5" name="スライド番号プレースホルダー 4">
            <a:extLst>
              <a:ext uri="{FF2B5EF4-FFF2-40B4-BE49-F238E27FC236}">
                <a16:creationId xmlns:a16="http://schemas.microsoft.com/office/drawing/2014/main" id="{B350D8D4-B3A1-4878-AE4E-8C758C3A8776}"/>
              </a:ext>
            </a:extLst>
          </p:cNvPr>
          <p:cNvSpPr>
            <a:spLocks noGrp="1"/>
          </p:cNvSpPr>
          <p:nvPr>
            <p:ph type="sldNum" sz="quarter" idx="3"/>
          </p:nvPr>
        </p:nvSpPr>
        <p:spPr>
          <a:xfrm>
            <a:off x="5588627" y="13578186"/>
            <a:ext cx="4275403" cy="717253"/>
          </a:xfrm>
          <a:prstGeom prst="rect">
            <a:avLst/>
          </a:prstGeom>
        </p:spPr>
        <p:txBody>
          <a:bodyPr vert="horz" lIns="133073" tIns="66536" rIns="133073" bIns="66536" rtlCol="0" anchor="b"/>
          <a:lstStyle>
            <a:lvl1pPr algn="r">
              <a:defRPr sz="1700"/>
            </a:lvl1pPr>
          </a:lstStyle>
          <a:p>
            <a:fld id="{8618F780-9A66-4A18-899F-D9F15EA75B3A}" type="slidenum">
              <a:rPr kumimoji="1" lang="ja-JP" altLang="en-US" smtClean="0"/>
              <a:t>‹#›</a:t>
            </a:fld>
            <a:endParaRPr kumimoji="1" lang="ja-JP" altLang="en-US"/>
          </a:p>
        </p:txBody>
      </p:sp>
    </p:spTree>
    <p:extLst>
      <p:ext uri="{BB962C8B-B14F-4D97-AF65-F5344CB8AC3E}">
        <p14:creationId xmlns:p14="http://schemas.microsoft.com/office/powerpoint/2010/main" val="17751580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43770B-7688-405A-A5A0-38814053753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6DAB18C-4202-44C9-A061-E347CD60B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9AFE0FF-540B-4E3B-905D-7AC5040EFF77}"/>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8E3BBF8B-D816-4C0E-82D6-FEDAA5DF9E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565ACB-BB99-4883-9408-7B251A0D98D1}"/>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349740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C054EB-7D10-40EC-84A4-1394CC10595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765845-0E81-47C6-B37F-F3B6273119F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9B9F67-7628-4A5D-9D6D-27A1076CD733}"/>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4B312044-6044-4090-8EF4-EB3EC12E5C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43C177-EF07-4637-BCF1-67DA06E2676B}"/>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1012794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179F716-8BAD-4DBF-9688-FAF1CF5C0F9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53D668E-240F-4E60-9243-C7B38069E73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7F7518-5C08-471B-BD32-22D3FDCE2CBE}"/>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91F6AD52-525C-44E9-AF4C-B1632C1570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D1EC31-5B4C-47E6-8CDF-F3B9074301A1}"/>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260093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2ED592-FB05-4BC2-A7D5-89EF81E502AF}"/>
              </a:ext>
            </a:extLst>
          </p:cNvPr>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a:extLst>
              <a:ext uri="{FF2B5EF4-FFF2-40B4-BE49-F238E27FC236}">
                <a16:creationId xmlns:a16="http://schemas.microsoft.com/office/drawing/2014/main" id="{4CB30B12-5AF2-4E2C-9A63-CA307FDB2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8154D2CC-72B7-4BC9-A73A-80D19631465D}"/>
              </a:ext>
            </a:extLst>
          </p:cNvPr>
          <p:cNvSpPr>
            <a:spLocks noGrp="1"/>
          </p:cNvSpPr>
          <p:nvPr>
            <p:ph type="dt" sz="half" idx="10"/>
          </p:nvPr>
        </p:nvSpPr>
        <p:spPr/>
        <p:txBody>
          <a:bodyPr/>
          <a:lstStyle>
            <a:lvl1pPr>
              <a:defRPr/>
            </a:lvl1pPr>
          </a:lstStyle>
          <a:p>
            <a:endParaRPr lang="ja-JP" altLang="ja-JP"/>
          </a:p>
        </p:txBody>
      </p:sp>
      <p:sp>
        <p:nvSpPr>
          <p:cNvPr id="5" name="フッター プレースホルダー 4">
            <a:extLst>
              <a:ext uri="{FF2B5EF4-FFF2-40B4-BE49-F238E27FC236}">
                <a16:creationId xmlns:a16="http://schemas.microsoft.com/office/drawing/2014/main" id="{AD6CBBCC-AC7F-47A0-819A-D26EB5C419E7}"/>
              </a:ext>
            </a:extLst>
          </p:cNvPr>
          <p:cNvSpPr>
            <a:spLocks noGrp="1"/>
          </p:cNvSpPr>
          <p:nvPr>
            <p:ph type="ftr" sz="quarter" idx="11"/>
          </p:nvPr>
        </p:nvSpPr>
        <p:spPr/>
        <p:txBody>
          <a:bodyPr/>
          <a:lstStyle>
            <a:lvl1pPr>
              <a:defRPr/>
            </a:lvl1pPr>
          </a:lstStyle>
          <a:p>
            <a:endParaRPr lang="ja-JP" altLang="ja-JP"/>
          </a:p>
        </p:txBody>
      </p:sp>
      <p:sp>
        <p:nvSpPr>
          <p:cNvPr id="6" name="スライド番号プレースホルダー 5">
            <a:extLst>
              <a:ext uri="{FF2B5EF4-FFF2-40B4-BE49-F238E27FC236}">
                <a16:creationId xmlns:a16="http://schemas.microsoft.com/office/drawing/2014/main" id="{B363466A-2AFE-4CDA-BD8A-33493A0CCE84}"/>
              </a:ext>
            </a:extLst>
          </p:cNvPr>
          <p:cNvSpPr>
            <a:spLocks noGrp="1"/>
          </p:cNvSpPr>
          <p:nvPr>
            <p:ph type="sldNum" sz="quarter" idx="12"/>
          </p:nvPr>
        </p:nvSpPr>
        <p:spPr/>
        <p:txBody>
          <a:bodyPr/>
          <a:lstStyle>
            <a:lvl1pPr>
              <a:defRPr/>
            </a:lvl1pPr>
          </a:lstStyle>
          <a:p>
            <a:fld id="{A7FC30DE-7DD7-4AC2-AAB9-5B12BFC90871}" type="slidenum">
              <a:rPr lang="ja-JP" altLang="ja-JP"/>
              <a:pPr/>
              <a:t>‹#›</a:t>
            </a:fld>
            <a:endParaRPr lang="ja-JP" altLang="ja-JP"/>
          </a:p>
        </p:txBody>
      </p:sp>
    </p:spTree>
    <p:extLst>
      <p:ext uri="{BB962C8B-B14F-4D97-AF65-F5344CB8AC3E}">
        <p14:creationId xmlns:p14="http://schemas.microsoft.com/office/powerpoint/2010/main" val="240160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0DB13-F706-48AA-AB53-6E62E8BC454F}"/>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82DEFC74-5B00-4081-8EF5-FAEF9EF4E489}"/>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0D8B9BD-9567-42ED-BB8E-E3D0C6159630}"/>
              </a:ext>
            </a:extLst>
          </p:cNvPr>
          <p:cNvSpPr>
            <a:spLocks noGrp="1"/>
          </p:cNvSpPr>
          <p:nvPr>
            <p:ph type="dt" sz="half" idx="10"/>
          </p:nvPr>
        </p:nvSpPr>
        <p:spPr/>
        <p:txBody>
          <a:bodyPr/>
          <a:lstStyle>
            <a:lvl1pPr>
              <a:defRPr/>
            </a:lvl1pPr>
          </a:lstStyle>
          <a:p>
            <a:endParaRPr lang="ja-JP" altLang="ja-JP"/>
          </a:p>
        </p:txBody>
      </p:sp>
      <p:sp>
        <p:nvSpPr>
          <p:cNvPr id="5" name="フッター プレースホルダー 4">
            <a:extLst>
              <a:ext uri="{FF2B5EF4-FFF2-40B4-BE49-F238E27FC236}">
                <a16:creationId xmlns:a16="http://schemas.microsoft.com/office/drawing/2014/main" id="{A6D3CEA5-E812-4D5B-91A3-1B4448A3B6D4}"/>
              </a:ext>
            </a:extLst>
          </p:cNvPr>
          <p:cNvSpPr>
            <a:spLocks noGrp="1"/>
          </p:cNvSpPr>
          <p:nvPr>
            <p:ph type="ftr" sz="quarter" idx="11"/>
          </p:nvPr>
        </p:nvSpPr>
        <p:spPr/>
        <p:txBody>
          <a:bodyPr/>
          <a:lstStyle>
            <a:lvl1pPr>
              <a:defRPr/>
            </a:lvl1pPr>
          </a:lstStyle>
          <a:p>
            <a:endParaRPr lang="ja-JP" altLang="ja-JP"/>
          </a:p>
        </p:txBody>
      </p:sp>
      <p:sp>
        <p:nvSpPr>
          <p:cNvPr id="6" name="スライド番号プレースホルダー 5">
            <a:extLst>
              <a:ext uri="{FF2B5EF4-FFF2-40B4-BE49-F238E27FC236}">
                <a16:creationId xmlns:a16="http://schemas.microsoft.com/office/drawing/2014/main" id="{A047A296-66CC-4E90-A8AB-967C8E1D9101}"/>
              </a:ext>
            </a:extLst>
          </p:cNvPr>
          <p:cNvSpPr>
            <a:spLocks noGrp="1"/>
          </p:cNvSpPr>
          <p:nvPr>
            <p:ph type="sldNum" sz="quarter" idx="12"/>
          </p:nvPr>
        </p:nvSpPr>
        <p:spPr/>
        <p:txBody>
          <a:bodyPr/>
          <a:lstStyle>
            <a:lvl1pPr>
              <a:defRPr/>
            </a:lvl1pPr>
          </a:lstStyle>
          <a:p>
            <a:fld id="{89015874-F864-432F-8EFE-C1B32BF6BEB0}" type="slidenum">
              <a:rPr lang="ja-JP" altLang="ja-JP"/>
              <a:pPr/>
              <a:t>‹#›</a:t>
            </a:fld>
            <a:endParaRPr lang="ja-JP" altLang="ja-JP"/>
          </a:p>
        </p:txBody>
      </p:sp>
    </p:spTree>
    <p:extLst>
      <p:ext uri="{BB962C8B-B14F-4D97-AF65-F5344CB8AC3E}">
        <p14:creationId xmlns:p14="http://schemas.microsoft.com/office/powerpoint/2010/main" val="3693270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0D13D2-175B-49A9-AA6D-5473F780B341}"/>
              </a:ext>
            </a:extLst>
          </p:cNvPr>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E30DD764-C868-4384-ADF2-7168D3C2633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30F52D24-BD7C-4A98-9170-B33AA45AEEF3}"/>
              </a:ext>
            </a:extLst>
          </p:cNvPr>
          <p:cNvSpPr>
            <a:spLocks noGrp="1"/>
          </p:cNvSpPr>
          <p:nvPr>
            <p:ph type="dt" sz="half" idx="10"/>
          </p:nvPr>
        </p:nvSpPr>
        <p:spPr/>
        <p:txBody>
          <a:bodyPr/>
          <a:lstStyle>
            <a:lvl1pPr>
              <a:defRPr/>
            </a:lvl1pPr>
          </a:lstStyle>
          <a:p>
            <a:endParaRPr lang="ja-JP" altLang="ja-JP"/>
          </a:p>
        </p:txBody>
      </p:sp>
      <p:sp>
        <p:nvSpPr>
          <p:cNvPr id="5" name="フッター プレースホルダー 4">
            <a:extLst>
              <a:ext uri="{FF2B5EF4-FFF2-40B4-BE49-F238E27FC236}">
                <a16:creationId xmlns:a16="http://schemas.microsoft.com/office/drawing/2014/main" id="{427EA081-0232-439F-AFE9-087DDF358C26}"/>
              </a:ext>
            </a:extLst>
          </p:cNvPr>
          <p:cNvSpPr>
            <a:spLocks noGrp="1"/>
          </p:cNvSpPr>
          <p:nvPr>
            <p:ph type="ftr" sz="quarter" idx="11"/>
          </p:nvPr>
        </p:nvSpPr>
        <p:spPr/>
        <p:txBody>
          <a:bodyPr/>
          <a:lstStyle>
            <a:lvl1pPr>
              <a:defRPr/>
            </a:lvl1pPr>
          </a:lstStyle>
          <a:p>
            <a:endParaRPr lang="ja-JP" altLang="ja-JP"/>
          </a:p>
        </p:txBody>
      </p:sp>
      <p:sp>
        <p:nvSpPr>
          <p:cNvPr id="6" name="スライド番号プレースホルダー 5">
            <a:extLst>
              <a:ext uri="{FF2B5EF4-FFF2-40B4-BE49-F238E27FC236}">
                <a16:creationId xmlns:a16="http://schemas.microsoft.com/office/drawing/2014/main" id="{FBB853DA-DD79-4276-8D37-028856CF6F3F}"/>
              </a:ext>
            </a:extLst>
          </p:cNvPr>
          <p:cNvSpPr>
            <a:spLocks noGrp="1"/>
          </p:cNvSpPr>
          <p:nvPr>
            <p:ph type="sldNum" sz="quarter" idx="12"/>
          </p:nvPr>
        </p:nvSpPr>
        <p:spPr/>
        <p:txBody>
          <a:bodyPr/>
          <a:lstStyle>
            <a:lvl1pPr>
              <a:defRPr/>
            </a:lvl1pPr>
          </a:lstStyle>
          <a:p>
            <a:fld id="{9C08158F-0EB3-405D-8979-791791EEA4BA}" type="slidenum">
              <a:rPr lang="ja-JP" altLang="ja-JP"/>
              <a:pPr/>
              <a:t>‹#›</a:t>
            </a:fld>
            <a:endParaRPr lang="ja-JP" altLang="ja-JP"/>
          </a:p>
        </p:txBody>
      </p:sp>
    </p:spTree>
    <p:extLst>
      <p:ext uri="{BB962C8B-B14F-4D97-AF65-F5344CB8AC3E}">
        <p14:creationId xmlns:p14="http://schemas.microsoft.com/office/powerpoint/2010/main" val="3553953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0418E-5678-4371-99E7-4FA707176D49}"/>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3E4A7E59-1E9D-4792-9313-A5A3DF4D2236}"/>
              </a:ext>
            </a:extLst>
          </p:cNvPr>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786DD3D5-E430-4E4E-A96C-FD9FF3E411F0}"/>
              </a:ext>
            </a:extLst>
          </p:cNvPr>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4F3B5537-E5A8-4CA8-9781-0DC73D0284BB}"/>
              </a:ext>
            </a:extLst>
          </p:cNvPr>
          <p:cNvSpPr>
            <a:spLocks noGrp="1"/>
          </p:cNvSpPr>
          <p:nvPr>
            <p:ph type="dt" sz="half" idx="10"/>
          </p:nvPr>
        </p:nvSpPr>
        <p:spPr/>
        <p:txBody>
          <a:bodyPr/>
          <a:lstStyle>
            <a:lvl1pPr>
              <a:defRPr/>
            </a:lvl1pPr>
          </a:lstStyle>
          <a:p>
            <a:endParaRPr lang="ja-JP" altLang="ja-JP"/>
          </a:p>
        </p:txBody>
      </p:sp>
      <p:sp>
        <p:nvSpPr>
          <p:cNvPr id="6" name="フッター プレースホルダー 5">
            <a:extLst>
              <a:ext uri="{FF2B5EF4-FFF2-40B4-BE49-F238E27FC236}">
                <a16:creationId xmlns:a16="http://schemas.microsoft.com/office/drawing/2014/main" id="{C3CF0162-388E-438B-ACCF-BD5E78123530}"/>
              </a:ext>
            </a:extLst>
          </p:cNvPr>
          <p:cNvSpPr>
            <a:spLocks noGrp="1"/>
          </p:cNvSpPr>
          <p:nvPr>
            <p:ph type="ftr" sz="quarter" idx="11"/>
          </p:nvPr>
        </p:nvSpPr>
        <p:spPr/>
        <p:txBody>
          <a:bodyPr/>
          <a:lstStyle>
            <a:lvl1pPr>
              <a:defRPr/>
            </a:lvl1pPr>
          </a:lstStyle>
          <a:p>
            <a:endParaRPr lang="ja-JP" altLang="ja-JP"/>
          </a:p>
        </p:txBody>
      </p:sp>
      <p:sp>
        <p:nvSpPr>
          <p:cNvPr id="7" name="スライド番号プレースホルダー 6">
            <a:extLst>
              <a:ext uri="{FF2B5EF4-FFF2-40B4-BE49-F238E27FC236}">
                <a16:creationId xmlns:a16="http://schemas.microsoft.com/office/drawing/2014/main" id="{1A195C00-710D-4443-B628-75E5A1DFDE6F}"/>
              </a:ext>
            </a:extLst>
          </p:cNvPr>
          <p:cNvSpPr>
            <a:spLocks noGrp="1"/>
          </p:cNvSpPr>
          <p:nvPr>
            <p:ph type="sldNum" sz="quarter" idx="12"/>
          </p:nvPr>
        </p:nvSpPr>
        <p:spPr/>
        <p:txBody>
          <a:bodyPr/>
          <a:lstStyle>
            <a:lvl1pPr>
              <a:defRPr/>
            </a:lvl1pPr>
          </a:lstStyle>
          <a:p>
            <a:fld id="{8411C123-DB47-43D6-83ED-09C7D7459E64}" type="slidenum">
              <a:rPr lang="ja-JP" altLang="ja-JP"/>
              <a:pPr/>
              <a:t>‹#›</a:t>
            </a:fld>
            <a:endParaRPr lang="ja-JP" altLang="ja-JP"/>
          </a:p>
        </p:txBody>
      </p:sp>
    </p:spTree>
    <p:extLst>
      <p:ext uri="{BB962C8B-B14F-4D97-AF65-F5344CB8AC3E}">
        <p14:creationId xmlns:p14="http://schemas.microsoft.com/office/powerpoint/2010/main" val="285809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E1C04C-9530-485E-BB50-3861D6F33ACD}"/>
              </a:ext>
            </a:extLst>
          </p:cNvPr>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E145AB73-D537-4282-B62E-86F54553B71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2A7CAC53-3B9F-4F8B-8711-14FB74043FEB}"/>
              </a:ext>
            </a:extLst>
          </p:cNvPr>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E230766E-1D86-4441-9802-543EFD6D1C7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7E0BF1BF-3FAA-4C7D-BB64-1A3CA2A5F3F9}"/>
              </a:ext>
            </a:extLst>
          </p:cNvPr>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210014CC-195C-431E-8FDC-DEA7A5198E25}"/>
              </a:ext>
            </a:extLst>
          </p:cNvPr>
          <p:cNvSpPr>
            <a:spLocks noGrp="1"/>
          </p:cNvSpPr>
          <p:nvPr>
            <p:ph type="dt" sz="half" idx="10"/>
          </p:nvPr>
        </p:nvSpPr>
        <p:spPr/>
        <p:txBody>
          <a:bodyPr/>
          <a:lstStyle>
            <a:lvl1pPr>
              <a:defRPr/>
            </a:lvl1pPr>
          </a:lstStyle>
          <a:p>
            <a:endParaRPr lang="ja-JP" altLang="ja-JP"/>
          </a:p>
        </p:txBody>
      </p:sp>
      <p:sp>
        <p:nvSpPr>
          <p:cNvPr id="8" name="フッター プレースホルダー 7">
            <a:extLst>
              <a:ext uri="{FF2B5EF4-FFF2-40B4-BE49-F238E27FC236}">
                <a16:creationId xmlns:a16="http://schemas.microsoft.com/office/drawing/2014/main" id="{0B32B3E2-EC9D-465B-88FD-60B2E77EFFAE}"/>
              </a:ext>
            </a:extLst>
          </p:cNvPr>
          <p:cNvSpPr>
            <a:spLocks noGrp="1"/>
          </p:cNvSpPr>
          <p:nvPr>
            <p:ph type="ftr" sz="quarter" idx="11"/>
          </p:nvPr>
        </p:nvSpPr>
        <p:spPr/>
        <p:txBody>
          <a:bodyPr/>
          <a:lstStyle>
            <a:lvl1pPr>
              <a:defRPr/>
            </a:lvl1pPr>
          </a:lstStyle>
          <a:p>
            <a:endParaRPr lang="ja-JP" altLang="ja-JP"/>
          </a:p>
        </p:txBody>
      </p:sp>
      <p:sp>
        <p:nvSpPr>
          <p:cNvPr id="9" name="スライド番号プレースホルダー 8">
            <a:extLst>
              <a:ext uri="{FF2B5EF4-FFF2-40B4-BE49-F238E27FC236}">
                <a16:creationId xmlns:a16="http://schemas.microsoft.com/office/drawing/2014/main" id="{C358117F-E522-47B7-A277-B0864BE6A99D}"/>
              </a:ext>
            </a:extLst>
          </p:cNvPr>
          <p:cNvSpPr>
            <a:spLocks noGrp="1"/>
          </p:cNvSpPr>
          <p:nvPr>
            <p:ph type="sldNum" sz="quarter" idx="12"/>
          </p:nvPr>
        </p:nvSpPr>
        <p:spPr/>
        <p:txBody>
          <a:bodyPr/>
          <a:lstStyle>
            <a:lvl1pPr>
              <a:defRPr/>
            </a:lvl1pPr>
          </a:lstStyle>
          <a:p>
            <a:fld id="{AA71EB12-B48B-4D59-8C2D-F0B8203D20CF}" type="slidenum">
              <a:rPr lang="ja-JP" altLang="ja-JP"/>
              <a:pPr/>
              <a:t>‹#›</a:t>
            </a:fld>
            <a:endParaRPr lang="ja-JP" altLang="ja-JP"/>
          </a:p>
        </p:txBody>
      </p:sp>
    </p:spTree>
    <p:extLst>
      <p:ext uri="{BB962C8B-B14F-4D97-AF65-F5344CB8AC3E}">
        <p14:creationId xmlns:p14="http://schemas.microsoft.com/office/powerpoint/2010/main" val="2731073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046605-CDFD-4ECF-B723-C0A21750CEBE}"/>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0F66144-B987-4FE1-8BA6-F8BE44D5C2D6}"/>
              </a:ext>
            </a:extLst>
          </p:cNvPr>
          <p:cNvSpPr>
            <a:spLocks noGrp="1"/>
          </p:cNvSpPr>
          <p:nvPr>
            <p:ph type="dt" sz="half" idx="10"/>
          </p:nvPr>
        </p:nvSpPr>
        <p:spPr/>
        <p:txBody>
          <a:bodyPr/>
          <a:lstStyle>
            <a:lvl1pPr>
              <a:defRPr/>
            </a:lvl1pPr>
          </a:lstStyle>
          <a:p>
            <a:endParaRPr lang="ja-JP" altLang="ja-JP"/>
          </a:p>
        </p:txBody>
      </p:sp>
      <p:sp>
        <p:nvSpPr>
          <p:cNvPr id="4" name="フッター プレースホルダー 3">
            <a:extLst>
              <a:ext uri="{FF2B5EF4-FFF2-40B4-BE49-F238E27FC236}">
                <a16:creationId xmlns:a16="http://schemas.microsoft.com/office/drawing/2014/main" id="{81F4FC4F-CCAF-4825-8F01-38E9E3BEC3BF}"/>
              </a:ext>
            </a:extLst>
          </p:cNvPr>
          <p:cNvSpPr>
            <a:spLocks noGrp="1"/>
          </p:cNvSpPr>
          <p:nvPr>
            <p:ph type="ftr" sz="quarter" idx="11"/>
          </p:nvPr>
        </p:nvSpPr>
        <p:spPr/>
        <p:txBody>
          <a:bodyPr/>
          <a:lstStyle>
            <a:lvl1pPr>
              <a:defRPr/>
            </a:lvl1pPr>
          </a:lstStyle>
          <a:p>
            <a:endParaRPr lang="ja-JP" altLang="ja-JP"/>
          </a:p>
        </p:txBody>
      </p:sp>
      <p:sp>
        <p:nvSpPr>
          <p:cNvPr id="5" name="スライド番号プレースホルダー 4">
            <a:extLst>
              <a:ext uri="{FF2B5EF4-FFF2-40B4-BE49-F238E27FC236}">
                <a16:creationId xmlns:a16="http://schemas.microsoft.com/office/drawing/2014/main" id="{063FB5FD-15FF-485A-B293-26C4460DC256}"/>
              </a:ext>
            </a:extLst>
          </p:cNvPr>
          <p:cNvSpPr>
            <a:spLocks noGrp="1"/>
          </p:cNvSpPr>
          <p:nvPr>
            <p:ph type="sldNum" sz="quarter" idx="12"/>
          </p:nvPr>
        </p:nvSpPr>
        <p:spPr/>
        <p:txBody>
          <a:bodyPr/>
          <a:lstStyle>
            <a:lvl1pPr>
              <a:defRPr/>
            </a:lvl1pPr>
          </a:lstStyle>
          <a:p>
            <a:fld id="{53E43D3B-1469-415C-9D59-4F74D94561D9}" type="slidenum">
              <a:rPr lang="ja-JP" altLang="ja-JP"/>
              <a:pPr/>
              <a:t>‹#›</a:t>
            </a:fld>
            <a:endParaRPr lang="ja-JP" altLang="ja-JP"/>
          </a:p>
        </p:txBody>
      </p:sp>
    </p:spTree>
    <p:extLst>
      <p:ext uri="{BB962C8B-B14F-4D97-AF65-F5344CB8AC3E}">
        <p14:creationId xmlns:p14="http://schemas.microsoft.com/office/powerpoint/2010/main" val="3391125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3C546-894D-4A62-B2DE-8F0F485A0B33}"/>
              </a:ext>
            </a:extLst>
          </p:cNvPr>
          <p:cNvSpPr>
            <a:spLocks noGrp="1"/>
          </p:cNvSpPr>
          <p:nvPr>
            <p:ph type="dt" sz="half" idx="10"/>
          </p:nvPr>
        </p:nvSpPr>
        <p:spPr/>
        <p:txBody>
          <a:bodyPr/>
          <a:lstStyle>
            <a:lvl1pPr>
              <a:defRPr/>
            </a:lvl1pPr>
          </a:lstStyle>
          <a:p>
            <a:endParaRPr lang="ja-JP" altLang="ja-JP"/>
          </a:p>
        </p:txBody>
      </p:sp>
      <p:sp>
        <p:nvSpPr>
          <p:cNvPr id="3" name="フッター プレースホルダー 2">
            <a:extLst>
              <a:ext uri="{FF2B5EF4-FFF2-40B4-BE49-F238E27FC236}">
                <a16:creationId xmlns:a16="http://schemas.microsoft.com/office/drawing/2014/main" id="{47B241A7-9743-4F94-BB28-8B93FF0A01F0}"/>
              </a:ext>
            </a:extLst>
          </p:cNvPr>
          <p:cNvSpPr>
            <a:spLocks noGrp="1"/>
          </p:cNvSpPr>
          <p:nvPr>
            <p:ph type="ftr" sz="quarter" idx="11"/>
          </p:nvPr>
        </p:nvSpPr>
        <p:spPr/>
        <p:txBody>
          <a:bodyPr/>
          <a:lstStyle>
            <a:lvl1pPr>
              <a:defRPr/>
            </a:lvl1pPr>
          </a:lstStyle>
          <a:p>
            <a:endParaRPr lang="ja-JP" altLang="ja-JP"/>
          </a:p>
        </p:txBody>
      </p:sp>
      <p:sp>
        <p:nvSpPr>
          <p:cNvPr id="4" name="スライド番号プレースホルダー 3">
            <a:extLst>
              <a:ext uri="{FF2B5EF4-FFF2-40B4-BE49-F238E27FC236}">
                <a16:creationId xmlns:a16="http://schemas.microsoft.com/office/drawing/2014/main" id="{DE6D90D5-93C1-4E88-85DA-D31CC9630D85}"/>
              </a:ext>
            </a:extLst>
          </p:cNvPr>
          <p:cNvSpPr>
            <a:spLocks noGrp="1"/>
          </p:cNvSpPr>
          <p:nvPr>
            <p:ph type="sldNum" sz="quarter" idx="12"/>
          </p:nvPr>
        </p:nvSpPr>
        <p:spPr/>
        <p:txBody>
          <a:bodyPr/>
          <a:lstStyle>
            <a:lvl1pPr>
              <a:defRPr/>
            </a:lvl1pPr>
          </a:lstStyle>
          <a:p>
            <a:fld id="{1A9845E5-05DC-4D70-948F-60BCBDE8F8BA}" type="slidenum">
              <a:rPr lang="ja-JP" altLang="ja-JP"/>
              <a:pPr/>
              <a:t>‹#›</a:t>
            </a:fld>
            <a:endParaRPr lang="ja-JP" altLang="ja-JP"/>
          </a:p>
        </p:txBody>
      </p:sp>
    </p:spTree>
    <p:extLst>
      <p:ext uri="{BB962C8B-B14F-4D97-AF65-F5344CB8AC3E}">
        <p14:creationId xmlns:p14="http://schemas.microsoft.com/office/powerpoint/2010/main" val="886249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F91D0-A55C-4490-9666-BF2F04532EC5}"/>
              </a:ext>
            </a:extLst>
          </p:cNvPr>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657CD066-F035-4EC0-9FFB-B5E60737B70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227CBCE9-6145-458D-BB40-8A35E95F6F6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D1F1EC2-4D53-471E-83AA-54977289937B}"/>
              </a:ext>
            </a:extLst>
          </p:cNvPr>
          <p:cNvSpPr>
            <a:spLocks noGrp="1"/>
          </p:cNvSpPr>
          <p:nvPr>
            <p:ph type="dt" sz="half" idx="10"/>
          </p:nvPr>
        </p:nvSpPr>
        <p:spPr/>
        <p:txBody>
          <a:bodyPr/>
          <a:lstStyle>
            <a:lvl1pPr>
              <a:defRPr/>
            </a:lvl1pPr>
          </a:lstStyle>
          <a:p>
            <a:endParaRPr lang="ja-JP" altLang="ja-JP"/>
          </a:p>
        </p:txBody>
      </p:sp>
      <p:sp>
        <p:nvSpPr>
          <p:cNvPr id="6" name="フッター プレースホルダー 5">
            <a:extLst>
              <a:ext uri="{FF2B5EF4-FFF2-40B4-BE49-F238E27FC236}">
                <a16:creationId xmlns:a16="http://schemas.microsoft.com/office/drawing/2014/main" id="{70011D2D-23FC-4D02-B0D0-A6B9041DC85A}"/>
              </a:ext>
            </a:extLst>
          </p:cNvPr>
          <p:cNvSpPr>
            <a:spLocks noGrp="1"/>
          </p:cNvSpPr>
          <p:nvPr>
            <p:ph type="ftr" sz="quarter" idx="11"/>
          </p:nvPr>
        </p:nvSpPr>
        <p:spPr/>
        <p:txBody>
          <a:bodyPr/>
          <a:lstStyle>
            <a:lvl1pPr>
              <a:defRPr/>
            </a:lvl1pPr>
          </a:lstStyle>
          <a:p>
            <a:endParaRPr lang="ja-JP" altLang="ja-JP"/>
          </a:p>
        </p:txBody>
      </p:sp>
      <p:sp>
        <p:nvSpPr>
          <p:cNvPr id="7" name="スライド番号プレースホルダー 6">
            <a:extLst>
              <a:ext uri="{FF2B5EF4-FFF2-40B4-BE49-F238E27FC236}">
                <a16:creationId xmlns:a16="http://schemas.microsoft.com/office/drawing/2014/main" id="{5E9E4229-389F-45C2-B0E5-0ED73FA870B3}"/>
              </a:ext>
            </a:extLst>
          </p:cNvPr>
          <p:cNvSpPr>
            <a:spLocks noGrp="1"/>
          </p:cNvSpPr>
          <p:nvPr>
            <p:ph type="sldNum" sz="quarter" idx="12"/>
          </p:nvPr>
        </p:nvSpPr>
        <p:spPr/>
        <p:txBody>
          <a:bodyPr/>
          <a:lstStyle>
            <a:lvl1pPr>
              <a:defRPr/>
            </a:lvl1pPr>
          </a:lstStyle>
          <a:p>
            <a:fld id="{AFD15276-8430-424C-B2E6-C8FA37E754A2}" type="slidenum">
              <a:rPr lang="ja-JP" altLang="ja-JP"/>
              <a:pPr/>
              <a:t>‹#›</a:t>
            </a:fld>
            <a:endParaRPr lang="ja-JP" altLang="ja-JP"/>
          </a:p>
        </p:txBody>
      </p:sp>
    </p:spTree>
    <p:extLst>
      <p:ext uri="{BB962C8B-B14F-4D97-AF65-F5344CB8AC3E}">
        <p14:creationId xmlns:p14="http://schemas.microsoft.com/office/powerpoint/2010/main" val="282424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FB9A49-1810-44D8-85BB-A6F04B3A94D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A83AD0-F08F-45CB-A121-6DDC7929407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FC79F8-9106-4106-885C-F807C16E576D}"/>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AD0AF102-9A1A-446C-9995-52F910A78B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08C08D-EC4A-41BD-AD8B-FF5679D3609B}"/>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42195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744790-B887-4D4C-8BD2-35B9971A0538}"/>
              </a:ext>
            </a:extLst>
          </p:cNvPr>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2674D467-9874-46DF-BB48-3EDE0EA7D76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a:extLst>
              <a:ext uri="{FF2B5EF4-FFF2-40B4-BE49-F238E27FC236}">
                <a16:creationId xmlns:a16="http://schemas.microsoft.com/office/drawing/2014/main" id="{023DD8E6-AA3F-409A-ADFC-04760E77DE3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DCFDA714-680D-4436-AF14-0EEB13B35548}"/>
              </a:ext>
            </a:extLst>
          </p:cNvPr>
          <p:cNvSpPr>
            <a:spLocks noGrp="1"/>
          </p:cNvSpPr>
          <p:nvPr>
            <p:ph type="dt" sz="half" idx="10"/>
          </p:nvPr>
        </p:nvSpPr>
        <p:spPr/>
        <p:txBody>
          <a:bodyPr/>
          <a:lstStyle>
            <a:lvl1pPr>
              <a:defRPr/>
            </a:lvl1pPr>
          </a:lstStyle>
          <a:p>
            <a:endParaRPr lang="ja-JP" altLang="ja-JP"/>
          </a:p>
        </p:txBody>
      </p:sp>
      <p:sp>
        <p:nvSpPr>
          <p:cNvPr id="6" name="フッター プレースホルダー 5">
            <a:extLst>
              <a:ext uri="{FF2B5EF4-FFF2-40B4-BE49-F238E27FC236}">
                <a16:creationId xmlns:a16="http://schemas.microsoft.com/office/drawing/2014/main" id="{7C1F742A-B6D7-473D-B63E-3A89AE93E418}"/>
              </a:ext>
            </a:extLst>
          </p:cNvPr>
          <p:cNvSpPr>
            <a:spLocks noGrp="1"/>
          </p:cNvSpPr>
          <p:nvPr>
            <p:ph type="ftr" sz="quarter" idx="11"/>
          </p:nvPr>
        </p:nvSpPr>
        <p:spPr/>
        <p:txBody>
          <a:bodyPr/>
          <a:lstStyle>
            <a:lvl1pPr>
              <a:defRPr/>
            </a:lvl1pPr>
          </a:lstStyle>
          <a:p>
            <a:endParaRPr lang="ja-JP" altLang="ja-JP"/>
          </a:p>
        </p:txBody>
      </p:sp>
      <p:sp>
        <p:nvSpPr>
          <p:cNvPr id="7" name="スライド番号プレースホルダー 6">
            <a:extLst>
              <a:ext uri="{FF2B5EF4-FFF2-40B4-BE49-F238E27FC236}">
                <a16:creationId xmlns:a16="http://schemas.microsoft.com/office/drawing/2014/main" id="{00309CEA-C0D8-4CB9-878B-3CA770F040FA}"/>
              </a:ext>
            </a:extLst>
          </p:cNvPr>
          <p:cNvSpPr>
            <a:spLocks noGrp="1"/>
          </p:cNvSpPr>
          <p:nvPr>
            <p:ph type="sldNum" sz="quarter" idx="12"/>
          </p:nvPr>
        </p:nvSpPr>
        <p:spPr/>
        <p:txBody>
          <a:bodyPr/>
          <a:lstStyle>
            <a:lvl1pPr>
              <a:defRPr/>
            </a:lvl1pPr>
          </a:lstStyle>
          <a:p>
            <a:fld id="{B9DA081F-610B-49CE-92B0-7A1EB5F77D00}" type="slidenum">
              <a:rPr lang="ja-JP" altLang="ja-JP"/>
              <a:pPr/>
              <a:t>‹#›</a:t>
            </a:fld>
            <a:endParaRPr lang="ja-JP" altLang="ja-JP"/>
          </a:p>
        </p:txBody>
      </p:sp>
    </p:spTree>
    <p:extLst>
      <p:ext uri="{BB962C8B-B14F-4D97-AF65-F5344CB8AC3E}">
        <p14:creationId xmlns:p14="http://schemas.microsoft.com/office/powerpoint/2010/main" val="3041794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C7774B-0DE7-4787-86D4-CB213DB04979}"/>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402BD1F-616C-41DB-A828-E4D88823716F}"/>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41CB7E3-2669-478F-A30A-2C448F42D552}"/>
              </a:ext>
            </a:extLst>
          </p:cNvPr>
          <p:cNvSpPr>
            <a:spLocks noGrp="1"/>
          </p:cNvSpPr>
          <p:nvPr>
            <p:ph type="dt" sz="half" idx="10"/>
          </p:nvPr>
        </p:nvSpPr>
        <p:spPr/>
        <p:txBody>
          <a:bodyPr/>
          <a:lstStyle>
            <a:lvl1pPr>
              <a:defRPr/>
            </a:lvl1pPr>
          </a:lstStyle>
          <a:p>
            <a:endParaRPr lang="ja-JP" altLang="ja-JP"/>
          </a:p>
        </p:txBody>
      </p:sp>
      <p:sp>
        <p:nvSpPr>
          <p:cNvPr id="5" name="フッター プレースホルダー 4">
            <a:extLst>
              <a:ext uri="{FF2B5EF4-FFF2-40B4-BE49-F238E27FC236}">
                <a16:creationId xmlns:a16="http://schemas.microsoft.com/office/drawing/2014/main" id="{4E560F82-39A7-4D55-A118-6E7ECE6099AE}"/>
              </a:ext>
            </a:extLst>
          </p:cNvPr>
          <p:cNvSpPr>
            <a:spLocks noGrp="1"/>
          </p:cNvSpPr>
          <p:nvPr>
            <p:ph type="ftr" sz="quarter" idx="11"/>
          </p:nvPr>
        </p:nvSpPr>
        <p:spPr/>
        <p:txBody>
          <a:bodyPr/>
          <a:lstStyle>
            <a:lvl1pPr>
              <a:defRPr/>
            </a:lvl1pPr>
          </a:lstStyle>
          <a:p>
            <a:endParaRPr lang="ja-JP" altLang="ja-JP"/>
          </a:p>
        </p:txBody>
      </p:sp>
      <p:sp>
        <p:nvSpPr>
          <p:cNvPr id="6" name="スライド番号プレースホルダー 5">
            <a:extLst>
              <a:ext uri="{FF2B5EF4-FFF2-40B4-BE49-F238E27FC236}">
                <a16:creationId xmlns:a16="http://schemas.microsoft.com/office/drawing/2014/main" id="{29ED97B5-D8ED-4E85-9ABB-277219904A6B}"/>
              </a:ext>
            </a:extLst>
          </p:cNvPr>
          <p:cNvSpPr>
            <a:spLocks noGrp="1"/>
          </p:cNvSpPr>
          <p:nvPr>
            <p:ph type="sldNum" sz="quarter" idx="12"/>
          </p:nvPr>
        </p:nvSpPr>
        <p:spPr/>
        <p:txBody>
          <a:bodyPr/>
          <a:lstStyle>
            <a:lvl1pPr>
              <a:defRPr/>
            </a:lvl1pPr>
          </a:lstStyle>
          <a:p>
            <a:fld id="{72C2C292-FED0-47D1-AFC3-DDB7AE85F0BD}" type="slidenum">
              <a:rPr lang="ja-JP" altLang="ja-JP"/>
              <a:pPr/>
              <a:t>‹#›</a:t>
            </a:fld>
            <a:endParaRPr lang="ja-JP" altLang="ja-JP"/>
          </a:p>
        </p:txBody>
      </p:sp>
    </p:spTree>
    <p:extLst>
      <p:ext uri="{BB962C8B-B14F-4D97-AF65-F5344CB8AC3E}">
        <p14:creationId xmlns:p14="http://schemas.microsoft.com/office/powerpoint/2010/main" val="343588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B7BD3D-5F03-47CA-9E31-34FC7CA67801}"/>
              </a:ext>
            </a:extLst>
          </p:cNvPr>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3C2498-BCE0-4DC8-8BAE-4ADFA906C66C}"/>
              </a:ext>
            </a:extLst>
          </p:cNvPr>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A9BF961-1FA6-4397-9137-2DE22BDA4FA4}"/>
              </a:ext>
            </a:extLst>
          </p:cNvPr>
          <p:cNvSpPr>
            <a:spLocks noGrp="1"/>
          </p:cNvSpPr>
          <p:nvPr>
            <p:ph type="dt" sz="half" idx="10"/>
          </p:nvPr>
        </p:nvSpPr>
        <p:spPr/>
        <p:txBody>
          <a:bodyPr/>
          <a:lstStyle>
            <a:lvl1pPr>
              <a:defRPr/>
            </a:lvl1pPr>
          </a:lstStyle>
          <a:p>
            <a:endParaRPr lang="ja-JP" altLang="ja-JP"/>
          </a:p>
        </p:txBody>
      </p:sp>
      <p:sp>
        <p:nvSpPr>
          <p:cNvPr id="5" name="フッター プレースホルダー 4">
            <a:extLst>
              <a:ext uri="{FF2B5EF4-FFF2-40B4-BE49-F238E27FC236}">
                <a16:creationId xmlns:a16="http://schemas.microsoft.com/office/drawing/2014/main" id="{CD5DDE51-8A95-410F-8469-F10669BA5394}"/>
              </a:ext>
            </a:extLst>
          </p:cNvPr>
          <p:cNvSpPr>
            <a:spLocks noGrp="1"/>
          </p:cNvSpPr>
          <p:nvPr>
            <p:ph type="ftr" sz="quarter" idx="11"/>
          </p:nvPr>
        </p:nvSpPr>
        <p:spPr/>
        <p:txBody>
          <a:bodyPr/>
          <a:lstStyle>
            <a:lvl1pPr>
              <a:defRPr/>
            </a:lvl1pPr>
          </a:lstStyle>
          <a:p>
            <a:endParaRPr lang="ja-JP" altLang="ja-JP"/>
          </a:p>
        </p:txBody>
      </p:sp>
      <p:sp>
        <p:nvSpPr>
          <p:cNvPr id="6" name="スライド番号プレースホルダー 5">
            <a:extLst>
              <a:ext uri="{FF2B5EF4-FFF2-40B4-BE49-F238E27FC236}">
                <a16:creationId xmlns:a16="http://schemas.microsoft.com/office/drawing/2014/main" id="{84BF6487-25CF-42DA-8EE4-46636F5329E9}"/>
              </a:ext>
            </a:extLst>
          </p:cNvPr>
          <p:cNvSpPr>
            <a:spLocks noGrp="1"/>
          </p:cNvSpPr>
          <p:nvPr>
            <p:ph type="sldNum" sz="quarter" idx="12"/>
          </p:nvPr>
        </p:nvSpPr>
        <p:spPr/>
        <p:txBody>
          <a:bodyPr/>
          <a:lstStyle>
            <a:lvl1pPr>
              <a:defRPr/>
            </a:lvl1pPr>
          </a:lstStyle>
          <a:p>
            <a:fld id="{2CB4AA38-3DF0-48B1-A92F-F4146AFB144E}" type="slidenum">
              <a:rPr lang="ja-JP" altLang="ja-JP"/>
              <a:pPr/>
              <a:t>‹#›</a:t>
            </a:fld>
            <a:endParaRPr lang="ja-JP" altLang="ja-JP"/>
          </a:p>
        </p:txBody>
      </p:sp>
    </p:spTree>
    <p:extLst>
      <p:ext uri="{BB962C8B-B14F-4D97-AF65-F5344CB8AC3E}">
        <p14:creationId xmlns:p14="http://schemas.microsoft.com/office/powerpoint/2010/main" val="264719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212BB5-7441-4A16-9982-1356F6DCFC1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2C0352-BF11-4B31-9489-1DC007CDA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AE6BF41-ECCB-4839-84FD-409A73DB45E7}"/>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0660AA97-2AAE-432F-AD38-4F18A7EF08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56E89C-A2C5-45EA-823D-69A42C9FF601}"/>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69831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2B3041-DA50-48C2-9C87-689E679C211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72BB5F-05E9-45B7-B39B-2A4DF1234D7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BF3ECAA-F7B8-44F6-AF16-6448DD84E58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69B23E8-8167-4BAF-BBCB-95D1B0354D9F}"/>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6" name="フッター プレースホルダー 5">
            <a:extLst>
              <a:ext uri="{FF2B5EF4-FFF2-40B4-BE49-F238E27FC236}">
                <a16:creationId xmlns:a16="http://schemas.microsoft.com/office/drawing/2014/main" id="{563778A4-3EFA-4CD3-AFD5-7AF016C8FC1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2E8842-A733-4855-9A4E-5CA585C4C935}"/>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42151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607D8-6F43-4734-8179-D1635791738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334E48-6AE6-43A4-8778-EAF0DB3A97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EAA0C73-30B6-4028-8898-1AF0C2206FF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929FC3-D966-49C2-B149-9C150A97A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984DEE4-3983-48D3-A099-3C830587CFD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46C2BA6-231E-4668-AA05-B23AF46FA577}"/>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8" name="フッター プレースホルダー 7">
            <a:extLst>
              <a:ext uri="{FF2B5EF4-FFF2-40B4-BE49-F238E27FC236}">
                <a16:creationId xmlns:a16="http://schemas.microsoft.com/office/drawing/2014/main" id="{2AA13726-861D-405F-99FC-0BAAE194A0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AC44CCA-5224-4A4D-898D-4188C40296BA}"/>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231723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EA9BE-ABF2-4E58-BBE7-47E4D1B7A85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2DB2960-AE45-4D6F-A7BF-79623B1FE44F}"/>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4" name="フッター プレースホルダー 3">
            <a:extLst>
              <a:ext uri="{FF2B5EF4-FFF2-40B4-BE49-F238E27FC236}">
                <a16:creationId xmlns:a16="http://schemas.microsoft.com/office/drawing/2014/main" id="{2753F8E8-6809-4768-835F-23577BF6F21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E68A0BD-B9DF-4FC1-A159-F5B35A6D18E8}"/>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244121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77116D8-A2C6-4E13-AF0F-D8A36FBC479F}"/>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3" name="フッター プレースホルダー 2">
            <a:extLst>
              <a:ext uri="{FF2B5EF4-FFF2-40B4-BE49-F238E27FC236}">
                <a16:creationId xmlns:a16="http://schemas.microsoft.com/office/drawing/2014/main" id="{8222FDCC-8E98-47F1-A2D9-7306D3BFDAB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695E1C2-F4EE-43D4-A80E-C8CEA391C1A9}"/>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427789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E37D55-6C41-48E8-8FDA-D63422B528D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CE5528-E397-46C2-B922-E5E917B5D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1FFB9F-2F45-4A7C-A3EA-54A079A89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99A699B-2B98-43A3-9245-DACA133F4D64}"/>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6" name="フッター プレースホルダー 5">
            <a:extLst>
              <a:ext uri="{FF2B5EF4-FFF2-40B4-BE49-F238E27FC236}">
                <a16:creationId xmlns:a16="http://schemas.microsoft.com/office/drawing/2014/main" id="{99D0D841-44F7-4B95-A918-CA6E707EF05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2BD3ED6-5806-4244-87A8-47353A8F0C34}"/>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127511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FCAF35-699D-4ACB-AA63-58E64F3A89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7CD0B51-CC5E-4A3E-8E0B-2F800CDF84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3D9BA27-0CA6-4C79-A571-CB178A910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387F917-E934-4542-BD57-A2C3C9A73932}"/>
              </a:ext>
            </a:extLst>
          </p:cNvPr>
          <p:cNvSpPr>
            <a:spLocks noGrp="1"/>
          </p:cNvSpPr>
          <p:nvPr>
            <p:ph type="dt" sz="half" idx="10"/>
          </p:nvPr>
        </p:nvSpPr>
        <p:spPr/>
        <p:txBody>
          <a:bodyPr/>
          <a:lstStyle/>
          <a:p>
            <a:fld id="{0453BB6E-DBB2-4657-9723-6838B16A6AD3}" type="datetimeFigureOut">
              <a:rPr kumimoji="1" lang="ja-JP" altLang="en-US" smtClean="0"/>
              <a:t>2019/11/15</a:t>
            </a:fld>
            <a:endParaRPr kumimoji="1" lang="ja-JP" altLang="en-US"/>
          </a:p>
        </p:txBody>
      </p:sp>
      <p:sp>
        <p:nvSpPr>
          <p:cNvPr id="6" name="フッター プレースホルダー 5">
            <a:extLst>
              <a:ext uri="{FF2B5EF4-FFF2-40B4-BE49-F238E27FC236}">
                <a16:creationId xmlns:a16="http://schemas.microsoft.com/office/drawing/2014/main" id="{F6FE1F0E-8E41-4238-BD43-AFC839557A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C08AA27-0E7C-41C2-9F2A-5CF81C6F9767}"/>
              </a:ext>
            </a:extLst>
          </p:cNvPr>
          <p:cNvSpPr>
            <a:spLocks noGrp="1"/>
          </p:cNvSpPr>
          <p:nvPr>
            <p:ph type="sldNum" sz="quarter" idx="12"/>
          </p:nvPr>
        </p:nvSpPr>
        <p:spPr/>
        <p:txBody>
          <a:body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172145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C9184B1-1A06-49D7-938F-6DFFEAA32C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04EE3F-E9C6-4384-A4CB-14543EA6B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8F3F78-26F5-4DAC-A2CC-82870B426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3BB6E-DBB2-4657-9723-6838B16A6AD3}" type="datetimeFigureOut">
              <a:rPr kumimoji="1" lang="ja-JP" altLang="en-US" smtClean="0"/>
              <a:t>2019/11/15</a:t>
            </a:fld>
            <a:endParaRPr kumimoji="1" lang="ja-JP" altLang="en-US"/>
          </a:p>
        </p:txBody>
      </p:sp>
      <p:sp>
        <p:nvSpPr>
          <p:cNvPr id="5" name="フッター プレースホルダー 4">
            <a:extLst>
              <a:ext uri="{FF2B5EF4-FFF2-40B4-BE49-F238E27FC236}">
                <a16:creationId xmlns:a16="http://schemas.microsoft.com/office/drawing/2014/main" id="{D8DAC7A7-2C6F-4CE7-A631-6F96CBFCB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68FEA8C-9C9B-4C72-B6D0-0C93769769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1FA34-F891-4C80-ACC5-6B384CCF815C}" type="slidenum">
              <a:rPr kumimoji="1" lang="ja-JP" altLang="en-US" smtClean="0"/>
              <a:t>‹#›</a:t>
            </a:fld>
            <a:endParaRPr kumimoji="1" lang="ja-JP" altLang="en-US"/>
          </a:p>
        </p:txBody>
      </p:sp>
    </p:spTree>
    <p:extLst>
      <p:ext uri="{BB962C8B-B14F-4D97-AF65-F5344CB8AC3E}">
        <p14:creationId xmlns:p14="http://schemas.microsoft.com/office/powerpoint/2010/main" val="2414776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58C35A-3A3A-4734-952F-437B2E9E226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ja-JP"/>
              <a:t>マスタ タイトルの書式設定</a:t>
            </a:r>
          </a:p>
        </p:txBody>
      </p:sp>
      <p:sp>
        <p:nvSpPr>
          <p:cNvPr id="1027" name="Rectangle 3">
            <a:extLst>
              <a:ext uri="{FF2B5EF4-FFF2-40B4-BE49-F238E27FC236}">
                <a16:creationId xmlns:a16="http://schemas.microsoft.com/office/drawing/2014/main" id="{4FAFD48B-5257-4670-92E6-14BBB5E44B6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ja-JP"/>
              <a:t>マスタ テキストの書式設定</a:t>
            </a:r>
          </a:p>
          <a:p>
            <a:pPr lvl="1"/>
            <a:r>
              <a:rPr lang="ja-JP" altLang="ja-JP"/>
              <a:t>第 2 レベル</a:t>
            </a:r>
          </a:p>
          <a:p>
            <a:pPr lvl="2"/>
            <a:r>
              <a:rPr lang="ja-JP" altLang="ja-JP"/>
              <a:t>第 3 レベル</a:t>
            </a:r>
          </a:p>
          <a:p>
            <a:pPr lvl="3"/>
            <a:r>
              <a:rPr lang="ja-JP" altLang="ja-JP"/>
              <a:t>第 4 レベル</a:t>
            </a:r>
          </a:p>
          <a:p>
            <a:pPr lvl="4"/>
            <a:r>
              <a:rPr lang="ja-JP" altLang="ja-JP"/>
              <a:t>第 5 レベル</a:t>
            </a:r>
          </a:p>
        </p:txBody>
      </p:sp>
      <p:sp>
        <p:nvSpPr>
          <p:cNvPr id="1028" name="Rectangle 4">
            <a:extLst>
              <a:ext uri="{FF2B5EF4-FFF2-40B4-BE49-F238E27FC236}">
                <a16:creationId xmlns:a16="http://schemas.microsoft.com/office/drawing/2014/main" id="{C41850D5-D74A-4354-AEE3-5A2806206B9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ja-JP" altLang="ja-JP"/>
          </a:p>
        </p:txBody>
      </p:sp>
      <p:sp>
        <p:nvSpPr>
          <p:cNvPr id="1029" name="Rectangle 5">
            <a:extLst>
              <a:ext uri="{FF2B5EF4-FFF2-40B4-BE49-F238E27FC236}">
                <a16:creationId xmlns:a16="http://schemas.microsoft.com/office/drawing/2014/main" id="{6F6866ED-0B1C-4361-A492-3A3DE3D184F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ja-JP" altLang="ja-JP"/>
          </a:p>
        </p:txBody>
      </p:sp>
      <p:sp>
        <p:nvSpPr>
          <p:cNvPr id="1030" name="Rectangle 6">
            <a:extLst>
              <a:ext uri="{FF2B5EF4-FFF2-40B4-BE49-F238E27FC236}">
                <a16:creationId xmlns:a16="http://schemas.microsoft.com/office/drawing/2014/main" id="{9851E9B5-A81F-483E-9C72-19DE0CAE9F8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DD046C9-96BC-42DA-BD7A-4411E19C212D}" type="slidenum">
              <a:rPr lang="ja-JP" altLang="ja-JP"/>
              <a:pPr/>
              <a:t>‹#›</a:t>
            </a:fld>
            <a:endParaRPr lang="ja-JP" altLang="ja-JP"/>
          </a:p>
        </p:txBody>
      </p:sp>
    </p:spTree>
    <p:extLst>
      <p:ext uri="{BB962C8B-B14F-4D97-AF65-F5344CB8AC3E}">
        <p14:creationId xmlns:p14="http://schemas.microsoft.com/office/powerpoint/2010/main" val="1647179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631E0E-0148-4A11-AF63-9A85203428D0}"/>
              </a:ext>
            </a:extLst>
          </p:cNvPr>
          <p:cNvSpPr>
            <a:spLocks noGrp="1"/>
          </p:cNvSpPr>
          <p:nvPr>
            <p:ph type="ctrTitle"/>
          </p:nvPr>
        </p:nvSpPr>
        <p:spPr>
          <a:xfrm>
            <a:off x="1524000" y="1327258"/>
            <a:ext cx="9144000" cy="1383212"/>
          </a:xfrm>
        </p:spPr>
        <p:txBody>
          <a:bodyPr/>
          <a:lstStyle/>
          <a:p>
            <a:r>
              <a:rPr lang="en-US" altLang="ja-JP" dirty="0"/>
              <a:t>VTT</a:t>
            </a:r>
            <a:r>
              <a:rPr lang="ja-JP" altLang="en-US" dirty="0"/>
              <a:t>活動　報告</a:t>
            </a:r>
            <a:endParaRPr kumimoji="1" lang="ja-JP" altLang="en-US" dirty="0"/>
          </a:p>
        </p:txBody>
      </p:sp>
      <p:sp>
        <p:nvSpPr>
          <p:cNvPr id="3" name="字幕 2">
            <a:extLst>
              <a:ext uri="{FF2B5EF4-FFF2-40B4-BE49-F238E27FC236}">
                <a16:creationId xmlns:a16="http://schemas.microsoft.com/office/drawing/2014/main" id="{DC676C31-FD8A-49A0-8C4C-4DD67770F0C8}"/>
              </a:ext>
            </a:extLst>
          </p:cNvPr>
          <p:cNvSpPr>
            <a:spLocks noGrp="1"/>
          </p:cNvSpPr>
          <p:nvPr>
            <p:ph type="subTitle" idx="1"/>
          </p:nvPr>
        </p:nvSpPr>
        <p:spPr>
          <a:xfrm>
            <a:off x="1524000" y="3273265"/>
            <a:ext cx="9144000" cy="1836236"/>
          </a:xfrm>
        </p:spPr>
        <p:txBody>
          <a:bodyPr>
            <a:normAutofit/>
          </a:bodyPr>
          <a:lstStyle/>
          <a:p>
            <a:r>
              <a:rPr kumimoji="1" lang="ja-JP" altLang="en-US" dirty="0"/>
              <a:t>横須賀ロータリークラブ</a:t>
            </a:r>
            <a:endParaRPr kumimoji="1" lang="en-US" altLang="ja-JP" dirty="0"/>
          </a:p>
          <a:p>
            <a:r>
              <a:rPr kumimoji="1" lang="ja-JP" altLang="en-US" dirty="0"/>
              <a:t>ＶＴＴ特別委員会　</a:t>
            </a:r>
            <a:endParaRPr kumimoji="1" lang="en-US" altLang="ja-JP" dirty="0"/>
          </a:p>
          <a:p>
            <a:endParaRPr lang="en-US" altLang="ja-JP" dirty="0"/>
          </a:p>
          <a:p>
            <a:r>
              <a:rPr kumimoji="1" lang="en-US" altLang="ja-JP" dirty="0"/>
              <a:t>2019/11/16(</a:t>
            </a:r>
            <a:r>
              <a:rPr kumimoji="1" lang="ja-JP" altLang="en-US" dirty="0"/>
              <a:t>土）</a:t>
            </a:r>
          </a:p>
        </p:txBody>
      </p:sp>
    </p:spTree>
    <p:extLst>
      <p:ext uri="{BB962C8B-B14F-4D97-AF65-F5344CB8AC3E}">
        <p14:creationId xmlns:p14="http://schemas.microsoft.com/office/powerpoint/2010/main" val="414765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6ED59AB-F422-4B07-A58D-52954D15DA4F}"/>
              </a:ext>
            </a:extLst>
          </p:cNvPr>
          <p:cNvPicPr>
            <a:picLocks noChangeAspect="1"/>
          </p:cNvPicPr>
          <p:nvPr/>
        </p:nvPicPr>
        <p:blipFill>
          <a:blip r:embed="rId2"/>
          <a:stretch>
            <a:fillRect/>
          </a:stretch>
        </p:blipFill>
        <p:spPr>
          <a:xfrm>
            <a:off x="6095999" y="148390"/>
            <a:ext cx="5502443" cy="4281683"/>
          </a:xfrm>
          <a:prstGeom prst="rect">
            <a:avLst/>
          </a:prstGeom>
        </p:spPr>
      </p:pic>
      <p:pic>
        <p:nvPicPr>
          <p:cNvPr id="6" name="図 5">
            <a:extLst>
              <a:ext uri="{FF2B5EF4-FFF2-40B4-BE49-F238E27FC236}">
                <a16:creationId xmlns:a16="http://schemas.microsoft.com/office/drawing/2014/main" id="{7D63F64F-DDBA-459A-BFDC-AA9236A44E93}"/>
              </a:ext>
            </a:extLst>
          </p:cNvPr>
          <p:cNvPicPr>
            <a:picLocks noChangeAspect="1"/>
          </p:cNvPicPr>
          <p:nvPr/>
        </p:nvPicPr>
        <p:blipFill>
          <a:blip r:embed="rId3"/>
          <a:stretch>
            <a:fillRect/>
          </a:stretch>
        </p:blipFill>
        <p:spPr>
          <a:xfrm>
            <a:off x="202130" y="148390"/>
            <a:ext cx="5604710" cy="4601187"/>
          </a:xfrm>
          <a:prstGeom prst="rect">
            <a:avLst/>
          </a:prstGeom>
          <a:gradFill flip="none" rotWithShape="0">
            <a:gsLst>
              <a:gs pos="0">
                <a:srgbClr val="FFC000">
                  <a:alpha val="8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7" name="四角形: 角を丸くする 6">
            <a:extLst>
              <a:ext uri="{FF2B5EF4-FFF2-40B4-BE49-F238E27FC236}">
                <a16:creationId xmlns:a16="http://schemas.microsoft.com/office/drawing/2014/main" id="{12B66E5D-CF50-4334-8E92-82171DCA431D}"/>
              </a:ext>
            </a:extLst>
          </p:cNvPr>
          <p:cNvSpPr/>
          <p:nvPr/>
        </p:nvSpPr>
        <p:spPr>
          <a:xfrm>
            <a:off x="202130" y="885524"/>
            <a:ext cx="5784784" cy="683394"/>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①</a:t>
            </a:r>
          </a:p>
        </p:txBody>
      </p:sp>
    </p:spTree>
    <p:extLst>
      <p:ext uri="{BB962C8B-B14F-4D97-AF65-F5344CB8AC3E}">
        <p14:creationId xmlns:p14="http://schemas.microsoft.com/office/powerpoint/2010/main" val="477319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380A10-36FC-4584-9E66-C4210B4031E7}"/>
              </a:ext>
            </a:extLst>
          </p:cNvPr>
          <p:cNvPicPr>
            <a:picLocks noChangeAspect="1"/>
          </p:cNvPicPr>
          <p:nvPr/>
        </p:nvPicPr>
        <p:blipFill>
          <a:blip r:embed="rId2"/>
          <a:stretch>
            <a:fillRect/>
          </a:stretch>
        </p:blipFill>
        <p:spPr>
          <a:xfrm>
            <a:off x="1205614" y="2585053"/>
            <a:ext cx="5048223" cy="2736248"/>
          </a:xfrm>
          <a:prstGeom prst="rect">
            <a:avLst/>
          </a:prstGeom>
        </p:spPr>
      </p:pic>
      <p:pic>
        <p:nvPicPr>
          <p:cNvPr id="5" name="図 4">
            <a:extLst>
              <a:ext uri="{FF2B5EF4-FFF2-40B4-BE49-F238E27FC236}">
                <a16:creationId xmlns:a16="http://schemas.microsoft.com/office/drawing/2014/main" id="{BDEE26F7-27D1-471D-93BF-A3958FA98498}"/>
              </a:ext>
            </a:extLst>
          </p:cNvPr>
          <p:cNvPicPr>
            <a:picLocks noChangeAspect="1"/>
          </p:cNvPicPr>
          <p:nvPr/>
        </p:nvPicPr>
        <p:blipFill>
          <a:blip r:embed="rId3"/>
          <a:stretch>
            <a:fillRect/>
          </a:stretch>
        </p:blipFill>
        <p:spPr>
          <a:xfrm>
            <a:off x="6537407" y="188494"/>
            <a:ext cx="5127057" cy="6691744"/>
          </a:xfrm>
          <a:prstGeom prst="rect">
            <a:avLst/>
          </a:prstGeom>
        </p:spPr>
      </p:pic>
      <p:pic>
        <p:nvPicPr>
          <p:cNvPr id="2" name="図 1">
            <a:extLst>
              <a:ext uri="{FF2B5EF4-FFF2-40B4-BE49-F238E27FC236}">
                <a16:creationId xmlns:a16="http://schemas.microsoft.com/office/drawing/2014/main" id="{01B02B52-22CB-4FEB-B118-F94BC2E25164}"/>
              </a:ext>
            </a:extLst>
          </p:cNvPr>
          <p:cNvPicPr>
            <a:picLocks noChangeAspect="1"/>
          </p:cNvPicPr>
          <p:nvPr/>
        </p:nvPicPr>
        <p:blipFill>
          <a:blip r:embed="rId4"/>
          <a:stretch>
            <a:fillRect/>
          </a:stretch>
        </p:blipFill>
        <p:spPr>
          <a:xfrm>
            <a:off x="349315" y="188494"/>
            <a:ext cx="5602710" cy="1511939"/>
          </a:xfrm>
          <a:prstGeom prst="rect">
            <a:avLst/>
          </a:prstGeom>
        </p:spPr>
      </p:pic>
      <p:sp>
        <p:nvSpPr>
          <p:cNvPr id="8" name="四角形: 角を丸くする 7">
            <a:extLst>
              <a:ext uri="{FF2B5EF4-FFF2-40B4-BE49-F238E27FC236}">
                <a16:creationId xmlns:a16="http://schemas.microsoft.com/office/drawing/2014/main" id="{6A232021-2324-4031-B588-0E5F712F9EA7}"/>
              </a:ext>
            </a:extLst>
          </p:cNvPr>
          <p:cNvSpPr/>
          <p:nvPr/>
        </p:nvSpPr>
        <p:spPr>
          <a:xfrm>
            <a:off x="202130" y="638977"/>
            <a:ext cx="5893870"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②</a:t>
            </a:r>
          </a:p>
        </p:txBody>
      </p:sp>
      <p:sp>
        <p:nvSpPr>
          <p:cNvPr id="9" name="四角形: 角を丸くする 8">
            <a:extLst>
              <a:ext uri="{FF2B5EF4-FFF2-40B4-BE49-F238E27FC236}">
                <a16:creationId xmlns:a16="http://schemas.microsoft.com/office/drawing/2014/main" id="{76F0C4CC-CEDC-4961-9125-1D44F891B0DD}"/>
              </a:ext>
            </a:extLst>
          </p:cNvPr>
          <p:cNvSpPr/>
          <p:nvPr/>
        </p:nvSpPr>
        <p:spPr>
          <a:xfrm>
            <a:off x="6298130" y="5796545"/>
            <a:ext cx="5893870"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③</a:t>
            </a:r>
          </a:p>
        </p:txBody>
      </p:sp>
    </p:spTree>
    <p:extLst>
      <p:ext uri="{BB962C8B-B14F-4D97-AF65-F5344CB8AC3E}">
        <p14:creationId xmlns:p14="http://schemas.microsoft.com/office/powerpoint/2010/main" val="1976572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9478C6E7-D7F2-4475-826C-9179B1915D92}"/>
              </a:ext>
            </a:extLst>
          </p:cNvPr>
          <p:cNvPicPr>
            <a:picLocks noGrp="1" noChangeAspect="1"/>
          </p:cNvPicPr>
          <p:nvPr>
            <p:ph idx="1"/>
          </p:nvPr>
        </p:nvPicPr>
        <p:blipFill>
          <a:blip r:embed="rId2"/>
          <a:stretch>
            <a:fillRect/>
          </a:stretch>
        </p:blipFill>
        <p:spPr>
          <a:xfrm>
            <a:off x="224685" y="163077"/>
            <a:ext cx="5871314" cy="4654227"/>
          </a:xfrm>
          <a:prstGeom prst="rect">
            <a:avLst/>
          </a:prstGeom>
        </p:spPr>
      </p:pic>
      <p:pic>
        <p:nvPicPr>
          <p:cNvPr id="5" name="図 4">
            <a:extLst>
              <a:ext uri="{FF2B5EF4-FFF2-40B4-BE49-F238E27FC236}">
                <a16:creationId xmlns:a16="http://schemas.microsoft.com/office/drawing/2014/main" id="{98ED520E-FF46-4C95-98FF-3DCE097F8042}"/>
              </a:ext>
            </a:extLst>
          </p:cNvPr>
          <p:cNvPicPr>
            <a:picLocks noChangeAspect="1"/>
          </p:cNvPicPr>
          <p:nvPr/>
        </p:nvPicPr>
        <p:blipFill>
          <a:blip r:embed="rId3"/>
          <a:stretch>
            <a:fillRect/>
          </a:stretch>
        </p:blipFill>
        <p:spPr>
          <a:xfrm>
            <a:off x="6275671" y="163077"/>
            <a:ext cx="3212273" cy="2753377"/>
          </a:xfrm>
          <a:prstGeom prst="rect">
            <a:avLst/>
          </a:prstGeom>
        </p:spPr>
      </p:pic>
      <p:pic>
        <p:nvPicPr>
          <p:cNvPr id="2" name="図 1">
            <a:extLst>
              <a:ext uri="{FF2B5EF4-FFF2-40B4-BE49-F238E27FC236}">
                <a16:creationId xmlns:a16="http://schemas.microsoft.com/office/drawing/2014/main" id="{0EDB364F-2428-40B9-B4AA-D926ABD5494D}"/>
              </a:ext>
            </a:extLst>
          </p:cNvPr>
          <p:cNvPicPr>
            <a:picLocks noChangeAspect="1"/>
          </p:cNvPicPr>
          <p:nvPr/>
        </p:nvPicPr>
        <p:blipFill>
          <a:blip r:embed="rId4"/>
          <a:stretch>
            <a:fillRect/>
          </a:stretch>
        </p:blipFill>
        <p:spPr>
          <a:xfrm>
            <a:off x="6275671" y="3066205"/>
            <a:ext cx="3785251" cy="3628718"/>
          </a:xfrm>
          <a:prstGeom prst="rect">
            <a:avLst/>
          </a:prstGeom>
          <a:ln w="63500">
            <a:solidFill>
              <a:srgbClr val="FF0000"/>
            </a:solidFill>
          </a:ln>
        </p:spPr>
      </p:pic>
    </p:spTree>
    <p:extLst>
      <p:ext uri="{BB962C8B-B14F-4D97-AF65-F5344CB8AC3E}">
        <p14:creationId xmlns:p14="http://schemas.microsoft.com/office/powerpoint/2010/main" val="1373867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6029342-E039-45D7-9579-81CF8A54C386}"/>
              </a:ext>
            </a:extLst>
          </p:cNvPr>
          <p:cNvPicPr>
            <a:picLocks noChangeAspect="1"/>
          </p:cNvPicPr>
          <p:nvPr/>
        </p:nvPicPr>
        <p:blipFill>
          <a:blip r:embed="rId2"/>
          <a:stretch>
            <a:fillRect/>
          </a:stretch>
        </p:blipFill>
        <p:spPr>
          <a:xfrm>
            <a:off x="5935368" y="413477"/>
            <a:ext cx="6170005" cy="4681187"/>
          </a:xfrm>
          <a:prstGeom prst="rect">
            <a:avLst/>
          </a:prstGeom>
        </p:spPr>
      </p:pic>
      <p:pic>
        <p:nvPicPr>
          <p:cNvPr id="5" name="図 4">
            <a:extLst>
              <a:ext uri="{FF2B5EF4-FFF2-40B4-BE49-F238E27FC236}">
                <a16:creationId xmlns:a16="http://schemas.microsoft.com/office/drawing/2014/main" id="{2C705B5A-85D3-4828-A18D-C5D6094AC204}"/>
              </a:ext>
            </a:extLst>
          </p:cNvPr>
          <p:cNvPicPr>
            <a:picLocks noChangeAspect="1"/>
          </p:cNvPicPr>
          <p:nvPr/>
        </p:nvPicPr>
        <p:blipFill>
          <a:blip r:embed="rId3"/>
          <a:stretch>
            <a:fillRect/>
          </a:stretch>
        </p:blipFill>
        <p:spPr>
          <a:xfrm>
            <a:off x="305225" y="83319"/>
            <a:ext cx="5476718" cy="5566711"/>
          </a:xfrm>
          <a:prstGeom prst="rect">
            <a:avLst/>
          </a:prstGeom>
        </p:spPr>
      </p:pic>
      <p:pic>
        <p:nvPicPr>
          <p:cNvPr id="2" name="図 1">
            <a:extLst>
              <a:ext uri="{FF2B5EF4-FFF2-40B4-BE49-F238E27FC236}">
                <a16:creationId xmlns:a16="http://schemas.microsoft.com/office/drawing/2014/main" id="{C0BD9552-E57F-4BC6-9B4A-39C377F3364C}"/>
              </a:ext>
            </a:extLst>
          </p:cNvPr>
          <p:cNvPicPr>
            <a:picLocks noChangeAspect="1"/>
          </p:cNvPicPr>
          <p:nvPr/>
        </p:nvPicPr>
        <p:blipFill>
          <a:blip r:embed="rId4"/>
          <a:stretch>
            <a:fillRect/>
          </a:stretch>
        </p:blipFill>
        <p:spPr>
          <a:xfrm>
            <a:off x="408656" y="5650030"/>
            <a:ext cx="2880970" cy="808522"/>
          </a:xfrm>
          <a:prstGeom prst="rect">
            <a:avLst/>
          </a:prstGeom>
          <a:ln w="66675">
            <a:solidFill>
              <a:srgbClr val="FF0000"/>
            </a:solidFill>
          </a:ln>
        </p:spPr>
      </p:pic>
      <p:pic>
        <p:nvPicPr>
          <p:cNvPr id="6" name="図 5">
            <a:extLst>
              <a:ext uri="{FF2B5EF4-FFF2-40B4-BE49-F238E27FC236}">
                <a16:creationId xmlns:a16="http://schemas.microsoft.com/office/drawing/2014/main" id="{1511576A-BAD6-4C66-A9AF-F1530825CBD3}"/>
              </a:ext>
            </a:extLst>
          </p:cNvPr>
          <p:cNvPicPr>
            <a:picLocks noChangeAspect="1"/>
          </p:cNvPicPr>
          <p:nvPr/>
        </p:nvPicPr>
        <p:blipFill>
          <a:blip r:embed="rId5"/>
          <a:stretch>
            <a:fillRect/>
          </a:stretch>
        </p:blipFill>
        <p:spPr>
          <a:xfrm>
            <a:off x="6096000" y="5273792"/>
            <a:ext cx="4314825" cy="752475"/>
          </a:xfrm>
          <a:prstGeom prst="rect">
            <a:avLst/>
          </a:prstGeom>
          <a:ln w="63500">
            <a:solidFill>
              <a:srgbClr val="FF0000"/>
            </a:solidFill>
          </a:ln>
        </p:spPr>
      </p:pic>
      <p:pic>
        <p:nvPicPr>
          <p:cNvPr id="7" name="図 6">
            <a:extLst>
              <a:ext uri="{FF2B5EF4-FFF2-40B4-BE49-F238E27FC236}">
                <a16:creationId xmlns:a16="http://schemas.microsoft.com/office/drawing/2014/main" id="{DD8FA19F-1038-47B9-BCDD-3197579BFEC5}"/>
              </a:ext>
            </a:extLst>
          </p:cNvPr>
          <p:cNvPicPr>
            <a:picLocks noChangeAspect="1"/>
          </p:cNvPicPr>
          <p:nvPr/>
        </p:nvPicPr>
        <p:blipFill>
          <a:blip r:embed="rId6"/>
          <a:stretch>
            <a:fillRect/>
          </a:stretch>
        </p:blipFill>
        <p:spPr>
          <a:xfrm>
            <a:off x="5815341" y="358057"/>
            <a:ext cx="6410057" cy="1117817"/>
          </a:xfrm>
          <a:prstGeom prst="rect">
            <a:avLst/>
          </a:prstGeom>
        </p:spPr>
      </p:pic>
      <p:sp>
        <p:nvSpPr>
          <p:cNvPr id="8" name="四角形: 角を丸くする 7">
            <a:extLst>
              <a:ext uri="{FF2B5EF4-FFF2-40B4-BE49-F238E27FC236}">
                <a16:creationId xmlns:a16="http://schemas.microsoft.com/office/drawing/2014/main" id="{A5A7ACC5-40EC-48EF-8ACD-1A211F01B422}"/>
              </a:ext>
            </a:extLst>
          </p:cNvPr>
          <p:cNvSpPr/>
          <p:nvPr/>
        </p:nvSpPr>
        <p:spPr>
          <a:xfrm>
            <a:off x="202130" y="0"/>
            <a:ext cx="5333325" cy="318564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④</a:t>
            </a:r>
          </a:p>
        </p:txBody>
      </p:sp>
      <p:sp>
        <p:nvSpPr>
          <p:cNvPr id="9" name="四角形: 角を丸くする 8">
            <a:extLst>
              <a:ext uri="{FF2B5EF4-FFF2-40B4-BE49-F238E27FC236}">
                <a16:creationId xmlns:a16="http://schemas.microsoft.com/office/drawing/2014/main" id="{94D893CE-6E1F-4F94-B3C5-DE62A28F8BDC}"/>
              </a:ext>
            </a:extLst>
          </p:cNvPr>
          <p:cNvSpPr/>
          <p:nvPr/>
        </p:nvSpPr>
        <p:spPr>
          <a:xfrm>
            <a:off x="5638550" y="266156"/>
            <a:ext cx="6466823"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⑤</a:t>
            </a:r>
          </a:p>
        </p:txBody>
      </p:sp>
      <p:sp>
        <p:nvSpPr>
          <p:cNvPr id="10" name="四角形: 角を丸くする 9">
            <a:extLst>
              <a:ext uri="{FF2B5EF4-FFF2-40B4-BE49-F238E27FC236}">
                <a16:creationId xmlns:a16="http://schemas.microsoft.com/office/drawing/2014/main" id="{67D7D9FD-24AF-4C41-A1A1-8D172F9C0FF0}"/>
              </a:ext>
            </a:extLst>
          </p:cNvPr>
          <p:cNvSpPr/>
          <p:nvPr/>
        </p:nvSpPr>
        <p:spPr>
          <a:xfrm>
            <a:off x="5815341" y="4056678"/>
            <a:ext cx="6290032"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⑦</a:t>
            </a:r>
          </a:p>
        </p:txBody>
      </p:sp>
      <p:sp>
        <p:nvSpPr>
          <p:cNvPr id="11" name="四角形: 角を丸くする 10">
            <a:extLst>
              <a:ext uri="{FF2B5EF4-FFF2-40B4-BE49-F238E27FC236}">
                <a16:creationId xmlns:a16="http://schemas.microsoft.com/office/drawing/2014/main" id="{3D3DF398-D406-4F51-B3E1-103BF9021B91}"/>
              </a:ext>
            </a:extLst>
          </p:cNvPr>
          <p:cNvSpPr/>
          <p:nvPr/>
        </p:nvSpPr>
        <p:spPr>
          <a:xfrm>
            <a:off x="5774656" y="2790011"/>
            <a:ext cx="6443455"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⑥</a:t>
            </a:r>
          </a:p>
        </p:txBody>
      </p:sp>
    </p:spTree>
    <p:extLst>
      <p:ext uri="{BB962C8B-B14F-4D97-AF65-F5344CB8AC3E}">
        <p14:creationId xmlns:p14="http://schemas.microsoft.com/office/powerpoint/2010/main" val="19045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FE1A787-6023-4847-BE09-736B9F2BB684}"/>
              </a:ext>
            </a:extLst>
          </p:cNvPr>
          <p:cNvPicPr>
            <a:picLocks noChangeAspect="1"/>
          </p:cNvPicPr>
          <p:nvPr/>
        </p:nvPicPr>
        <p:blipFill>
          <a:blip r:embed="rId2"/>
          <a:stretch>
            <a:fillRect/>
          </a:stretch>
        </p:blipFill>
        <p:spPr>
          <a:xfrm>
            <a:off x="83121" y="289110"/>
            <a:ext cx="5624660" cy="6025498"/>
          </a:xfrm>
          <a:prstGeom prst="rect">
            <a:avLst/>
          </a:prstGeom>
        </p:spPr>
      </p:pic>
      <p:pic>
        <p:nvPicPr>
          <p:cNvPr id="5" name="図 4">
            <a:extLst>
              <a:ext uri="{FF2B5EF4-FFF2-40B4-BE49-F238E27FC236}">
                <a16:creationId xmlns:a16="http://schemas.microsoft.com/office/drawing/2014/main" id="{A43B853E-B698-4711-9D4D-288D306E57AC}"/>
              </a:ext>
            </a:extLst>
          </p:cNvPr>
          <p:cNvPicPr>
            <a:picLocks noChangeAspect="1"/>
          </p:cNvPicPr>
          <p:nvPr/>
        </p:nvPicPr>
        <p:blipFill>
          <a:blip r:embed="rId3"/>
          <a:stretch>
            <a:fillRect/>
          </a:stretch>
        </p:blipFill>
        <p:spPr>
          <a:xfrm>
            <a:off x="6484221" y="91451"/>
            <a:ext cx="3028629" cy="4333592"/>
          </a:xfrm>
          <a:prstGeom prst="rect">
            <a:avLst/>
          </a:prstGeom>
        </p:spPr>
      </p:pic>
      <p:pic>
        <p:nvPicPr>
          <p:cNvPr id="6" name="図 5">
            <a:extLst>
              <a:ext uri="{FF2B5EF4-FFF2-40B4-BE49-F238E27FC236}">
                <a16:creationId xmlns:a16="http://schemas.microsoft.com/office/drawing/2014/main" id="{81F547E8-30C9-4513-A702-2D519E013735}"/>
              </a:ext>
            </a:extLst>
          </p:cNvPr>
          <p:cNvPicPr>
            <a:picLocks noChangeAspect="1"/>
          </p:cNvPicPr>
          <p:nvPr/>
        </p:nvPicPr>
        <p:blipFill>
          <a:blip r:embed="rId4"/>
          <a:stretch>
            <a:fillRect/>
          </a:stretch>
        </p:blipFill>
        <p:spPr>
          <a:xfrm>
            <a:off x="5191804" y="4786486"/>
            <a:ext cx="6630081" cy="1528122"/>
          </a:xfrm>
          <a:prstGeom prst="rect">
            <a:avLst/>
          </a:prstGeom>
          <a:ln w="63500">
            <a:solidFill>
              <a:srgbClr val="FF0000"/>
            </a:solidFill>
          </a:ln>
        </p:spPr>
      </p:pic>
    </p:spTree>
    <p:extLst>
      <p:ext uri="{BB962C8B-B14F-4D97-AF65-F5344CB8AC3E}">
        <p14:creationId xmlns:p14="http://schemas.microsoft.com/office/powerpoint/2010/main" val="3794900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441771A-ED4B-43C1-9797-0499F354610F}"/>
              </a:ext>
            </a:extLst>
          </p:cNvPr>
          <p:cNvPicPr>
            <a:picLocks noChangeAspect="1"/>
          </p:cNvPicPr>
          <p:nvPr/>
        </p:nvPicPr>
        <p:blipFill>
          <a:blip r:embed="rId2"/>
          <a:stretch>
            <a:fillRect/>
          </a:stretch>
        </p:blipFill>
        <p:spPr>
          <a:xfrm>
            <a:off x="358295" y="481442"/>
            <a:ext cx="5737705" cy="5936013"/>
          </a:xfrm>
          <a:prstGeom prst="rect">
            <a:avLst/>
          </a:prstGeom>
        </p:spPr>
      </p:pic>
    </p:spTree>
    <p:extLst>
      <p:ext uri="{BB962C8B-B14F-4D97-AF65-F5344CB8AC3E}">
        <p14:creationId xmlns:p14="http://schemas.microsoft.com/office/powerpoint/2010/main" val="334704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5E7063B-506D-4109-9945-EBA8B9F1D7DA}"/>
              </a:ext>
            </a:extLst>
          </p:cNvPr>
          <p:cNvPicPr>
            <a:picLocks noChangeAspect="1"/>
          </p:cNvPicPr>
          <p:nvPr/>
        </p:nvPicPr>
        <p:blipFill>
          <a:blip r:embed="rId2"/>
          <a:stretch>
            <a:fillRect/>
          </a:stretch>
        </p:blipFill>
        <p:spPr>
          <a:xfrm>
            <a:off x="6241615" y="313891"/>
            <a:ext cx="4844201" cy="6012709"/>
          </a:xfrm>
          <a:prstGeom prst="rect">
            <a:avLst/>
          </a:prstGeom>
        </p:spPr>
      </p:pic>
      <p:pic>
        <p:nvPicPr>
          <p:cNvPr id="3" name="図 2">
            <a:extLst>
              <a:ext uri="{FF2B5EF4-FFF2-40B4-BE49-F238E27FC236}">
                <a16:creationId xmlns:a16="http://schemas.microsoft.com/office/drawing/2014/main" id="{FEB46787-70F6-4868-AB81-B723AAE137F6}"/>
              </a:ext>
            </a:extLst>
          </p:cNvPr>
          <p:cNvPicPr>
            <a:picLocks noChangeAspect="1"/>
          </p:cNvPicPr>
          <p:nvPr/>
        </p:nvPicPr>
        <p:blipFill>
          <a:blip r:embed="rId3"/>
          <a:stretch>
            <a:fillRect/>
          </a:stretch>
        </p:blipFill>
        <p:spPr>
          <a:xfrm>
            <a:off x="245482" y="313891"/>
            <a:ext cx="5573115" cy="6183867"/>
          </a:xfrm>
          <a:prstGeom prst="rect">
            <a:avLst/>
          </a:prstGeom>
        </p:spPr>
      </p:pic>
      <p:sp>
        <p:nvSpPr>
          <p:cNvPr id="4" name="四角形: 角を丸くする 3">
            <a:extLst>
              <a:ext uri="{FF2B5EF4-FFF2-40B4-BE49-F238E27FC236}">
                <a16:creationId xmlns:a16="http://schemas.microsoft.com/office/drawing/2014/main" id="{4805B540-7577-4581-8D0D-4B383FF8913B}"/>
              </a:ext>
            </a:extLst>
          </p:cNvPr>
          <p:cNvSpPr/>
          <p:nvPr/>
        </p:nvSpPr>
        <p:spPr>
          <a:xfrm>
            <a:off x="202130" y="782198"/>
            <a:ext cx="5748256" cy="5869488"/>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a:solidFill>
                  <a:srgbClr val="FF0000"/>
                </a:solidFill>
              </a:rPr>
              <a:t>⑧</a:t>
            </a:r>
            <a:endParaRPr kumimoji="1" lang="ja-JP" altLang="en-US" sz="3200" b="1" dirty="0">
              <a:solidFill>
                <a:srgbClr val="FF0000"/>
              </a:solidFill>
            </a:endParaRPr>
          </a:p>
        </p:txBody>
      </p:sp>
      <p:sp>
        <p:nvSpPr>
          <p:cNvPr id="5" name="四角形: 角を丸くする 4">
            <a:extLst>
              <a:ext uri="{FF2B5EF4-FFF2-40B4-BE49-F238E27FC236}">
                <a16:creationId xmlns:a16="http://schemas.microsoft.com/office/drawing/2014/main" id="{A20B6F0A-8FB6-4043-9165-55BE684EF618}"/>
              </a:ext>
            </a:extLst>
          </p:cNvPr>
          <p:cNvSpPr/>
          <p:nvPr/>
        </p:nvSpPr>
        <p:spPr>
          <a:xfrm>
            <a:off x="5964360" y="2258790"/>
            <a:ext cx="5893870" cy="406781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⑨</a:t>
            </a:r>
          </a:p>
        </p:txBody>
      </p:sp>
    </p:spTree>
    <p:extLst>
      <p:ext uri="{BB962C8B-B14F-4D97-AF65-F5344CB8AC3E}">
        <p14:creationId xmlns:p14="http://schemas.microsoft.com/office/powerpoint/2010/main" val="134725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969BF4B-B184-4225-9677-003FE4149345}"/>
              </a:ext>
            </a:extLst>
          </p:cNvPr>
          <p:cNvPicPr>
            <a:picLocks noChangeAspect="1"/>
          </p:cNvPicPr>
          <p:nvPr/>
        </p:nvPicPr>
        <p:blipFill>
          <a:blip r:embed="rId2"/>
          <a:stretch>
            <a:fillRect/>
          </a:stretch>
        </p:blipFill>
        <p:spPr>
          <a:xfrm>
            <a:off x="135154" y="292420"/>
            <a:ext cx="5877427" cy="6147309"/>
          </a:xfrm>
          <a:prstGeom prst="rect">
            <a:avLst/>
          </a:prstGeom>
        </p:spPr>
      </p:pic>
      <p:pic>
        <p:nvPicPr>
          <p:cNvPr id="3" name="図 2">
            <a:extLst>
              <a:ext uri="{FF2B5EF4-FFF2-40B4-BE49-F238E27FC236}">
                <a16:creationId xmlns:a16="http://schemas.microsoft.com/office/drawing/2014/main" id="{2FF4019B-0417-4C2A-B2B9-9C02C521071E}"/>
              </a:ext>
            </a:extLst>
          </p:cNvPr>
          <p:cNvPicPr>
            <a:picLocks noChangeAspect="1"/>
          </p:cNvPicPr>
          <p:nvPr/>
        </p:nvPicPr>
        <p:blipFill>
          <a:blip r:embed="rId3"/>
          <a:stretch>
            <a:fillRect/>
          </a:stretch>
        </p:blipFill>
        <p:spPr>
          <a:xfrm>
            <a:off x="6179421" y="292420"/>
            <a:ext cx="5553775" cy="5295460"/>
          </a:xfrm>
          <a:prstGeom prst="rect">
            <a:avLst/>
          </a:prstGeom>
        </p:spPr>
      </p:pic>
      <p:sp>
        <p:nvSpPr>
          <p:cNvPr id="4" name="四角形: 角を丸くする 3">
            <a:extLst>
              <a:ext uri="{FF2B5EF4-FFF2-40B4-BE49-F238E27FC236}">
                <a16:creationId xmlns:a16="http://schemas.microsoft.com/office/drawing/2014/main" id="{6CE80B60-B37E-4441-86E6-928E740D8AE2}"/>
              </a:ext>
            </a:extLst>
          </p:cNvPr>
          <p:cNvSpPr/>
          <p:nvPr/>
        </p:nvSpPr>
        <p:spPr>
          <a:xfrm>
            <a:off x="202130" y="638977"/>
            <a:ext cx="5893870" cy="106145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⑩</a:t>
            </a:r>
          </a:p>
        </p:txBody>
      </p:sp>
      <p:sp>
        <p:nvSpPr>
          <p:cNvPr id="5" name="四角形: 角を丸くする 4">
            <a:extLst>
              <a:ext uri="{FF2B5EF4-FFF2-40B4-BE49-F238E27FC236}">
                <a16:creationId xmlns:a16="http://schemas.microsoft.com/office/drawing/2014/main" id="{58032C14-FEDC-4C2C-A9FA-7C95F2B79410}"/>
              </a:ext>
            </a:extLst>
          </p:cNvPr>
          <p:cNvSpPr/>
          <p:nvPr/>
        </p:nvSpPr>
        <p:spPr>
          <a:xfrm>
            <a:off x="118711" y="3699830"/>
            <a:ext cx="5893870" cy="286575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⑪</a:t>
            </a:r>
          </a:p>
        </p:txBody>
      </p:sp>
      <p:sp>
        <p:nvSpPr>
          <p:cNvPr id="6" name="四角形: 角を丸くする 5">
            <a:extLst>
              <a:ext uri="{FF2B5EF4-FFF2-40B4-BE49-F238E27FC236}">
                <a16:creationId xmlns:a16="http://schemas.microsoft.com/office/drawing/2014/main" id="{EAD69F30-298A-4BFC-BE0C-F349669BA8FA}"/>
              </a:ext>
            </a:extLst>
          </p:cNvPr>
          <p:cNvSpPr/>
          <p:nvPr/>
        </p:nvSpPr>
        <p:spPr>
          <a:xfrm>
            <a:off x="6079557" y="288746"/>
            <a:ext cx="5893870" cy="1411686"/>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⑫</a:t>
            </a:r>
          </a:p>
        </p:txBody>
      </p:sp>
      <p:sp>
        <p:nvSpPr>
          <p:cNvPr id="7" name="四角形: 角を丸くする 6">
            <a:extLst>
              <a:ext uri="{FF2B5EF4-FFF2-40B4-BE49-F238E27FC236}">
                <a16:creationId xmlns:a16="http://schemas.microsoft.com/office/drawing/2014/main" id="{02ABC204-5A4E-4F8D-891D-B88A827D95B5}"/>
              </a:ext>
            </a:extLst>
          </p:cNvPr>
          <p:cNvSpPr/>
          <p:nvPr/>
        </p:nvSpPr>
        <p:spPr>
          <a:xfrm>
            <a:off x="6108143" y="1933199"/>
            <a:ext cx="5893870" cy="286575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⑬</a:t>
            </a:r>
          </a:p>
        </p:txBody>
      </p:sp>
    </p:spTree>
    <p:extLst>
      <p:ext uri="{BB962C8B-B14F-4D97-AF65-F5344CB8AC3E}">
        <p14:creationId xmlns:p14="http://schemas.microsoft.com/office/powerpoint/2010/main" val="4172910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5312166-AC8E-438D-B314-CB250F947B6C}"/>
              </a:ext>
            </a:extLst>
          </p:cNvPr>
          <p:cNvPicPr>
            <a:picLocks noChangeAspect="1"/>
          </p:cNvPicPr>
          <p:nvPr/>
        </p:nvPicPr>
        <p:blipFill>
          <a:blip r:embed="rId2"/>
          <a:stretch>
            <a:fillRect/>
          </a:stretch>
        </p:blipFill>
        <p:spPr>
          <a:xfrm>
            <a:off x="0" y="0"/>
            <a:ext cx="6100912" cy="5909169"/>
          </a:xfrm>
          <a:prstGeom prst="rect">
            <a:avLst/>
          </a:prstGeom>
        </p:spPr>
      </p:pic>
      <p:pic>
        <p:nvPicPr>
          <p:cNvPr id="4" name="図 3">
            <a:extLst>
              <a:ext uri="{FF2B5EF4-FFF2-40B4-BE49-F238E27FC236}">
                <a16:creationId xmlns:a16="http://schemas.microsoft.com/office/drawing/2014/main" id="{5B08E58A-EA58-4AE3-A226-AFE353FDBA13}"/>
              </a:ext>
            </a:extLst>
          </p:cNvPr>
          <p:cNvPicPr>
            <a:picLocks noChangeAspect="1"/>
          </p:cNvPicPr>
          <p:nvPr/>
        </p:nvPicPr>
        <p:blipFill>
          <a:blip r:embed="rId3"/>
          <a:stretch>
            <a:fillRect/>
          </a:stretch>
        </p:blipFill>
        <p:spPr>
          <a:xfrm>
            <a:off x="6302939" y="0"/>
            <a:ext cx="5743177" cy="6631806"/>
          </a:xfrm>
          <a:prstGeom prst="rect">
            <a:avLst/>
          </a:prstGeom>
        </p:spPr>
      </p:pic>
      <p:sp>
        <p:nvSpPr>
          <p:cNvPr id="5" name="四角形: 角を丸くする 4">
            <a:extLst>
              <a:ext uri="{FF2B5EF4-FFF2-40B4-BE49-F238E27FC236}">
                <a16:creationId xmlns:a16="http://schemas.microsoft.com/office/drawing/2014/main" id="{26AE95EE-4246-473B-AFD3-00B6385F421F}"/>
              </a:ext>
            </a:extLst>
          </p:cNvPr>
          <p:cNvSpPr/>
          <p:nvPr/>
        </p:nvSpPr>
        <p:spPr>
          <a:xfrm>
            <a:off x="103521" y="88834"/>
            <a:ext cx="5893870" cy="286575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⑭</a:t>
            </a:r>
          </a:p>
        </p:txBody>
      </p:sp>
      <p:sp>
        <p:nvSpPr>
          <p:cNvPr id="6" name="四角形: 角を丸くする 5">
            <a:extLst>
              <a:ext uri="{FF2B5EF4-FFF2-40B4-BE49-F238E27FC236}">
                <a16:creationId xmlns:a16="http://schemas.microsoft.com/office/drawing/2014/main" id="{1528BD58-04EF-4057-B3E3-A35E0F42D4A0}"/>
              </a:ext>
            </a:extLst>
          </p:cNvPr>
          <p:cNvSpPr/>
          <p:nvPr/>
        </p:nvSpPr>
        <p:spPr>
          <a:xfrm>
            <a:off x="103521" y="3903416"/>
            <a:ext cx="5893870" cy="2094587"/>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⑮</a:t>
            </a:r>
          </a:p>
        </p:txBody>
      </p:sp>
      <p:sp>
        <p:nvSpPr>
          <p:cNvPr id="7" name="四角形: 角を丸くする 6">
            <a:extLst>
              <a:ext uri="{FF2B5EF4-FFF2-40B4-BE49-F238E27FC236}">
                <a16:creationId xmlns:a16="http://schemas.microsoft.com/office/drawing/2014/main" id="{45E27F2D-A59B-4D42-B1B6-395071F957A7}"/>
              </a:ext>
            </a:extLst>
          </p:cNvPr>
          <p:cNvSpPr/>
          <p:nvPr/>
        </p:nvSpPr>
        <p:spPr>
          <a:xfrm>
            <a:off x="6145444" y="88834"/>
            <a:ext cx="5893870" cy="2865750"/>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⑯</a:t>
            </a:r>
          </a:p>
        </p:txBody>
      </p:sp>
      <p:sp>
        <p:nvSpPr>
          <p:cNvPr id="8" name="四角形: 角を丸くする 7">
            <a:extLst>
              <a:ext uri="{FF2B5EF4-FFF2-40B4-BE49-F238E27FC236}">
                <a16:creationId xmlns:a16="http://schemas.microsoft.com/office/drawing/2014/main" id="{842D9B03-0E15-4DA3-ABEA-C18F9B4ABA8E}"/>
              </a:ext>
            </a:extLst>
          </p:cNvPr>
          <p:cNvSpPr/>
          <p:nvPr/>
        </p:nvSpPr>
        <p:spPr>
          <a:xfrm>
            <a:off x="6194609" y="3043419"/>
            <a:ext cx="5893870" cy="1440446"/>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⑰</a:t>
            </a:r>
          </a:p>
        </p:txBody>
      </p:sp>
    </p:spTree>
    <p:extLst>
      <p:ext uri="{BB962C8B-B14F-4D97-AF65-F5344CB8AC3E}">
        <p14:creationId xmlns:p14="http://schemas.microsoft.com/office/powerpoint/2010/main" val="410664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99C4BE-F74B-404E-A46F-80CE9BC8CA25}"/>
              </a:ext>
            </a:extLst>
          </p:cNvPr>
          <p:cNvPicPr>
            <a:picLocks noChangeAspect="1"/>
          </p:cNvPicPr>
          <p:nvPr/>
        </p:nvPicPr>
        <p:blipFill>
          <a:blip r:embed="rId2"/>
          <a:stretch>
            <a:fillRect/>
          </a:stretch>
        </p:blipFill>
        <p:spPr>
          <a:xfrm>
            <a:off x="107140" y="332774"/>
            <a:ext cx="6224489" cy="5689433"/>
          </a:xfrm>
          <a:prstGeom prst="rect">
            <a:avLst/>
          </a:prstGeom>
        </p:spPr>
      </p:pic>
      <p:pic>
        <p:nvPicPr>
          <p:cNvPr id="3" name="図 2">
            <a:extLst>
              <a:ext uri="{FF2B5EF4-FFF2-40B4-BE49-F238E27FC236}">
                <a16:creationId xmlns:a16="http://schemas.microsoft.com/office/drawing/2014/main" id="{44A3EC7E-26FB-4801-B08A-E34C3EC40134}"/>
              </a:ext>
            </a:extLst>
          </p:cNvPr>
          <p:cNvPicPr>
            <a:picLocks noChangeAspect="1"/>
          </p:cNvPicPr>
          <p:nvPr/>
        </p:nvPicPr>
        <p:blipFill>
          <a:blip r:embed="rId3"/>
          <a:stretch>
            <a:fillRect/>
          </a:stretch>
        </p:blipFill>
        <p:spPr>
          <a:xfrm>
            <a:off x="6331629" y="332774"/>
            <a:ext cx="5860371" cy="4198219"/>
          </a:xfrm>
          <a:prstGeom prst="rect">
            <a:avLst/>
          </a:prstGeom>
        </p:spPr>
      </p:pic>
      <p:sp>
        <p:nvSpPr>
          <p:cNvPr id="4" name="四角形: 角を丸くする 3">
            <a:extLst>
              <a:ext uri="{FF2B5EF4-FFF2-40B4-BE49-F238E27FC236}">
                <a16:creationId xmlns:a16="http://schemas.microsoft.com/office/drawing/2014/main" id="{1B0ED79A-1A62-4867-B67A-0C8CEAA28FA3}"/>
              </a:ext>
            </a:extLst>
          </p:cNvPr>
          <p:cNvSpPr/>
          <p:nvPr/>
        </p:nvSpPr>
        <p:spPr>
          <a:xfrm>
            <a:off x="165309" y="163414"/>
            <a:ext cx="5893870" cy="6028065"/>
          </a:xfrm>
          <a:prstGeom prst="round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rgbClr val="FF0000"/>
                </a:solidFill>
              </a:rPr>
              <a:t>⑱</a:t>
            </a:r>
          </a:p>
        </p:txBody>
      </p:sp>
    </p:spTree>
    <p:extLst>
      <p:ext uri="{BB962C8B-B14F-4D97-AF65-F5344CB8AC3E}">
        <p14:creationId xmlns:p14="http://schemas.microsoft.com/office/powerpoint/2010/main" val="751511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E05B7B-A1A2-4239-9A38-1346E3BF79F8}"/>
              </a:ext>
            </a:extLst>
          </p:cNvPr>
          <p:cNvSpPr>
            <a:spLocks noGrp="1"/>
          </p:cNvSpPr>
          <p:nvPr>
            <p:ph type="title"/>
          </p:nvPr>
        </p:nvSpPr>
        <p:spPr>
          <a:xfrm>
            <a:off x="742950" y="369361"/>
            <a:ext cx="7753757" cy="1325563"/>
          </a:xfrm>
        </p:spPr>
        <p:txBody>
          <a:bodyPr>
            <a:normAutofit/>
          </a:bodyPr>
          <a:lstStyle/>
          <a:p>
            <a:r>
              <a:rPr kumimoji="1" lang="ja-JP" altLang="en-US" sz="3600" b="1" dirty="0">
                <a:solidFill>
                  <a:srgbClr val="0070C0"/>
                </a:solidFill>
                <a:effectLst>
                  <a:outerShdw blurRad="38100" dist="38100" dir="2700000" algn="tl">
                    <a:srgbClr val="000000">
                      <a:alpha val="43137"/>
                    </a:srgbClr>
                  </a:outerShdw>
                </a:effectLst>
              </a:rPr>
              <a:t>横須賀ロータリークラブ　</a:t>
            </a:r>
            <a:r>
              <a:rPr kumimoji="1" lang="ja-JP" altLang="en-US" sz="2400" b="1" dirty="0">
                <a:solidFill>
                  <a:srgbClr val="0070C0"/>
                </a:solidFill>
                <a:effectLst>
                  <a:outerShdw blurRad="38100" dist="38100" dir="2700000" algn="tl">
                    <a:srgbClr val="000000">
                      <a:alpha val="43137"/>
                    </a:srgbClr>
                  </a:outerShdw>
                </a:effectLst>
              </a:rPr>
              <a:t>（</a:t>
            </a:r>
            <a:r>
              <a:rPr kumimoji="1" lang="en-US" altLang="ja-JP" sz="2400" b="1" dirty="0">
                <a:solidFill>
                  <a:srgbClr val="0070C0"/>
                </a:solidFill>
                <a:effectLst>
                  <a:outerShdw blurRad="38100" dist="38100" dir="2700000" algn="tl">
                    <a:srgbClr val="000000">
                      <a:alpha val="43137"/>
                    </a:srgbClr>
                  </a:outerShdw>
                </a:effectLst>
              </a:rPr>
              <a:t>2780</a:t>
            </a:r>
            <a:r>
              <a:rPr kumimoji="1" lang="ja-JP" altLang="en-US" sz="2400" b="1" dirty="0">
                <a:solidFill>
                  <a:srgbClr val="0070C0"/>
                </a:solidFill>
                <a:effectLst>
                  <a:outerShdw blurRad="38100" dist="38100" dir="2700000" algn="tl">
                    <a:srgbClr val="000000">
                      <a:alpha val="43137"/>
                    </a:srgbClr>
                  </a:outerShdw>
                </a:effectLst>
              </a:rPr>
              <a:t>地区）</a:t>
            </a:r>
          </a:p>
        </p:txBody>
      </p:sp>
      <p:sp>
        <p:nvSpPr>
          <p:cNvPr id="3" name="コンテンツ プレースホルダー 2">
            <a:extLst>
              <a:ext uri="{FF2B5EF4-FFF2-40B4-BE49-F238E27FC236}">
                <a16:creationId xmlns:a16="http://schemas.microsoft.com/office/drawing/2014/main" id="{A26A8E4F-575F-431D-99FE-68DDF608DF94}"/>
              </a:ext>
            </a:extLst>
          </p:cNvPr>
          <p:cNvSpPr>
            <a:spLocks noGrp="1"/>
          </p:cNvSpPr>
          <p:nvPr>
            <p:ph idx="1"/>
          </p:nvPr>
        </p:nvSpPr>
        <p:spPr>
          <a:xfrm>
            <a:off x="838200" y="1482725"/>
            <a:ext cx="10515600" cy="3279775"/>
          </a:xfrm>
        </p:spPr>
        <p:txBody>
          <a:bodyPr>
            <a:normAutofit fontScale="40000" lnSpcReduction="20000"/>
          </a:bodyPr>
          <a:lstStyle/>
          <a:p>
            <a:pPr marL="0" indent="0">
              <a:buNone/>
            </a:pPr>
            <a:r>
              <a:rPr lang="en-US" altLang="ja-JP" sz="5400" dirty="0">
                <a:solidFill>
                  <a:prstClr val="black"/>
                </a:solidFill>
              </a:rPr>
              <a:t>※</a:t>
            </a:r>
            <a:r>
              <a:rPr lang="ja-JP" altLang="en-US" sz="5400" dirty="0">
                <a:solidFill>
                  <a:prstClr val="black"/>
                </a:solidFill>
              </a:rPr>
              <a:t> 創立　昭和</a:t>
            </a:r>
            <a:r>
              <a:rPr lang="en-US" altLang="ja-JP" sz="5400" dirty="0">
                <a:solidFill>
                  <a:prstClr val="black"/>
                </a:solidFill>
              </a:rPr>
              <a:t>26</a:t>
            </a:r>
            <a:r>
              <a:rPr lang="ja-JP" altLang="en-US" sz="5400" dirty="0">
                <a:solidFill>
                  <a:prstClr val="black"/>
                </a:solidFill>
              </a:rPr>
              <a:t>年６月</a:t>
            </a:r>
            <a:r>
              <a:rPr lang="en-US" altLang="ja-JP" sz="5400" dirty="0">
                <a:solidFill>
                  <a:prstClr val="black"/>
                </a:solidFill>
              </a:rPr>
              <a:t>29</a:t>
            </a:r>
            <a:r>
              <a:rPr lang="ja-JP" altLang="en-US" sz="5400" dirty="0">
                <a:solidFill>
                  <a:prstClr val="black"/>
                </a:solidFill>
              </a:rPr>
              <a:t>日（</a:t>
            </a:r>
            <a:r>
              <a:rPr lang="en-US" altLang="ja-JP" sz="5400" dirty="0">
                <a:solidFill>
                  <a:prstClr val="black"/>
                </a:solidFill>
              </a:rPr>
              <a:t>1951</a:t>
            </a:r>
            <a:r>
              <a:rPr lang="ja-JP" altLang="en-US" sz="5400" dirty="0">
                <a:solidFill>
                  <a:prstClr val="black"/>
                </a:solidFill>
              </a:rPr>
              <a:t>年）</a:t>
            </a:r>
            <a:endParaRPr lang="en-US" altLang="ja-JP" sz="5400" dirty="0">
              <a:solidFill>
                <a:prstClr val="black"/>
              </a:solidFill>
            </a:endParaRPr>
          </a:p>
          <a:p>
            <a:pPr marL="0" indent="0">
              <a:buNone/>
            </a:pPr>
            <a:r>
              <a:rPr kumimoji="1" lang="en-US" altLang="ja-JP" sz="5100" dirty="0"/>
              <a:t>※</a:t>
            </a:r>
            <a:r>
              <a:rPr lang="ja-JP" altLang="en-US" sz="5100" dirty="0"/>
              <a:t> </a:t>
            </a:r>
            <a:r>
              <a:rPr kumimoji="1" lang="ja-JP" altLang="en-US" sz="5100" dirty="0"/>
              <a:t>正会員数　</a:t>
            </a:r>
            <a:r>
              <a:rPr kumimoji="1" lang="en-US" altLang="ja-JP" sz="5100" dirty="0"/>
              <a:t>118</a:t>
            </a:r>
            <a:r>
              <a:rPr kumimoji="1" lang="ja-JP" altLang="en-US" sz="5100" dirty="0"/>
              <a:t>名（男性 </a:t>
            </a:r>
            <a:r>
              <a:rPr kumimoji="1" lang="en-US" altLang="ja-JP" sz="5100" dirty="0"/>
              <a:t>105</a:t>
            </a:r>
            <a:r>
              <a:rPr kumimoji="1" lang="ja-JP" altLang="en-US" sz="5100" dirty="0"/>
              <a:t>名　女性 </a:t>
            </a:r>
            <a:r>
              <a:rPr kumimoji="1" lang="en-US" altLang="ja-JP" sz="5100" dirty="0"/>
              <a:t>13</a:t>
            </a:r>
            <a:r>
              <a:rPr kumimoji="1" lang="ja-JP" altLang="en-US" sz="5100" dirty="0"/>
              <a:t>名）　</a:t>
            </a:r>
            <a:endParaRPr kumimoji="1" lang="en-US" altLang="ja-JP" sz="5100" dirty="0"/>
          </a:p>
          <a:p>
            <a:pPr marL="0" indent="0">
              <a:buNone/>
            </a:pPr>
            <a:r>
              <a:rPr kumimoji="1" lang="ja-JP" altLang="en-US" sz="5100" dirty="0"/>
              <a:t>　 職業分類　</a:t>
            </a:r>
            <a:r>
              <a:rPr kumimoji="1" lang="en-US" altLang="ja-JP" sz="5100" dirty="0"/>
              <a:t>68</a:t>
            </a:r>
            <a:r>
              <a:rPr kumimoji="1" lang="ja-JP" altLang="en-US" sz="5100" dirty="0"/>
              <a:t>充填　</a:t>
            </a:r>
            <a:r>
              <a:rPr lang="ja-JP" altLang="en-US" sz="5100" dirty="0"/>
              <a:t>　 平均年齢　</a:t>
            </a:r>
            <a:r>
              <a:rPr lang="en-US" altLang="ja-JP" sz="5100" dirty="0"/>
              <a:t>63.82</a:t>
            </a:r>
            <a:r>
              <a:rPr lang="ja-JP" altLang="en-US" sz="5100" dirty="0"/>
              <a:t>才　（</a:t>
            </a:r>
            <a:r>
              <a:rPr lang="en-US" altLang="ja-JP" sz="5100" dirty="0"/>
              <a:t>33</a:t>
            </a:r>
            <a:r>
              <a:rPr lang="ja-JP" altLang="en-US" sz="5100" dirty="0"/>
              <a:t>才～</a:t>
            </a:r>
            <a:r>
              <a:rPr lang="en-US" altLang="ja-JP" sz="5100" dirty="0"/>
              <a:t>90</a:t>
            </a:r>
            <a:r>
              <a:rPr lang="ja-JP" altLang="en-US" sz="5100" dirty="0"/>
              <a:t>才）</a:t>
            </a:r>
            <a:endParaRPr lang="en-US" altLang="ja-JP" sz="5100" dirty="0"/>
          </a:p>
          <a:p>
            <a:pPr marL="0" indent="0">
              <a:buNone/>
            </a:pPr>
            <a:r>
              <a:rPr lang="en-US" altLang="ja-JP" sz="5100" dirty="0"/>
              <a:t>※</a:t>
            </a:r>
            <a:r>
              <a:rPr lang="ja-JP" altLang="en-US" sz="5100" dirty="0"/>
              <a:t>年会費 </a:t>
            </a:r>
            <a:r>
              <a:rPr lang="en-US" altLang="ja-JP" sz="5100" dirty="0"/>
              <a:t>\180,000 </a:t>
            </a:r>
          </a:p>
          <a:p>
            <a:pPr marL="0" indent="0">
              <a:buNone/>
            </a:pPr>
            <a:endParaRPr lang="en-US" altLang="ja-JP" sz="5100" dirty="0"/>
          </a:p>
          <a:p>
            <a:pPr marL="0" indent="0">
              <a:buNone/>
            </a:pPr>
            <a:endParaRPr lang="en-US" altLang="ja-JP" sz="5100" dirty="0"/>
          </a:p>
          <a:p>
            <a:pPr marL="0" indent="0">
              <a:buNone/>
            </a:pPr>
            <a:endParaRPr lang="en-US" altLang="ja-JP" sz="5100" dirty="0"/>
          </a:p>
          <a:p>
            <a:pPr marL="0" indent="0">
              <a:buNone/>
            </a:pPr>
            <a:endParaRPr lang="en-US" altLang="ja-JP" dirty="0"/>
          </a:p>
          <a:p>
            <a:pPr marL="0" indent="0">
              <a:buNone/>
            </a:pPr>
            <a:endParaRPr kumimoji="1" lang="en-US" altLang="ja-JP" dirty="0"/>
          </a:p>
          <a:p>
            <a:pPr marL="0" indent="0">
              <a:buNone/>
            </a:pPr>
            <a:r>
              <a:rPr lang="ja-JP" altLang="en-US" dirty="0"/>
              <a:t>　　</a:t>
            </a:r>
            <a:endParaRPr kumimoji="1" lang="ja-JP" altLang="en-US" dirty="0"/>
          </a:p>
        </p:txBody>
      </p:sp>
      <p:pic>
        <p:nvPicPr>
          <p:cNvPr id="5" name="図 4">
            <a:extLst>
              <a:ext uri="{FF2B5EF4-FFF2-40B4-BE49-F238E27FC236}">
                <a16:creationId xmlns:a16="http://schemas.microsoft.com/office/drawing/2014/main" id="{A3F90561-8F02-4E6F-97FE-111F160BE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067" y="3402753"/>
            <a:ext cx="4192117" cy="3144088"/>
          </a:xfrm>
          <a:prstGeom prst="rect">
            <a:avLst/>
          </a:prstGeom>
        </p:spPr>
      </p:pic>
      <p:pic>
        <p:nvPicPr>
          <p:cNvPr id="9" name="図 8">
            <a:extLst>
              <a:ext uri="{FF2B5EF4-FFF2-40B4-BE49-F238E27FC236}">
                <a16:creationId xmlns:a16="http://schemas.microsoft.com/office/drawing/2014/main" id="{5B5B94A1-4976-419B-A17F-643CB4E5E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577" y="3109036"/>
            <a:ext cx="5940043" cy="3731325"/>
          </a:xfrm>
          <a:prstGeom prst="rect">
            <a:avLst/>
          </a:prstGeom>
        </p:spPr>
      </p:pic>
      <p:pic>
        <p:nvPicPr>
          <p:cNvPr id="6" name="図 5">
            <a:extLst>
              <a:ext uri="{FF2B5EF4-FFF2-40B4-BE49-F238E27FC236}">
                <a16:creationId xmlns:a16="http://schemas.microsoft.com/office/drawing/2014/main" id="{5A29BA96-8FA9-45C5-9B74-14AEB3F9FC05}"/>
              </a:ext>
            </a:extLst>
          </p:cNvPr>
          <p:cNvPicPr>
            <a:picLocks noChangeAspect="1"/>
          </p:cNvPicPr>
          <p:nvPr/>
        </p:nvPicPr>
        <p:blipFill>
          <a:blip r:embed="rId4"/>
          <a:stretch>
            <a:fillRect/>
          </a:stretch>
        </p:blipFill>
        <p:spPr>
          <a:xfrm>
            <a:off x="8496707" y="369361"/>
            <a:ext cx="2283588" cy="2606014"/>
          </a:xfrm>
          <a:prstGeom prst="rect">
            <a:avLst/>
          </a:prstGeom>
        </p:spPr>
      </p:pic>
      <p:sp>
        <p:nvSpPr>
          <p:cNvPr id="7" name="四角形: 角を丸くする 6">
            <a:extLst>
              <a:ext uri="{FF2B5EF4-FFF2-40B4-BE49-F238E27FC236}">
                <a16:creationId xmlns:a16="http://schemas.microsoft.com/office/drawing/2014/main" id="{5820CDA2-3452-4FF6-AEDB-F7A494851BF7}"/>
              </a:ext>
            </a:extLst>
          </p:cNvPr>
          <p:cNvSpPr/>
          <p:nvPr/>
        </p:nvSpPr>
        <p:spPr>
          <a:xfrm>
            <a:off x="6798170" y="3379485"/>
            <a:ext cx="4765497" cy="8508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rgbClr val="FF0000"/>
                </a:solidFill>
              </a:rPr>
              <a:t>10,000m</a:t>
            </a:r>
            <a:r>
              <a:rPr lang="ja-JP" altLang="en-US" dirty="0">
                <a:solidFill>
                  <a:srgbClr val="FF0000"/>
                </a:solidFill>
              </a:rPr>
              <a:t>ﾌﾟﾛﾑﾅｰﾄﾞｸﾘｰﾝ作戦</a:t>
            </a:r>
            <a:endParaRPr lang="en-US" altLang="ja-JP" dirty="0">
              <a:solidFill>
                <a:srgbClr val="FF0000"/>
              </a:solidFill>
            </a:endParaRPr>
          </a:p>
          <a:p>
            <a:r>
              <a:rPr lang="ja-JP" altLang="en-US" dirty="0">
                <a:solidFill>
                  <a:srgbClr val="FF0000"/>
                </a:solidFill>
              </a:rPr>
              <a:t>横須賀を縦断的に各７カ所からｽﾀｰﾄ</a:t>
            </a:r>
            <a:endParaRPr lang="en-US" altLang="ja-JP" dirty="0">
              <a:solidFill>
                <a:srgbClr val="FF0000"/>
              </a:solidFill>
            </a:endParaRPr>
          </a:p>
          <a:p>
            <a:r>
              <a:rPr kumimoji="1" lang="ja-JP" altLang="en-US" dirty="0">
                <a:solidFill>
                  <a:srgbClr val="FF0000"/>
                </a:solidFill>
              </a:rPr>
              <a:t>市内高等学校、基地、ﾎﾞｰｲｽｶｳﾄ参加</a:t>
            </a:r>
          </a:p>
        </p:txBody>
      </p:sp>
      <p:sp>
        <p:nvSpPr>
          <p:cNvPr id="8" name="タイトル 1">
            <a:extLst>
              <a:ext uri="{FF2B5EF4-FFF2-40B4-BE49-F238E27FC236}">
                <a16:creationId xmlns:a16="http://schemas.microsoft.com/office/drawing/2014/main" id="{D8017F25-E757-408E-8C3F-518E55E70F08}"/>
              </a:ext>
            </a:extLst>
          </p:cNvPr>
          <p:cNvSpPr txBox="1">
            <a:spLocks/>
          </p:cNvSpPr>
          <p:nvPr/>
        </p:nvSpPr>
        <p:spPr>
          <a:xfrm>
            <a:off x="5797216" y="2838700"/>
            <a:ext cx="3513221" cy="590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社会奉仕</a:t>
            </a:r>
          </a:p>
        </p:txBody>
      </p:sp>
    </p:spTree>
    <p:extLst>
      <p:ext uri="{BB962C8B-B14F-4D97-AF65-F5344CB8AC3E}">
        <p14:creationId xmlns:p14="http://schemas.microsoft.com/office/powerpoint/2010/main" val="55594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EA75A5-0AA1-4F2A-8967-52CDF9369556}"/>
              </a:ext>
            </a:extLst>
          </p:cNvPr>
          <p:cNvPicPr>
            <a:picLocks noChangeAspect="1"/>
          </p:cNvPicPr>
          <p:nvPr/>
        </p:nvPicPr>
        <p:blipFill>
          <a:blip r:embed="rId2"/>
          <a:stretch>
            <a:fillRect/>
          </a:stretch>
        </p:blipFill>
        <p:spPr>
          <a:xfrm>
            <a:off x="566384" y="118116"/>
            <a:ext cx="4958515" cy="6429261"/>
          </a:xfrm>
          <a:prstGeom prst="rect">
            <a:avLst/>
          </a:prstGeom>
        </p:spPr>
      </p:pic>
      <p:pic>
        <p:nvPicPr>
          <p:cNvPr id="3" name="図 2">
            <a:extLst>
              <a:ext uri="{FF2B5EF4-FFF2-40B4-BE49-F238E27FC236}">
                <a16:creationId xmlns:a16="http://schemas.microsoft.com/office/drawing/2014/main" id="{B24972B7-C483-419E-80DF-0E9C40D2B1E9}"/>
              </a:ext>
            </a:extLst>
          </p:cNvPr>
          <p:cNvPicPr>
            <a:picLocks noChangeAspect="1"/>
          </p:cNvPicPr>
          <p:nvPr/>
        </p:nvPicPr>
        <p:blipFill>
          <a:blip r:embed="rId3"/>
          <a:stretch>
            <a:fillRect/>
          </a:stretch>
        </p:blipFill>
        <p:spPr>
          <a:xfrm>
            <a:off x="6096000" y="196126"/>
            <a:ext cx="4503019" cy="6447504"/>
          </a:xfrm>
          <a:prstGeom prst="rect">
            <a:avLst/>
          </a:prstGeom>
        </p:spPr>
      </p:pic>
    </p:spTree>
    <p:extLst>
      <p:ext uri="{BB962C8B-B14F-4D97-AF65-F5344CB8AC3E}">
        <p14:creationId xmlns:p14="http://schemas.microsoft.com/office/powerpoint/2010/main" val="599469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B3C235-1EFA-4168-B349-107B78DC3F82}"/>
              </a:ext>
            </a:extLst>
          </p:cNvPr>
          <p:cNvSpPr/>
          <p:nvPr/>
        </p:nvSpPr>
        <p:spPr>
          <a:xfrm>
            <a:off x="940064" y="1172834"/>
            <a:ext cx="10408119" cy="1569660"/>
          </a:xfrm>
          <a:prstGeom prst="rect">
            <a:avLst/>
          </a:prstGeom>
          <a:solidFill>
            <a:srgbClr val="FFFF00"/>
          </a:solidFill>
          <a:ln>
            <a:solidFill>
              <a:schemeClr val="accent1"/>
            </a:solidFill>
          </a:ln>
        </p:spPr>
        <p:txBody>
          <a:bodyPr wrap="square">
            <a:spAutoFit/>
          </a:bodyPr>
          <a:lstStyle/>
          <a:p>
            <a:pPr>
              <a:spcAft>
                <a:spcPts val="0"/>
              </a:spcAft>
            </a:pPr>
            <a:r>
              <a:rPr lang="ja-JP"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a:t>
            </a:r>
            <a:r>
              <a:rPr lang="en-US"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2780</a:t>
            </a:r>
            <a:r>
              <a:rPr lang="ja-JP"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地区の申請方法の特徴として、本申請の前段階として地区補助金委員会に対して、提案書（ドラフト）を提出してＤＤＦ配分の事前審査があることです。</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これはＧＧ補助金は地区（ＤＧ）補助金に比べて、ＤＤＦの使用割合が大きいことと、地区委員会のサポート（申請書の英訳等）を得ることができるためです。</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正方形/長方形 2">
            <a:extLst>
              <a:ext uri="{FF2B5EF4-FFF2-40B4-BE49-F238E27FC236}">
                <a16:creationId xmlns:a16="http://schemas.microsoft.com/office/drawing/2014/main" id="{C1BC9734-BE41-4A27-8FC9-3E7E8475579D}"/>
              </a:ext>
            </a:extLst>
          </p:cNvPr>
          <p:cNvSpPr/>
          <p:nvPr/>
        </p:nvSpPr>
        <p:spPr>
          <a:xfrm>
            <a:off x="940064" y="3013501"/>
            <a:ext cx="10408119" cy="830997"/>
          </a:xfrm>
          <a:prstGeom prst="rect">
            <a:avLst/>
          </a:prstGeom>
          <a:solidFill>
            <a:srgbClr val="FFFF00"/>
          </a:solidFill>
          <a:ln>
            <a:solidFill>
              <a:schemeClr val="accent1"/>
            </a:solidFill>
          </a:ln>
        </p:spPr>
        <p:txBody>
          <a:bodyPr wrap="square">
            <a:spAutoFit/>
          </a:bodyPr>
          <a:lstStyle/>
          <a:p>
            <a:pPr>
              <a:spcAft>
                <a:spcPts val="0"/>
              </a:spcAft>
            </a:pPr>
            <a:r>
              <a:rPr lang="ja-JP"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・申請方法に関する疑問や、制約事項に対する質問等があれば、日本事務局の財団担当の山本さん（女性）に聞くのが早道です。</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正方形/長方形 3">
            <a:extLst>
              <a:ext uri="{FF2B5EF4-FFF2-40B4-BE49-F238E27FC236}">
                <a16:creationId xmlns:a16="http://schemas.microsoft.com/office/drawing/2014/main" id="{06BB2E8C-71A7-426B-85CE-DB1979EE10B9}"/>
              </a:ext>
            </a:extLst>
          </p:cNvPr>
          <p:cNvSpPr/>
          <p:nvPr/>
        </p:nvSpPr>
        <p:spPr>
          <a:xfrm>
            <a:off x="940064" y="4386512"/>
            <a:ext cx="10408119" cy="1569660"/>
          </a:xfrm>
          <a:prstGeom prst="rect">
            <a:avLst/>
          </a:prstGeom>
          <a:solidFill>
            <a:srgbClr val="FFFF00"/>
          </a:solidFill>
          <a:ln>
            <a:solidFill>
              <a:schemeClr val="accent1"/>
            </a:solidFill>
          </a:ln>
        </p:spPr>
        <p:txBody>
          <a:bodyPr wrap="square">
            <a:spAutoFit/>
          </a:bodyPr>
          <a:lstStyle/>
          <a:p>
            <a:pPr>
              <a:spcAft>
                <a:spcPts val="0"/>
              </a:spcAft>
            </a:pPr>
            <a:r>
              <a:rPr lang="ja-JP" altLang="ja-JP" sz="2400" dirty="0">
                <a:solidFill>
                  <a:srgbClr val="000000"/>
                </a:solidFill>
                <a:latin typeface="ＭＳ Ｐゴシック" panose="020B0600070205080204" pitchFamily="50" charset="-128"/>
                <a:ea typeface="MS UI Gothic" panose="020B0600070205080204" pitchFamily="50" charset="-128"/>
                <a:cs typeface="ＭＳ Ｐゴシック" panose="020B0600070205080204" pitchFamily="50" charset="-128"/>
              </a:rPr>
              <a:t>・思うことは、重点分野に該当する国際奉仕活動でありながら、ＧＧを使わずにＤＧで済ませる事例が多いことです。</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ja-JP" altLang="en-US" sz="2400" dirty="0">
                <a:solidFill>
                  <a:srgbClr val="000000"/>
                </a:solidFill>
                <a:latin typeface="ＭＳ Ｐゴシック" panose="020B0600070205080204" pitchFamily="50" charset="-128"/>
                <a:ea typeface="MS UI Gothic" panose="020B0600070205080204" pitchFamily="50" charset="-128"/>
                <a:cs typeface="Calibri" panose="020F0502020204030204" pitchFamily="34" charset="0"/>
              </a:rPr>
              <a:t>　ＧＧの申請が困難だという先入観が多いのではないかと考えます。</a:t>
            </a:r>
            <a:r>
              <a:rPr lang="ja-JP" altLang="ja-JP" sz="2400" dirty="0">
                <a:solidFill>
                  <a:srgbClr val="000000"/>
                </a:solidFill>
                <a:latin typeface="ＭＳ Ｐゴシック" panose="020B0600070205080204" pitchFamily="50" charset="-128"/>
                <a:ea typeface="MS UI Gothic" panose="020B0600070205080204" pitchFamily="50" charset="-128"/>
                <a:cs typeface="Calibri" panose="020F0502020204030204" pitchFamily="34" charset="0"/>
              </a:rPr>
              <a:t>。</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0"/>
              </a:spcAft>
            </a:pPr>
            <a:r>
              <a:rPr lang="en-US" altLang="ja-JP" sz="2400" dirty="0">
                <a:solidFill>
                  <a:srgbClr val="000000"/>
                </a:solidFill>
                <a:latin typeface="Meiryo UI" panose="020B0604030504040204" pitchFamily="50" charset="-128"/>
                <a:ea typeface="ＭＳ Ｐゴシック" panose="020B0600070205080204" pitchFamily="50" charset="-128"/>
                <a:cs typeface="Calibri" panose="020F0502020204030204" pitchFamily="34" charset="0"/>
              </a:rPr>
              <a:t> </a:t>
            </a:r>
            <a:endParaRPr lang="ja-JP" altLang="ja-JP" sz="2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36030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2E4896-8E72-4679-B05A-4AF37BB16388}"/>
              </a:ext>
            </a:extLst>
          </p:cNvPr>
          <p:cNvSpPr>
            <a:spLocks noGrp="1"/>
          </p:cNvSpPr>
          <p:nvPr>
            <p:ph type="title"/>
          </p:nvPr>
        </p:nvSpPr>
        <p:spPr>
          <a:xfrm>
            <a:off x="283738" y="99736"/>
            <a:ext cx="10515600" cy="892175"/>
          </a:xfrm>
        </p:spPr>
        <p:txBody>
          <a:bodyPr>
            <a:normAutofit/>
          </a:bodyPr>
          <a:lstStyle/>
          <a:p>
            <a:r>
              <a:rPr kumimoji="1" lang="ja-JP" altLang="en-US" sz="3600" dirty="0"/>
              <a:t>横須賀ＲＣ過去</a:t>
            </a:r>
            <a:r>
              <a:rPr kumimoji="1" lang="en-US" altLang="ja-JP" sz="3600" dirty="0"/>
              <a:t>10</a:t>
            </a:r>
            <a:r>
              <a:rPr kumimoji="1" lang="ja-JP" altLang="en-US" sz="3600" dirty="0"/>
              <a:t>年間の寄付推移（財団）</a:t>
            </a:r>
          </a:p>
        </p:txBody>
      </p:sp>
      <p:sp>
        <p:nvSpPr>
          <p:cNvPr id="7" name="フローチャート: 代替処理 6">
            <a:extLst>
              <a:ext uri="{FF2B5EF4-FFF2-40B4-BE49-F238E27FC236}">
                <a16:creationId xmlns:a16="http://schemas.microsoft.com/office/drawing/2014/main" id="{12AED4FE-0FE5-4922-9E64-FA199AC8020D}"/>
              </a:ext>
            </a:extLst>
          </p:cNvPr>
          <p:cNvSpPr/>
          <p:nvPr/>
        </p:nvSpPr>
        <p:spPr>
          <a:xfrm>
            <a:off x="9224429" y="1375203"/>
            <a:ext cx="2604318" cy="2370193"/>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10</a:t>
            </a:r>
            <a:r>
              <a:rPr lang="ja-JP" altLang="en-US" sz="2400" dirty="0">
                <a:solidFill>
                  <a:schemeClr val="tx1"/>
                </a:solidFill>
              </a:rPr>
              <a:t>年間累計</a:t>
            </a:r>
            <a:endParaRPr lang="en-US" altLang="ja-JP" sz="2400" dirty="0">
              <a:solidFill>
                <a:schemeClr val="tx1"/>
              </a:solidFill>
            </a:endParaRPr>
          </a:p>
          <a:p>
            <a:pPr algn="ctr"/>
            <a:r>
              <a:rPr lang="en-US" altLang="ja-JP" sz="2400" dirty="0">
                <a:solidFill>
                  <a:schemeClr val="tx1"/>
                </a:solidFill>
              </a:rPr>
              <a:t>US$259,075</a:t>
            </a:r>
          </a:p>
          <a:p>
            <a:pPr algn="ctr"/>
            <a:r>
              <a:rPr lang="ja-JP" altLang="en-US" sz="2400" dirty="0">
                <a:solidFill>
                  <a:schemeClr val="tx1"/>
                </a:solidFill>
              </a:rPr>
              <a:t>￥</a:t>
            </a:r>
            <a:r>
              <a:rPr lang="en-US" altLang="ja-JP" sz="2400" dirty="0">
                <a:solidFill>
                  <a:schemeClr val="tx1"/>
                </a:solidFill>
              </a:rPr>
              <a:t>28,498,250</a:t>
            </a:r>
          </a:p>
          <a:p>
            <a:pPr algn="ctr"/>
            <a:r>
              <a:rPr lang="en-US" altLang="ja-JP" sz="2400" dirty="0">
                <a:solidFill>
                  <a:schemeClr val="tx1"/>
                </a:solidFill>
              </a:rPr>
              <a:t>(\110)</a:t>
            </a:r>
          </a:p>
          <a:p>
            <a:pPr algn="ctr"/>
            <a:endParaRPr kumimoji="1" lang="ja-JP" altLang="en-US" sz="2400" dirty="0">
              <a:solidFill>
                <a:schemeClr val="tx1"/>
              </a:solidFill>
            </a:endParaRPr>
          </a:p>
        </p:txBody>
      </p:sp>
      <p:pic>
        <p:nvPicPr>
          <p:cNvPr id="8" name="図 7">
            <a:extLst>
              <a:ext uri="{FF2B5EF4-FFF2-40B4-BE49-F238E27FC236}">
                <a16:creationId xmlns:a16="http://schemas.microsoft.com/office/drawing/2014/main" id="{4F4A3129-16BB-4D96-A864-0AD3670ECB2C}"/>
              </a:ext>
            </a:extLst>
          </p:cNvPr>
          <p:cNvPicPr>
            <a:picLocks noChangeAspect="1" noChangeArrowheads="1"/>
            <a:extLst>
              <a:ext uri="{84589F7E-364E-4C9E-8A38-B11213B215E9}">
                <a14:cameraTool xmlns:a14="http://schemas.microsoft.com/office/drawing/2010/main" cellRange="カメラ!$C$5:$M$7" spid="_x0000_s1027"/>
              </a:ext>
            </a:extLst>
          </p:cNvPicPr>
          <p:nvPr/>
        </p:nvPicPr>
        <p:blipFill>
          <a:blip r:embed="rId2"/>
          <a:srcRect/>
          <a:stretch>
            <a:fillRect/>
          </a:stretch>
        </p:blipFill>
        <p:spPr bwMode="auto">
          <a:xfrm>
            <a:off x="1130485" y="5018676"/>
            <a:ext cx="6575134" cy="1791902"/>
          </a:xfrm>
          <a:prstGeom prst="rect">
            <a:avLst/>
          </a:prstGeom>
          <a:solidFill>
            <a:srgbClr xmlns:mc="http://schemas.openxmlformats.org/markup-compatibility/2006" xmlns:a14="http://schemas.microsoft.com/office/drawing/2010/main" val="FFFFFF" mc:Ignorable="a14" a14:legacySpreadsheetColorIndex="9"/>
          </a:solidFill>
          <a:ln w="9525">
            <a:solidFill>
              <a:schemeClr val="tx1"/>
            </a:solidFill>
            <a:miter lim="800000"/>
            <a:headEnd/>
            <a:tailEnd/>
          </a:ln>
        </p:spPr>
      </p:pic>
      <p:pic>
        <p:nvPicPr>
          <p:cNvPr id="10" name="図 9">
            <a:extLst>
              <a:ext uri="{FF2B5EF4-FFF2-40B4-BE49-F238E27FC236}">
                <a16:creationId xmlns:a16="http://schemas.microsoft.com/office/drawing/2014/main" id="{A5CF121F-6B29-4BEA-8DD9-3441EB624505}"/>
              </a:ext>
            </a:extLst>
          </p:cNvPr>
          <p:cNvPicPr>
            <a:picLocks noChangeAspect="1"/>
          </p:cNvPicPr>
          <p:nvPr/>
        </p:nvPicPr>
        <p:blipFill>
          <a:blip r:embed="rId3"/>
          <a:stretch>
            <a:fillRect/>
          </a:stretch>
        </p:blipFill>
        <p:spPr>
          <a:xfrm>
            <a:off x="552666" y="826748"/>
            <a:ext cx="8671763" cy="4191928"/>
          </a:xfrm>
          <a:prstGeom prst="rect">
            <a:avLst/>
          </a:prstGeom>
        </p:spPr>
      </p:pic>
    </p:spTree>
    <p:extLst>
      <p:ext uri="{BB962C8B-B14F-4D97-AF65-F5344CB8AC3E}">
        <p14:creationId xmlns:p14="http://schemas.microsoft.com/office/powerpoint/2010/main" val="1970476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FB0F99-8976-4677-9E33-58F1185585D6}"/>
              </a:ext>
            </a:extLst>
          </p:cNvPr>
          <p:cNvSpPr txBox="1"/>
          <p:nvPr/>
        </p:nvSpPr>
        <p:spPr>
          <a:xfrm>
            <a:off x="299281" y="203689"/>
            <a:ext cx="2529840" cy="369332"/>
          </a:xfrm>
          <a:prstGeom prst="rect">
            <a:avLst/>
          </a:prstGeom>
          <a:solidFill>
            <a:srgbClr val="FFFF00"/>
          </a:solidFill>
        </p:spPr>
        <p:txBody>
          <a:bodyPr wrap="square" rtlCol="0">
            <a:spAutoFit/>
          </a:bodyPr>
          <a:lstStyle/>
          <a:p>
            <a:pPr algn="ctr"/>
            <a:r>
              <a:rPr kumimoji="1" lang="ja-JP" altLang="en-US" dirty="0"/>
              <a:t>横須賀ＲＣの活動実績</a:t>
            </a:r>
          </a:p>
        </p:txBody>
      </p:sp>
      <p:sp>
        <p:nvSpPr>
          <p:cNvPr id="3" name="正方形/長方形 2">
            <a:extLst>
              <a:ext uri="{FF2B5EF4-FFF2-40B4-BE49-F238E27FC236}">
                <a16:creationId xmlns:a16="http://schemas.microsoft.com/office/drawing/2014/main" id="{29972B74-2343-499C-86AF-725220966E35}"/>
              </a:ext>
            </a:extLst>
          </p:cNvPr>
          <p:cNvSpPr/>
          <p:nvPr/>
        </p:nvSpPr>
        <p:spPr>
          <a:xfrm>
            <a:off x="955728" y="793675"/>
            <a:ext cx="10652503" cy="1754326"/>
          </a:xfrm>
          <a:prstGeom prst="rect">
            <a:avLst/>
          </a:prstGeom>
        </p:spPr>
        <p:txBody>
          <a:bodyPr wrap="square">
            <a:spAutoFit/>
          </a:bodyPr>
          <a:lstStyle/>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2007</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9</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月（宮島会長）</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相手地区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RID4420</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地区　</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ブラジル</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Sao Vicente RC</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内　　容　</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サンパウロ</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・ビセンテ市内にある公立病院　サン・ホセ病院の血液センターに</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indent="838200"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マイクロモデル</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60</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ホリバの</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自動血球数カウンターを送る事業</a:t>
            </a:r>
            <a:endParaRPr lang="ja-JP" altLang="ja-JP"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慈善病院のため政府援助がないため、ロータリーのＭＧが一番の助けになる</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予　　算　マイクロモデル</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60</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ホリバの自動血球数カウンター　１機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20,081.28</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4" name="表 3">
            <a:extLst>
              <a:ext uri="{FF2B5EF4-FFF2-40B4-BE49-F238E27FC236}">
                <a16:creationId xmlns:a16="http://schemas.microsoft.com/office/drawing/2014/main" id="{362C3BBB-ABE3-4B62-915D-5D33AE0ACF74}"/>
              </a:ext>
            </a:extLst>
          </p:cNvPr>
          <p:cNvGraphicFramePr>
            <a:graphicFrameLocks noGrp="1"/>
          </p:cNvGraphicFramePr>
          <p:nvPr>
            <p:extLst>
              <p:ext uri="{D42A27DB-BD31-4B8C-83A1-F6EECF244321}">
                <p14:modId xmlns:p14="http://schemas.microsoft.com/office/powerpoint/2010/main" val="3397632730"/>
              </p:ext>
            </p:extLst>
          </p:nvPr>
        </p:nvGraphicFramePr>
        <p:xfrm>
          <a:off x="2378597" y="2657472"/>
          <a:ext cx="5820006" cy="1645920"/>
        </p:xfrm>
        <a:graphic>
          <a:graphicData uri="http://schemas.openxmlformats.org/drawingml/2006/table">
            <a:tbl>
              <a:tblPr firstRow="1" firstCol="1" bandRow="1"/>
              <a:tblGrid>
                <a:gridCol w="3351659">
                  <a:extLst>
                    <a:ext uri="{9D8B030D-6E8A-4147-A177-3AD203B41FA5}">
                      <a16:colId xmlns:a16="http://schemas.microsoft.com/office/drawing/2014/main" val="3905659210"/>
                    </a:ext>
                  </a:extLst>
                </a:gridCol>
                <a:gridCol w="2468347">
                  <a:extLst>
                    <a:ext uri="{9D8B030D-6E8A-4147-A177-3AD203B41FA5}">
                      <a16:colId xmlns:a16="http://schemas.microsoft.com/office/drawing/2014/main" val="1868011386"/>
                    </a:ext>
                  </a:extLst>
                </a:gridCol>
              </a:tblGrid>
              <a:tr h="0">
                <a:tc>
                  <a:txBody>
                    <a:bodyPr/>
                    <a:lstStyle/>
                    <a:p>
                      <a:pPr algn="just">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サン・ヴィセンテＲＣ</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a:effectLst/>
                          <a:latin typeface="游明朝" panose="02020400000000000000" pitchFamily="18" charset="-128"/>
                          <a:ea typeface="HG丸ｺﾞｼｯｸM-PRO" panose="020F0600000000000000" pitchFamily="50" charset="-128"/>
                          <a:cs typeface="Times New Roman" panose="02020603050405020304" pitchFamily="18" charset="0"/>
                        </a:rPr>
                        <a:t>5,737.51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932097"/>
                  </a:ext>
                </a:extLst>
              </a:tr>
              <a:tr h="0">
                <a:tc>
                  <a:txBody>
                    <a:bodyPr/>
                    <a:lstStyle/>
                    <a:p>
                      <a:pPr algn="just">
                        <a:spcAft>
                          <a:spcPts val="0"/>
                        </a:spcAft>
                      </a:pPr>
                      <a:r>
                        <a:rPr lang="en-US" sz="1800" kern="100">
                          <a:effectLst/>
                          <a:latin typeface="HG丸ｺﾞｼｯｸM-PRO" panose="020F0600000000000000" pitchFamily="50" charset="-128"/>
                          <a:ea typeface="游明朝" panose="02020400000000000000" pitchFamily="18" charset="-128"/>
                          <a:cs typeface="Times New Roman" panose="02020603050405020304" pitchFamily="18" charset="0"/>
                        </a:rPr>
                        <a:t>DDF</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a:effectLst/>
                          <a:latin typeface="游明朝" panose="02020400000000000000" pitchFamily="18" charset="-128"/>
                          <a:ea typeface="HG丸ｺﾞｼｯｸM-PRO" panose="020F0600000000000000" pitchFamily="50" charset="-128"/>
                          <a:cs typeface="Times New Roman" panose="02020603050405020304" pitchFamily="18" charset="0"/>
                        </a:rPr>
                        <a:t>5,737.51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518614"/>
                  </a:ext>
                </a:extLst>
              </a:tr>
              <a:tr h="0">
                <a:tc>
                  <a:txBody>
                    <a:bodyPr/>
                    <a:lstStyle/>
                    <a:p>
                      <a:pPr algn="just">
                        <a:spcAft>
                          <a:spcPts val="0"/>
                        </a:spcAft>
                      </a:pPr>
                      <a:r>
                        <a:rPr lang="ja-JP" sz="18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横須賀</a:t>
                      </a:r>
                      <a:r>
                        <a:rPr lang="en-US" sz="18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RC</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8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3,000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315220"/>
                  </a:ext>
                </a:extLst>
              </a:tr>
              <a:tr h="0">
                <a:tc>
                  <a:txBody>
                    <a:bodyPr/>
                    <a:lstStyle/>
                    <a:p>
                      <a:pPr algn="just">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Ｒ財団からの</a:t>
                      </a:r>
                      <a:r>
                        <a:rPr lang="en-US" sz="1800" kern="100">
                          <a:effectLst/>
                          <a:latin typeface="游明朝" panose="02020400000000000000" pitchFamily="18" charset="-128"/>
                          <a:ea typeface="HG丸ｺﾞｼｯｸM-PRO" panose="020F0600000000000000" pitchFamily="50" charset="-128"/>
                          <a:cs typeface="Times New Roman" panose="02020603050405020304" pitchFamily="18" charset="0"/>
                        </a:rPr>
                        <a:t>MG</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a:effectLst/>
                          <a:latin typeface="游明朝" panose="02020400000000000000" pitchFamily="18" charset="-128"/>
                          <a:ea typeface="HG丸ｺﾞｼｯｸM-PRO" panose="020F0600000000000000" pitchFamily="50" charset="-128"/>
                          <a:cs typeface="Times New Roman" panose="02020603050405020304" pitchFamily="18" charset="0"/>
                        </a:rPr>
                        <a:t>1,500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24138"/>
                  </a:ext>
                </a:extLst>
              </a:tr>
              <a:tr h="0">
                <a:tc>
                  <a:txBody>
                    <a:bodyPr/>
                    <a:lstStyle/>
                    <a:p>
                      <a:pPr algn="just">
                        <a:spcAft>
                          <a:spcPts val="0"/>
                        </a:spcAft>
                      </a:pPr>
                      <a:r>
                        <a:rPr lang="en-US" sz="1800" kern="100">
                          <a:effectLst/>
                          <a:latin typeface="HG丸ｺﾞｼｯｸM-PRO" panose="020F0600000000000000" pitchFamily="50" charset="-128"/>
                          <a:ea typeface="游明朝" panose="02020400000000000000" pitchFamily="18" charset="-128"/>
                          <a:cs typeface="Times New Roman" panose="02020603050405020304" pitchFamily="18" charset="0"/>
                        </a:rPr>
                        <a:t>DDF</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ja-JP" sz="18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a:effectLst/>
                          <a:latin typeface="游明朝" panose="02020400000000000000" pitchFamily="18" charset="-128"/>
                          <a:ea typeface="HG丸ｺﾞｼｯｸM-PRO" panose="020F0600000000000000" pitchFamily="50" charset="-128"/>
                          <a:cs typeface="Times New Roman" panose="02020603050405020304" pitchFamily="18" charset="0"/>
                        </a:rPr>
                        <a:t>4,106.51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20835862"/>
                  </a:ext>
                </a:extLst>
              </a:tr>
              <a:tr h="0">
                <a:tc>
                  <a:txBody>
                    <a:bodyPr/>
                    <a:lstStyle/>
                    <a:p>
                      <a:pPr algn="just">
                        <a:spcAft>
                          <a:spcPts val="0"/>
                        </a:spcAft>
                      </a:pPr>
                      <a:r>
                        <a:rPr lang="en-US" sz="18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20,081.28</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050981"/>
                  </a:ext>
                </a:extLst>
              </a:tr>
            </a:tbl>
          </a:graphicData>
        </a:graphic>
      </p:graphicFrame>
      <p:sp>
        <p:nvSpPr>
          <p:cNvPr id="7" name="正方形/長方形 6">
            <a:extLst>
              <a:ext uri="{FF2B5EF4-FFF2-40B4-BE49-F238E27FC236}">
                <a16:creationId xmlns:a16="http://schemas.microsoft.com/office/drawing/2014/main" id="{0E38D319-DE25-46FF-80FC-D6B4C94C8403}"/>
              </a:ext>
            </a:extLst>
          </p:cNvPr>
          <p:cNvSpPr/>
          <p:nvPr/>
        </p:nvSpPr>
        <p:spPr>
          <a:xfrm>
            <a:off x="1223238" y="4533320"/>
            <a:ext cx="10168016" cy="1754326"/>
          </a:xfrm>
          <a:prstGeom prst="rect">
            <a:avLst/>
          </a:prstGeom>
        </p:spPr>
        <p:txBody>
          <a:bodyPr wrap="square">
            <a:spAutoFit/>
          </a:bodyPr>
          <a:lstStyle/>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2010</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月（南東アジア支援団</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KDS</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－ＳＡＳ）へ支援</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100,000</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円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（野坂会長）</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2011</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月　　　　　　</a:t>
            </a:r>
            <a:r>
              <a:rPr lang="ja-JP" altLang="en-US"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en-US"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en-US"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（岡会長）</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2012</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年６月　　　　　　　〃　　　　　　</a:t>
            </a:r>
            <a:r>
              <a:rPr lang="ja-JP" altLang="en-US"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　</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（鈴木会長）</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2013</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月　　　　　　　〃　　　　　　　　　　　　　　　〃　　　（飯塚会長）</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口唇口蓋裂児の医療援助活動　　　　</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フィリピンネグロス島　ドゥマゲッティ市　ホーリーチャイルド病院</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フローチャート: 代替処理 5">
            <a:extLst>
              <a:ext uri="{FF2B5EF4-FFF2-40B4-BE49-F238E27FC236}">
                <a16:creationId xmlns:a16="http://schemas.microsoft.com/office/drawing/2014/main" id="{D498D954-D9C6-4D4D-910D-4C21F177BDB2}"/>
              </a:ext>
            </a:extLst>
          </p:cNvPr>
          <p:cNvSpPr/>
          <p:nvPr/>
        </p:nvSpPr>
        <p:spPr>
          <a:xfrm>
            <a:off x="8396180" y="2506530"/>
            <a:ext cx="3212051" cy="1754326"/>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highlight>
                  <a:srgbClr val="FFFF00"/>
                </a:highlight>
              </a:rPr>
              <a:t>総予算＄</a:t>
            </a:r>
            <a:r>
              <a:rPr kumimoji="1" lang="en-US" altLang="ja-JP" dirty="0">
                <a:solidFill>
                  <a:schemeClr val="tx1"/>
                </a:solidFill>
                <a:highlight>
                  <a:srgbClr val="FFFF00"/>
                </a:highlight>
              </a:rPr>
              <a:t>20,081</a:t>
            </a:r>
          </a:p>
          <a:p>
            <a:pPr algn="ctr"/>
            <a:r>
              <a:rPr lang="ja-JP" altLang="en-US" dirty="0">
                <a:solidFill>
                  <a:schemeClr val="tx1"/>
                </a:solidFill>
                <a:highlight>
                  <a:srgbClr val="FFFF00"/>
                </a:highlight>
              </a:rPr>
              <a:t>￥</a:t>
            </a:r>
            <a:r>
              <a:rPr lang="en-US" altLang="ja-JP" dirty="0">
                <a:solidFill>
                  <a:schemeClr val="tx1"/>
                </a:solidFill>
                <a:highlight>
                  <a:srgbClr val="FFFF00"/>
                </a:highlight>
              </a:rPr>
              <a:t>2,208,940</a:t>
            </a:r>
          </a:p>
          <a:p>
            <a:pPr algn="ctr"/>
            <a:r>
              <a:rPr lang="ja-JP" altLang="en-US" dirty="0">
                <a:solidFill>
                  <a:schemeClr val="tx1"/>
                </a:solidFill>
                <a:highlight>
                  <a:srgbClr val="FFFF00"/>
                </a:highlight>
              </a:rPr>
              <a:t>（</a:t>
            </a:r>
            <a:r>
              <a:rPr lang="en-US" altLang="ja-JP" dirty="0">
                <a:solidFill>
                  <a:schemeClr val="tx1"/>
                </a:solidFill>
                <a:highlight>
                  <a:srgbClr val="FFFF00"/>
                </a:highlight>
              </a:rPr>
              <a:t>1</a:t>
            </a:r>
            <a:r>
              <a:rPr lang="ja-JP" altLang="en-US" dirty="0">
                <a:solidFill>
                  <a:schemeClr val="tx1"/>
                </a:solidFill>
                <a:highlight>
                  <a:srgbClr val="FFFF00"/>
                </a:highlight>
              </a:rPr>
              <a:t>＄＝￥</a:t>
            </a:r>
            <a:r>
              <a:rPr lang="en-US" altLang="ja-JP" dirty="0">
                <a:solidFill>
                  <a:schemeClr val="tx1"/>
                </a:solidFill>
                <a:highlight>
                  <a:srgbClr val="FFFF00"/>
                </a:highlight>
              </a:rPr>
              <a:t>110</a:t>
            </a:r>
            <a:r>
              <a:rPr lang="ja-JP" altLang="en-US" dirty="0">
                <a:solidFill>
                  <a:schemeClr val="tx1"/>
                </a:solidFill>
                <a:highlight>
                  <a:srgbClr val="FFFF00"/>
                </a:highlight>
              </a:rPr>
              <a:t>）</a:t>
            </a:r>
            <a:endParaRPr lang="en-US" altLang="ja-JP" dirty="0">
              <a:solidFill>
                <a:schemeClr val="tx1"/>
              </a:solidFill>
              <a:highlight>
                <a:srgbClr val="FFFF00"/>
              </a:highlight>
            </a:endParaRPr>
          </a:p>
          <a:p>
            <a:pPr algn="ctr"/>
            <a:r>
              <a:rPr lang="ja-JP" altLang="en-US" dirty="0">
                <a:solidFill>
                  <a:schemeClr val="tx1"/>
                </a:solidFill>
                <a:highlight>
                  <a:srgbClr val="FFFF00"/>
                </a:highlight>
              </a:rPr>
              <a:t>横須賀ＲＣ（￥</a:t>
            </a:r>
            <a:r>
              <a:rPr lang="en-US" altLang="ja-JP" dirty="0">
                <a:solidFill>
                  <a:schemeClr val="tx1"/>
                </a:solidFill>
                <a:highlight>
                  <a:srgbClr val="FFFF00"/>
                </a:highlight>
              </a:rPr>
              <a:t>330,000</a:t>
            </a:r>
            <a:r>
              <a:rPr lang="ja-JP" altLang="en-US" dirty="0">
                <a:solidFill>
                  <a:schemeClr val="tx1"/>
                </a:solidFill>
                <a:highlight>
                  <a:srgbClr val="FFFF00"/>
                </a:highlight>
              </a:rPr>
              <a:t>）</a:t>
            </a:r>
            <a:endParaRPr lang="en-US" altLang="ja-JP" dirty="0">
              <a:solidFill>
                <a:schemeClr val="tx1"/>
              </a:solidFill>
              <a:highlight>
                <a:srgbClr val="FFFF00"/>
              </a:highlight>
            </a:endParaRPr>
          </a:p>
        </p:txBody>
      </p:sp>
    </p:spTree>
    <p:extLst>
      <p:ext uri="{BB962C8B-B14F-4D97-AF65-F5344CB8AC3E}">
        <p14:creationId xmlns:p14="http://schemas.microsoft.com/office/powerpoint/2010/main" val="1940253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4"/>
          <p:cNvSpPr txBox="1">
            <a:spLocks noChangeArrowheads="1"/>
          </p:cNvSpPr>
          <p:nvPr/>
        </p:nvSpPr>
        <p:spPr bwMode="auto">
          <a:xfrm>
            <a:off x="1809720" y="785797"/>
            <a:ext cx="7143800" cy="461665"/>
          </a:xfrm>
          <a:prstGeom prst="rect">
            <a:avLst/>
          </a:prstGeom>
          <a:noFill/>
          <a:ln w="9525">
            <a:noFill/>
            <a:miter lim="800000"/>
            <a:headEnd/>
            <a:tailEnd/>
          </a:ln>
        </p:spPr>
        <p:txBody>
          <a:bodyPr wrap="square">
            <a:spAutoFit/>
          </a:bodyPr>
          <a:lstStyle/>
          <a:p>
            <a:r>
              <a:rPr lang="en-US" altLang="ja-JP" sz="2400" b="1" dirty="0">
                <a:latin typeface="HG丸ｺﾞｼｯｸM-PRO" pitchFamily="50" charset="-128"/>
                <a:ea typeface="HG丸ｺﾞｼｯｸM-PRO" pitchFamily="50" charset="-128"/>
              </a:rPr>
              <a:t>1.</a:t>
            </a:r>
            <a:r>
              <a:rPr lang="ja-JP" altLang="en-US" sz="2400" b="1" dirty="0">
                <a:latin typeface="HG丸ｺﾞｼｯｸM-PRO" pitchFamily="50" charset="-128"/>
                <a:ea typeface="HG丸ｺﾞｼｯｸM-PRO" pitchFamily="50" charset="-128"/>
              </a:rPr>
              <a:t>医師・看護師の海外流出が問題となっている</a:t>
            </a:r>
          </a:p>
        </p:txBody>
      </p:sp>
      <p:sp>
        <p:nvSpPr>
          <p:cNvPr id="8" name="右矢印 7"/>
          <p:cNvSpPr/>
          <p:nvPr/>
        </p:nvSpPr>
        <p:spPr>
          <a:xfrm>
            <a:off x="4738678" y="1928802"/>
            <a:ext cx="571504" cy="571504"/>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5482086" y="1956701"/>
            <a:ext cx="2328426" cy="830997"/>
          </a:xfrm>
          <a:prstGeom prst="rect">
            <a:avLst/>
          </a:prstGeom>
        </p:spPr>
        <p:style>
          <a:lnRef idx="2">
            <a:schemeClr val="dk1"/>
          </a:lnRef>
          <a:fillRef idx="1">
            <a:schemeClr val="lt1"/>
          </a:fillRef>
          <a:effectRef idx="0">
            <a:schemeClr val="dk1"/>
          </a:effectRef>
          <a:fontRef idx="minor">
            <a:schemeClr val="dk1"/>
          </a:fontRef>
        </p:style>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ja-JP" altLang="en-US" sz="2400" b="1" dirty="0">
                <a:ln w="11430"/>
                <a:effectLst>
                  <a:outerShdw blurRad="50800" dist="39000" dir="5460000" algn="tl">
                    <a:srgbClr val="000000">
                      <a:alpha val="38000"/>
                    </a:srgbClr>
                  </a:outerShdw>
                </a:effectLst>
                <a:latin typeface="HG丸ｺﾞｼｯｸM-PRO" pitchFamily="50" charset="-128"/>
                <a:ea typeface="HG丸ｺﾞｼｯｸM-PRO" pitchFamily="50" charset="-128"/>
              </a:rPr>
              <a:t>海外への医師・看護師の流出</a:t>
            </a:r>
          </a:p>
        </p:txBody>
      </p:sp>
      <p:sp>
        <p:nvSpPr>
          <p:cNvPr id="11" name="テキスト ボックス 10"/>
          <p:cNvSpPr txBox="1"/>
          <p:nvPr/>
        </p:nvSpPr>
        <p:spPr>
          <a:xfrm>
            <a:off x="7881950" y="1928805"/>
            <a:ext cx="250033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ja-JP" altLang="en-US" sz="2400" b="1" dirty="0">
                <a:solidFill>
                  <a:srgbClr val="FF0000"/>
                </a:solidFill>
                <a:latin typeface="HG丸ｺﾞｼｯｸM-PRO" pitchFamily="50" charset="-128"/>
                <a:ea typeface="HG丸ｺﾞｼｯｸM-PRO" pitchFamily="50" charset="-128"/>
              </a:rPr>
              <a:t>国内の医療不足</a:t>
            </a:r>
            <a:endParaRPr lang="en-US" altLang="ja-JP" sz="2400" b="1" dirty="0">
              <a:solidFill>
                <a:srgbClr val="FF0000"/>
              </a:solidFill>
              <a:latin typeface="HG丸ｺﾞｼｯｸM-PRO" pitchFamily="50" charset="-128"/>
              <a:ea typeface="HG丸ｺﾞｼｯｸM-PRO" pitchFamily="50" charset="-128"/>
            </a:endParaRPr>
          </a:p>
          <a:p>
            <a:pPr>
              <a:defRPr/>
            </a:pPr>
            <a:r>
              <a:rPr lang="ja-JP" altLang="en-US" sz="2400" b="1" dirty="0">
                <a:solidFill>
                  <a:srgbClr val="FF0000"/>
                </a:solidFill>
                <a:latin typeface="HG丸ｺﾞｼｯｸM-PRO" pitchFamily="50" charset="-128"/>
                <a:ea typeface="HG丸ｺﾞｼｯｸM-PRO" pitchFamily="50" charset="-128"/>
              </a:rPr>
              <a:t>医院閉鎖の急増</a:t>
            </a:r>
          </a:p>
        </p:txBody>
      </p:sp>
      <p:sp>
        <p:nvSpPr>
          <p:cNvPr id="12" name="テキスト ボックス 11"/>
          <p:cNvSpPr txBox="1"/>
          <p:nvPr/>
        </p:nvSpPr>
        <p:spPr>
          <a:xfrm>
            <a:off x="1952625" y="3211516"/>
            <a:ext cx="3214688" cy="922337"/>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ja-JP" altLang="en-US" dirty="0">
                <a:latin typeface="HG丸ｺﾞｼｯｸM-PRO" pitchFamily="50" charset="-128"/>
                <a:ea typeface="HG丸ｺﾞｼｯｸM-PRO" pitchFamily="50" charset="-128"/>
              </a:rPr>
              <a:t>欧米諸国での高賃金</a:t>
            </a:r>
            <a:endParaRPr lang="en-US" altLang="ja-JP" dirty="0">
              <a:latin typeface="HG丸ｺﾞｼｯｸM-PRO" pitchFamily="50" charset="-128"/>
              <a:ea typeface="HG丸ｺﾞｼｯｸM-PRO" pitchFamily="50" charset="-128"/>
            </a:endParaRPr>
          </a:p>
          <a:p>
            <a:pPr>
              <a:defRPr/>
            </a:pPr>
            <a:r>
              <a:rPr lang="ja-JP" altLang="en-US" dirty="0">
                <a:latin typeface="HG丸ｺﾞｼｯｸM-PRO" pitchFamily="50" charset="-128"/>
                <a:ea typeface="HG丸ｺﾞｼｯｸM-PRO" pitchFamily="50" charset="-128"/>
              </a:rPr>
              <a:t>英語を使用できる人材の需要上昇</a:t>
            </a:r>
            <a:endParaRPr lang="en-US" altLang="ja-JP" dirty="0">
              <a:latin typeface="HG丸ｺﾞｼｯｸM-PRO" pitchFamily="50" charset="-128"/>
              <a:ea typeface="HG丸ｺﾞｼｯｸM-PRO" pitchFamily="50" charset="-128"/>
            </a:endParaRPr>
          </a:p>
        </p:txBody>
      </p:sp>
      <p:sp>
        <p:nvSpPr>
          <p:cNvPr id="13" name="右矢印 12"/>
          <p:cNvSpPr/>
          <p:nvPr/>
        </p:nvSpPr>
        <p:spPr>
          <a:xfrm rot="18717335">
            <a:off x="5285098" y="2975289"/>
            <a:ext cx="571504" cy="571504"/>
          </a:xfrm>
          <a:prstGeom prst="rightArrow">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p>
        </p:txBody>
      </p:sp>
      <p:sp>
        <p:nvSpPr>
          <p:cNvPr id="10252" name="正方形/長方形 15"/>
          <p:cNvSpPr>
            <a:spLocks noChangeArrowheads="1"/>
          </p:cNvSpPr>
          <p:nvPr/>
        </p:nvSpPr>
        <p:spPr bwMode="auto">
          <a:xfrm>
            <a:off x="1738316" y="4357691"/>
            <a:ext cx="4192173" cy="461665"/>
          </a:xfrm>
          <a:prstGeom prst="rect">
            <a:avLst/>
          </a:prstGeom>
          <a:noFill/>
          <a:ln w="9525">
            <a:noFill/>
            <a:miter lim="800000"/>
            <a:headEnd/>
            <a:tailEnd/>
          </a:ln>
        </p:spPr>
        <p:txBody>
          <a:bodyPr wrap="none">
            <a:spAutoFit/>
          </a:bodyPr>
          <a:lstStyle/>
          <a:p>
            <a:r>
              <a:rPr lang="en-US" altLang="ja-JP" sz="2400" b="1" dirty="0">
                <a:latin typeface="HG丸ｺﾞｼｯｸM-PRO" pitchFamily="50" charset="-128"/>
                <a:ea typeface="HG丸ｺﾞｼｯｸM-PRO" pitchFamily="50" charset="-128"/>
              </a:rPr>
              <a:t>2.</a:t>
            </a:r>
            <a:r>
              <a:rPr lang="ja-JP" altLang="en-US" sz="2400" b="1" dirty="0">
                <a:latin typeface="HG丸ｺﾞｼｯｸM-PRO" pitchFamily="50" charset="-128"/>
                <a:ea typeface="HG丸ｺﾞｼｯｸM-PRO" pitchFamily="50" charset="-128"/>
              </a:rPr>
              <a:t>国内での経済格差の深刻化</a:t>
            </a:r>
          </a:p>
        </p:txBody>
      </p:sp>
      <p:sp>
        <p:nvSpPr>
          <p:cNvPr id="17" name="角丸四角形 16"/>
          <p:cNvSpPr/>
          <p:nvPr/>
        </p:nvSpPr>
        <p:spPr>
          <a:xfrm>
            <a:off x="1809753" y="1428753"/>
            <a:ext cx="2714625" cy="1071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角丸四角形 17"/>
          <p:cNvSpPr/>
          <p:nvPr/>
        </p:nvSpPr>
        <p:spPr>
          <a:xfrm>
            <a:off x="1738313" y="3071813"/>
            <a:ext cx="3429000" cy="1143000"/>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0255" name="図 25" descr="picture"/>
          <p:cNvPicPr>
            <a:picLocks noChangeAspect="1" noChangeArrowheads="1"/>
          </p:cNvPicPr>
          <p:nvPr/>
        </p:nvPicPr>
        <p:blipFill>
          <a:blip r:embed="rId2"/>
          <a:srcRect/>
          <a:stretch>
            <a:fillRect/>
          </a:stretch>
        </p:blipFill>
        <p:spPr bwMode="auto">
          <a:xfrm>
            <a:off x="8310563" y="3286125"/>
            <a:ext cx="2214562" cy="2928938"/>
          </a:xfrm>
          <a:prstGeom prst="rect">
            <a:avLst/>
          </a:prstGeom>
          <a:noFill/>
          <a:ln w="9525">
            <a:noFill/>
            <a:miter lim="800000"/>
            <a:headEnd/>
            <a:tailEnd/>
          </a:ln>
        </p:spPr>
      </p:pic>
      <p:sp>
        <p:nvSpPr>
          <p:cNvPr id="14" name="正方形/長方形 13"/>
          <p:cNvSpPr/>
          <p:nvPr/>
        </p:nvSpPr>
        <p:spPr>
          <a:xfrm>
            <a:off x="1996138" y="1629668"/>
            <a:ext cx="71438" cy="7143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ja-JP" altLang="en-US"/>
          </a:p>
        </p:txBody>
      </p:sp>
      <p:sp>
        <p:nvSpPr>
          <p:cNvPr id="15" name="正方形/長方形 14"/>
          <p:cNvSpPr/>
          <p:nvPr/>
        </p:nvSpPr>
        <p:spPr>
          <a:xfrm>
            <a:off x="1996138" y="1869152"/>
            <a:ext cx="71438" cy="7143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1995006" y="2156498"/>
            <a:ext cx="71438" cy="7143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1566866" y="4814888"/>
            <a:ext cx="6143625" cy="646112"/>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ja-JP" altLang="en-US" b="1" dirty="0">
                <a:solidFill>
                  <a:srgbClr val="FF0000"/>
                </a:solidFill>
                <a:latin typeface="HG丸ｺﾞｼｯｸM-PRO" pitchFamily="50" charset="-128"/>
                <a:ea typeface="HG丸ｺﾞｼｯｸM-PRO" pitchFamily="50" charset="-128"/>
              </a:rPr>
              <a:t>首都では経済発展が進行する中、多くの地域では貧困層が多く、口唇口蓋裂の子供がいても治療費が払えない</a:t>
            </a:r>
            <a:endParaRPr lang="en-US" altLang="ja-JP" b="1" dirty="0">
              <a:solidFill>
                <a:srgbClr val="FF0000"/>
              </a:solidFill>
              <a:latin typeface="HG丸ｺﾞｼｯｸM-PRO" pitchFamily="50" charset="-128"/>
              <a:ea typeface="HG丸ｺﾞｼｯｸM-PRO" pitchFamily="50" charset="-128"/>
            </a:endParaRPr>
          </a:p>
        </p:txBody>
      </p:sp>
      <p:sp>
        <p:nvSpPr>
          <p:cNvPr id="22" name="テキスト ボックス 21"/>
          <p:cNvSpPr txBox="1"/>
          <p:nvPr/>
        </p:nvSpPr>
        <p:spPr>
          <a:xfrm>
            <a:off x="2095503" y="1500191"/>
            <a:ext cx="2347913" cy="923925"/>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ja-JP" altLang="en-US" dirty="0">
                <a:latin typeface="HG丸ｺﾞｼｯｸM-PRO" pitchFamily="50" charset="-128"/>
                <a:ea typeface="HG丸ｺﾞｼｯｸM-PRO" pitchFamily="50" charset="-128"/>
              </a:rPr>
              <a:t>低賃金</a:t>
            </a:r>
            <a:endParaRPr lang="en-US" altLang="ja-JP" dirty="0">
              <a:latin typeface="HG丸ｺﾞｼｯｸM-PRO" pitchFamily="50" charset="-128"/>
              <a:ea typeface="HG丸ｺﾞｼｯｸM-PRO" pitchFamily="50" charset="-128"/>
            </a:endParaRPr>
          </a:p>
          <a:p>
            <a:pPr>
              <a:defRPr/>
            </a:pPr>
            <a:r>
              <a:rPr lang="ja-JP" altLang="en-US" dirty="0">
                <a:latin typeface="HG丸ｺﾞｼｯｸM-PRO" pitchFamily="50" charset="-128"/>
                <a:ea typeface="HG丸ｺﾞｼｯｸM-PRO" pitchFamily="50" charset="-128"/>
              </a:rPr>
              <a:t>ハードスケジュール</a:t>
            </a:r>
            <a:endParaRPr lang="en-US" altLang="ja-JP" dirty="0">
              <a:latin typeface="HG丸ｺﾞｼｯｸM-PRO" pitchFamily="50" charset="-128"/>
              <a:ea typeface="HG丸ｺﾞｼｯｸM-PRO" pitchFamily="50" charset="-128"/>
            </a:endParaRPr>
          </a:p>
          <a:p>
            <a:pPr>
              <a:defRPr/>
            </a:pPr>
            <a:r>
              <a:rPr lang="ja-JP" altLang="en-US" dirty="0">
                <a:latin typeface="HG丸ｺﾞｼｯｸM-PRO" pitchFamily="50" charset="-128"/>
                <a:ea typeface="HG丸ｺﾞｼｯｸM-PRO" pitchFamily="50" charset="-128"/>
              </a:rPr>
              <a:t>就業環境の悪化</a:t>
            </a:r>
            <a:endParaRPr lang="en-US" altLang="ja-JP" dirty="0">
              <a:latin typeface="HG丸ｺﾞｼｯｸM-PRO" pitchFamily="50" charset="-128"/>
              <a:ea typeface="HG丸ｺﾞｼｯｸM-PRO" pitchFamily="50" charset="-128"/>
            </a:endParaRPr>
          </a:p>
        </p:txBody>
      </p:sp>
      <p:sp>
        <p:nvSpPr>
          <p:cNvPr id="23" name="正方形/長方形 22"/>
          <p:cNvSpPr/>
          <p:nvPr/>
        </p:nvSpPr>
        <p:spPr>
          <a:xfrm>
            <a:off x="1881158" y="3357562"/>
            <a:ext cx="71438" cy="714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p>
        </p:txBody>
      </p:sp>
      <p:sp>
        <p:nvSpPr>
          <p:cNvPr id="24" name="正方形/長方形 23"/>
          <p:cNvSpPr/>
          <p:nvPr/>
        </p:nvSpPr>
        <p:spPr>
          <a:xfrm>
            <a:off x="1894540" y="3643314"/>
            <a:ext cx="71438" cy="714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p>
        </p:txBody>
      </p:sp>
      <p:sp>
        <p:nvSpPr>
          <p:cNvPr id="21" name="テキスト ボックス 20"/>
          <p:cNvSpPr txBox="1"/>
          <p:nvPr/>
        </p:nvSpPr>
        <p:spPr>
          <a:xfrm rot="10800000" flipV="1">
            <a:off x="2024034" y="144861"/>
            <a:ext cx="7726418" cy="64633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3600" b="1" dirty="0">
                <a:ln w="11430"/>
                <a:solidFill>
                  <a:schemeClr val="tx1"/>
                </a:solidFill>
                <a:effectLst>
                  <a:outerShdw blurRad="50800" dist="39000" dir="5460000" algn="tl">
                    <a:srgbClr val="000000">
                      <a:alpha val="38000"/>
                    </a:srgbClr>
                  </a:outerShdw>
                </a:effectLst>
                <a:latin typeface="HG丸ｺﾞｼｯｸM-PRO" pitchFamily="50" charset="-128"/>
                <a:ea typeface="HG丸ｺﾞｼｯｸM-PRO" pitchFamily="50" charset="-128"/>
              </a:rPr>
              <a:t>フィリピン国での医療の現状</a:t>
            </a:r>
          </a:p>
        </p:txBody>
      </p:sp>
      <p:sp>
        <p:nvSpPr>
          <p:cNvPr id="10274" name="正方形/長方形 15"/>
          <p:cNvSpPr>
            <a:spLocks noChangeArrowheads="1"/>
          </p:cNvSpPr>
          <p:nvPr/>
        </p:nvSpPr>
        <p:spPr bwMode="auto">
          <a:xfrm>
            <a:off x="1738313" y="5643563"/>
            <a:ext cx="3035300" cy="461962"/>
          </a:xfrm>
          <a:prstGeom prst="rect">
            <a:avLst/>
          </a:prstGeom>
          <a:noFill/>
          <a:ln w="9525">
            <a:noFill/>
            <a:miter lim="800000"/>
            <a:headEnd/>
            <a:tailEnd/>
          </a:ln>
        </p:spPr>
        <p:txBody>
          <a:bodyPr wrap="none">
            <a:spAutoFit/>
          </a:bodyPr>
          <a:lstStyle/>
          <a:p>
            <a:r>
              <a:rPr lang="ja-JP" altLang="en-US" sz="2400" b="1" dirty="0">
                <a:latin typeface="HG丸ｺﾞｼｯｸM-PRO" pitchFamily="50" charset="-128"/>
                <a:ea typeface="HG丸ｺﾞｼｯｸM-PRO" pitchFamily="50" charset="-128"/>
              </a:rPr>
              <a:t>３</a:t>
            </a:r>
            <a:r>
              <a:rPr lang="en-US" altLang="ja-JP" sz="2400" b="1" dirty="0">
                <a:latin typeface="HG丸ｺﾞｼｯｸM-PRO" pitchFamily="50" charset="-128"/>
                <a:ea typeface="HG丸ｺﾞｼｯｸM-PRO" pitchFamily="50" charset="-128"/>
              </a:rPr>
              <a:t>.</a:t>
            </a:r>
            <a:r>
              <a:rPr lang="ja-JP" altLang="en-US" sz="2400" b="1" dirty="0">
                <a:latin typeface="HG丸ｺﾞｼｯｸM-PRO" pitchFamily="50" charset="-128"/>
                <a:ea typeface="HG丸ｺﾞｼｯｸM-PRO" pitchFamily="50" charset="-128"/>
              </a:rPr>
              <a:t>絶対的な医療不足</a:t>
            </a:r>
          </a:p>
        </p:txBody>
      </p:sp>
      <p:sp>
        <p:nvSpPr>
          <p:cNvPr id="25" name="テキスト ボックス 24"/>
          <p:cNvSpPr txBox="1"/>
          <p:nvPr/>
        </p:nvSpPr>
        <p:spPr>
          <a:xfrm>
            <a:off x="1738282" y="6215082"/>
            <a:ext cx="5929354" cy="369332"/>
          </a:xfrm>
          <a:prstGeom prst="rect">
            <a:avLst/>
          </a:prstGeom>
          <a:noFill/>
        </p:spPr>
        <p:txBody>
          <a:bodyPr wrap="square" rtlCol="0">
            <a:spAutoFit/>
          </a:bodyPr>
          <a:lstStyle/>
          <a:p>
            <a:r>
              <a:rPr lang="ja-JP" altLang="en-US" b="1" dirty="0">
                <a:solidFill>
                  <a:srgbClr val="FF0000"/>
                </a:solidFill>
              </a:rPr>
              <a:t>口唇口蓋裂を治療できる医師が不足している</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rot="10800000" flipV="1">
            <a:off x="1738282" y="359849"/>
            <a:ext cx="821537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3600" b="1" dirty="0">
                <a:ln w="11430"/>
                <a:solidFill>
                  <a:srgbClr val="CC0000"/>
                </a:solidFill>
                <a:effectLst>
                  <a:outerShdw blurRad="50800" dist="39000" dir="5460000" algn="tl">
                    <a:srgbClr val="000000">
                      <a:alpha val="38000"/>
                    </a:srgbClr>
                  </a:outerShdw>
                </a:effectLst>
                <a:latin typeface="HG丸ｺﾞｼｯｸM-PRO" pitchFamily="50" charset="-128"/>
                <a:ea typeface="HG丸ｺﾞｼｯｸM-PRO" pitchFamily="50" charset="-128"/>
              </a:rPr>
              <a:t>口唇裂口蓋裂の発生頻度</a:t>
            </a:r>
          </a:p>
        </p:txBody>
      </p:sp>
      <p:sp>
        <p:nvSpPr>
          <p:cNvPr id="11" name="テキスト ボックス 10"/>
          <p:cNvSpPr txBox="1"/>
          <p:nvPr/>
        </p:nvSpPr>
        <p:spPr>
          <a:xfrm rot="10800000" flipV="1">
            <a:off x="1718004" y="5716266"/>
            <a:ext cx="4071937" cy="92333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ja-JP" altLang="en-US" b="1" dirty="0">
                <a:latin typeface="HG丸ｺﾞｼｯｸM-PRO" pitchFamily="50" charset="-128"/>
                <a:ea typeface="HG丸ｺﾞｼｯｸM-PRO" pitchFamily="50" charset="-128"/>
              </a:rPr>
              <a:t>日本・アジア</a:t>
            </a:r>
            <a:r>
              <a:rPr lang="ja-JP" altLang="en-US" dirty="0">
                <a:latin typeface="HG丸ｺﾞｼｯｸM-PRO" pitchFamily="50" charset="-128"/>
                <a:ea typeface="HG丸ｺﾞｼｯｸM-PRO" pitchFamily="50" charset="-128"/>
              </a:rPr>
              <a:t>：</a:t>
            </a:r>
            <a:r>
              <a:rPr lang="en-US" altLang="ja-JP" dirty="0">
                <a:latin typeface="HG丸ｺﾞｼｯｸM-PRO" pitchFamily="50" charset="-128"/>
                <a:ea typeface="HG丸ｺﾞｼｯｸM-PRO" pitchFamily="50" charset="-128"/>
              </a:rPr>
              <a:t>500</a:t>
            </a:r>
            <a:r>
              <a:rPr lang="ja-JP" altLang="en-US" dirty="0">
                <a:latin typeface="HG丸ｺﾞｼｯｸM-PRO" pitchFamily="50" charset="-128"/>
                <a:ea typeface="HG丸ｺﾞｼｯｸM-PRO" pitchFamily="50" charset="-128"/>
              </a:rPr>
              <a:t>～</a:t>
            </a:r>
            <a:r>
              <a:rPr lang="en-US" altLang="ja-JP" dirty="0">
                <a:latin typeface="HG丸ｺﾞｼｯｸM-PRO" pitchFamily="50" charset="-128"/>
                <a:ea typeface="HG丸ｺﾞｼｯｸM-PRO" pitchFamily="50" charset="-128"/>
              </a:rPr>
              <a:t>600</a:t>
            </a:r>
            <a:r>
              <a:rPr lang="ja-JP" altLang="en-US" dirty="0">
                <a:latin typeface="HG丸ｺﾞｼｯｸM-PRO" pitchFamily="50" charset="-128"/>
                <a:ea typeface="HG丸ｺﾞｼｯｸM-PRO" pitchFamily="50" charset="-128"/>
              </a:rPr>
              <a:t>人に一人</a:t>
            </a:r>
            <a:endParaRPr lang="en-US" altLang="ja-JP" dirty="0">
              <a:latin typeface="HG丸ｺﾞｼｯｸM-PRO" pitchFamily="50" charset="-128"/>
              <a:ea typeface="HG丸ｺﾞｼｯｸM-PRO" pitchFamily="50" charset="-128"/>
            </a:endParaRPr>
          </a:p>
          <a:p>
            <a:pPr>
              <a:defRPr/>
            </a:pPr>
            <a:r>
              <a:rPr lang="ja-JP" altLang="en-US" b="1" dirty="0">
                <a:latin typeface="HG丸ｺﾞｼｯｸM-PRO" pitchFamily="50" charset="-128"/>
                <a:ea typeface="HG丸ｺﾞｼｯｸM-PRO" pitchFamily="50" charset="-128"/>
                <a:cs typeface="Arial" pitchFamily="34" charset="0"/>
              </a:rPr>
              <a:t>欧米　　　　</a:t>
            </a:r>
            <a:r>
              <a:rPr lang="ja-JP" altLang="en-US" dirty="0">
                <a:latin typeface="HG丸ｺﾞｼｯｸM-PRO" pitchFamily="50" charset="-128"/>
                <a:ea typeface="HG丸ｺﾞｼｯｸM-PRO" pitchFamily="50" charset="-128"/>
                <a:cs typeface="Arial" pitchFamily="34" charset="0"/>
              </a:rPr>
              <a:t>：</a:t>
            </a:r>
            <a:r>
              <a:rPr lang="en-US" altLang="ja-JP" dirty="0">
                <a:latin typeface="HG丸ｺﾞｼｯｸM-PRO" pitchFamily="50" charset="-128"/>
                <a:ea typeface="HG丸ｺﾞｼｯｸM-PRO" pitchFamily="50" charset="-128"/>
                <a:cs typeface="Arial" pitchFamily="34" charset="0"/>
              </a:rPr>
              <a:t>1000</a:t>
            </a:r>
            <a:r>
              <a:rPr lang="ja-JP" altLang="en-US" dirty="0">
                <a:latin typeface="HG丸ｺﾞｼｯｸM-PRO" pitchFamily="50" charset="-128"/>
                <a:ea typeface="HG丸ｺﾞｼｯｸM-PRO" pitchFamily="50" charset="-128"/>
                <a:cs typeface="Arial" pitchFamily="34" charset="0"/>
              </a:rPr>
              <a:t>人に一人</a:t>
            </a:r>
            <a:endParaRPr lang="en-US" altLang="ja-JP" dirty="0">
              <a:latin typeface="HG丸ｺﾞｼｯｸM-PRO" pitchFamily="50" charset="-128"/>
              <a:ea typeface="HG丸ｺﾞｼｯｸM-PRO" pitchFamily="50" charset="-128"/>
              <a:cs typeface="Arial" pitchFamily="34" charset="0"/>
            </a:endParaRPr>
          </a:p>
          <a:p>
            <a:pPr>
              <a:defRPr/>
            </a:pPr>
            <a:r>
              <a:rPr lang="ja-JP" altLang="en-US" b="1" dirty="0">
                <a:latin typeface="HG丸ｺﾞｼｯｸM-PRO" pitchFamily="50" charset="-128"/>
                <a:ea typeface="HG丸ｺﾞｼｯｸM-PRO" pitchFamily="50" charset="-128"/>
                <a:cs typeface="Arial" pitchFamily="34" charset="0"/>
              </a:rPr>
              <a:t>アフリカ諸国</a:t>
            </a:r>
            <a:r>
              <a:rPr lang="ja-JP" altLang="en-US" dirty="0">
                <a:latin typeface="HG丸ｺﾞｼｯｸM-PRO" pitchFamily="50" charset="-128"/>
                <a:ea typeface="HG丸ｺﾞｼｯｸM-PRO" pitchFamily="50" charset="-128"/>
                <a:cs typeface="Arial" pitchFamily="34" charset="0"/>
              </a:rPr>
              <a:t>：</a:t>
            </a:r>
            <a:r>
              <a:rPr lang="en-US" altLang="ja-JP" dirty="0">
                <a:latin typeface="HG丸ｺﾞｼｯｸM-PRO" pitchFamily="50" charset="-128"/>
                <a:ea typeface="HG丸ｺﾞｼｯｸM-PRO" pitchFamily="50" charset="-128"/>
                <a:cs typeface="Arial" pitchFamily="34" charset="0"/>
              </a:rPr>
              <a:t>1500</a:t>
            </a:r>
            <a:r>
              <a:rPr lang="ja-JP" altLang="en-US" dirty="0">
                <a:latin typeface="HG丸ｺﾞｼｯｸM-PRO" pitchFamily="50" charset="-128"/>
                <a:ea typeface="HG丸ｺﾞｼｯｸM-PRO" pitchFamily="50" charset="-128"/>
                <a:cs typeface="Arial" pitchFamily="34" charset="0"/>
              </a:rPr>
              <a:t>人に一人</a:t>
            </a:r>
          </a:p>
        </p:txBody>
      </p:sp>
      <p:sp>
        <p:nvSpPr>
          <p:cNvPr id="6196" name="テキスト ボックス 12"/>
          <p:cNvSpPr txBox="1">
            <a:spLocks noChangeArrowheads="1"/>
          </p:cNvSpPr>
          <p:nvPr/>
        </p:nvSpPr>
        <p:spPr bwMode="auto">
          <a:xfrm>
            <a:off x="7453314" y="6407151"/>
            <a:ext cx="2928937" cy="307975"/>
          </a:xfrm>
          <a:prstGeom prst="rect">
            <a:avLst/>
          </a:prstGeom>
          <a:noFill/>
          <a:ln w="9525">
            <a:noFill/>
            <a:miter lim="800000"/>
            <a:headEnd/>
            <a:tailEnd/>
          </a:ln>
        </p:spPr>
        <p:txBody>
          <a:bodyPr>
            <a:spAutoFit/>
          </a:bodyPr>
          <a:lstStyle/>
          <a:p>
            <a:r>
              <a:rPr lang="ja-JP" altLang="en-US" sz="1400" i="1">
                <a:latin typeface="HG丸ｺﾞｼｯｸM-PRO" pitchFamily="50" charset="-128"/>
                <a:ea typeface="HG丸ｺﾞｼｯｸM-PRO" pitchFamily="50" charset="-128"/>
              </a:rPr>
              <a:t>（</a:t>
            </a:r>
            <a:r>
              <a:rPr lang="en-US" altLang="ja-JP" sz="1400" i="1">
                <a:latin typeface="HG丸ｺﾞｼｯｸM-PRO" pitchFamily="50" charset="-128"/>
                <a:ea typeface="HG丸ｺﾞｼｯｸM-PRO" pitchFamily="50" charset="-128"/>
              </a:rPr>
              <a:t>World Health Organization</a:t>
            </a:r>
            <a:r>
              <a:rPr lang="ja-JP" altLang="en-US" sz="1400" i="1">
                <a:latin typeface="HG丸ｺﾞｼｯｸM-PRO" pitchFamily="50" charset="-128"/>
                <a:ea typeface="HG丸ｺﾞｼｯｸM-PRO" pitchFamily="50" charset="-128"/>
              </a:rPr>
              <a:t>）</a:t>
            </a:r>
          </a:p>
        </p:txBody>
      </p:sp>
      <p:pic>
        <p:nvPicPr>
          <p:cNvPr id="14" name="図 13" descr="IMG_5699.JPG"/>
          <p:cNvPicPr>
            <a:picLocks noChangeAspect="1"/>
          </p:cNvPicPr>
          <p:nvPr/>
        </p:nvPicPr>
        <p:blipFill>
          <a:blip r:embed="rId2"/>
          <a:srcRect b="9651"/>
          <a:stretch>
            <a:fillRect/>
          </a:stretch>
        </p:blipFill>
        <p:spPr bwMode="auto">
          <a:xfrm>
            <a:off x="2166910" y="1428736"/>
            <a:ext cx="2928958" cy="3929090"/>
          </a:xfrm>
          <a:prstGeom prst="rect">
            <a:avLst/>
          </a:prstGeom>
          <a:ln>
            <a:noFill/>
          </a:ln>
          <a:effectLst>
            <a:outerShdw blurRad="292100" dist="139700" dir="2700000" algn="tl" rotWithShape="0">
              <a:srgbClr val="333333">
                <a:alpha val="65000"/>
              </a:srgbClr>
            </a:outerShdw>
          </a:effectLst>
        </p:spPr>
      </p:pic>
      <p:pic>
        <p:nvPicPr>
          <p:cNvPr id="15" name="図 14" descr="IMG_5702.JPG"/>
          <p:cNvPicPr>
            <a:picLocks noChangeAspect="1"/>
          </p:cNvPicPr>
          <p:nvPr/>
        </p:nvPicPr>
        <p:blipFill>
          <a:blip r:embed="rId3" cstate="print"/>
          <a:stretch>
            <a:fillRect/>
          </a:stretch>
        </p:blipFill>
        <p:spPr>
          <a:xfrm>
            <a:off x="5524496" y="1571612"/>
            <a:ext cx="4786346"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正方形/長方形 15"/>
          <p:cNvSpPr/>
          <p:nvPr/>
        </p:nvSpPr>
        <p:spPr>
          <a:xfrm>
            <a:off x="2595538" y="3000372"/>
            <a:ext cx="1785950"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09720" y="214291"/>
            <a:ext cx="6500858"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3600" b="1" dirty="0">
                <a:ln w="11430"/>
                <a:solidFill>
                  <a:schemeClr val="accent4">
                    <a:lumMod val="75000"/>
                  </a:schemeClr>
                </a:solidFill>
                <a:effectLst>
                  <a:outerShdw blurRad="50800" dist="39000" dir="5460000" algn="tl">
                    <a:srgbClr val="000000">
                      <a:alpha val="38000"/>
                    </a:srgbClr>
                  </a:outerShdw>
                </a:effectLst>
                <a:latin typeface="HG丸ｺﾞｼｯｸM-PRO" pitchFamily="50" charset="-128"/>
                <a:ea typeface="HG丸ｺﾞｼｯｸM-PRO" pitchFamily="50" charset="-128"/>
              </a:rPr>
              <a:t>日本での一般的治療方法</a:t>
            </a:r>
          </a:p>
        </p:txBody>
      </p:sp>
      <p:cxnSp>
        <p:nvCxnSpPr>
          <p:cNvPr id="5" name="直線矢印コネクタ 4"/>
          <p:cNvCxnSpPr/>
          <p:nvPr/>
        </p:nvCxnSpPr>
        <p:spPr>
          <a:xfrm>
            <a:off x="1666876" y="1785939"/>
            <a:ext cx="9001125" cy="15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96" name="テキスト ボックス 6"/>
          <p:cNvSpPr txBox="1">
            <a:spLocks noChangeArrowheads="1"/>
          </p:cNvSpPr>
          <p:nvPr/>
        </p:nvSpPr>
        <p:spPr bwMode="auto">
          <a:xfrm>
            <a:off x="1452562" y="1344614"/>
            <a:ext cx="714376" cy="369887"/>
          </a:xfrm>
          <a:prstGeom prst="rect">
            <a:avLst/>
          </a:prstGeom>
          <a:noFill/>
          <a:ln w="9525">
            <a:noFill/>
            <a:miter lim="800000"/>
            <a:headEnd/>
            <a:tailEnd/>
          </a:ln>
        </p:spPr>
        <p:txBody>
          <a:bodyPr>
            <a:spAutoFit/>
          </a:bodyPr>
          <a:lstStyle/>
          <a:p>
            <a:r>
              <a:rPr lang="ja-JP" altLang="en-US">
                <a:latin typeface="HG丸ｺﾞｼｯｸM-PRO" pitchFamily="50" charset="-128"/>
                <a:ea typeface="HG丸ｺﾞｼｯｸM-PRO" pitchFamily="50" charset="-128"/>
              </a:rPr>
              <a:t>出生</a:t>
            </a:r>
          </a:p>
        </p:txBody>
      </p:sp>
      <p:sp>
        <p:nvSpPr>
          <p:cNvPr id="8197" name="テキスト ボックス 7"/>
          <p:cNvSpPr txBox="1">
            <a:spLocks noChangeArrowheads="1"/>
          </p:cNvSpPr>
          <p:nvPr/>
        </p:nvSpPr>
        <p:spPr bwMode="auto">
          <a:xfrm>
            <a:off x="2095500" y="1344614"/>
            <a:ext cx="857250"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4</a:t>
            </a:r>
            <a:r>
              <a:rPr lang="ja-JP" altLang="en-US">
                <a:latin typeface="HG丸ｺﾞｼｯｸM-PRO" pitchFamily="50" charset="-128"/>
                <a:ea typeface="HG丸ｺﾞｼｯｸM-PRO" pitchFamily="50" charset="-128"/>
              </a:rPr>
              <a:t>ヶ月</a:t>
            </a:r>
          </a:p>
        </p:txBody>
      </p:sp>
      <p:sp>
        <p:nvSpPr>
          <p:cNvPr id="8198" name="テキスト ボックス 8"/>
          <p:cNvSpPr txBox="1">
            <a:spLocks noChangeArrowheads="1"/>
          </p:cNvSpPr>
          <p:nvPr/>
        </p:nvSpPr>
        <p:spPr bwMode="auto">
          <a:xfrm>
            <a:off x="2952750" y="1344614"/>
            <a:ext cx="857250"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8</a:t>
            </a:r>
            <a:r>
              <a:rPr lang="ja-JP" altLang="en-US">
                <a:latin typeface="HG丸ｺﾞｼｯｸM-PRO" pitchFamily="50" charset="-128"/>
                <a:ea typeface="HG丸ｺﾞｼｯｸM-PRO" pitchFamily="50" charset="-128"/>
              </a:rPr>
              <a:t>ヶ月</a:t>
            </a:r>
          </a:p>
        </p:txBody>
      </p:sp>
      <p:sp>
        <p:nvSpPr>
          <p:cNvPr id="8199" name="テキスト ボックス 11"/>
          <p:cNvSpPr txBox="1">
            <a:spLocks noChangeArrowheads="1"/>
          </p:cNvSpPr>
          <p:nvPr/>
        </p:nvSpPr>
        <p:spPr bwMode="auto">
          <a:xfrm>
            <a:off x="3881438" y="1357314"/>
            <a:ext cx="857250"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1</a:t>
            </a:r>
            <a:r>
              <a:rPr lang="ja-JP" altLang="en-US">
                <a:latin typeface="HG丸ｺﾞｼｯｸM-PRO" pitchFamily="50" charset="-128"/>
                <a:ea typeface="HG丸ｺﾞｼｯｸM-PRO" pitchFamily="50" charset="-128"/>
              </a:rPr>
              <a:t>歳半</a:t>
            </a:r>
          </a:p>
        </p:txBody>
      </p:sp>
      <p:sp>
        <p:nvSpPr>
          <p:cNvPr id="8200" name="テキスト ボックス 12"/>
          <p:cNvSpPr txBox="1">
            <a:spLocks noChangeArrowheads="1"/>
          </p:cNvSpPr>
          <p:nvPr/>
        </p:nvSpPr>
        <p:spPr bwMode="auto">
          <a:xfrm>
            <a:off x="4695825" y="1357314"/>
            <a:ext cx="857250"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2</a:t>
            </a:r>
            <a:r>
              <a:rPr lang="ja-JP" altLang="en-US">
                <a:latin typeface="HG丸ｺﾞｼｯｸM-PRO" pitchFamily="50" charset="-128"/>
                <a:ea typeface="HG丸ｺﾞｼｯｸM-PRO" pitchFamily="50" charset="-128"/>
              </a:rPr>
              <a:t>歳</a:t>
            </a:r>
          </a:p>
        </p:txBody>
      </p:sp>
      <p:sp>
        <p:nvSpPr>
          <p:cNvPr id="8201" name="テキスト ボックス 13"/>
          <p:cNvSpPr txBox="1">
            <a:spLocks noChangeArrowheads="1"/>
          </p:cNvSpPr>
          <p:nvPr/>
        </p:nvSpPr>
        <p:spPr bwMode="auto">
          <a:xfrm>
            <a:off x="5595939" y="1357314"/>
            <a:ext cx="642937"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4</a:t>
            </a:r>
            <a:r>
              <a:rPr lang="ja-JP" altLang="en-US">
                <a:latin typeface="HG丸ｺﾞｼｯｸM-PRO" pitchFamily="50" charset="-128"/>
                <a:ea typeface="HG丸ｺﾞｼｯｸM-PRO" pitchFamily="50" charset="-128"/>
              </a:rPr>
              <a:t>歳</a:t>
            </a:r>
          </a:p>
        </p:txBody>
      </p:sp>
      <p:sp>
        <p:nvSpPr>
          <p:cNvPr id="8202" name="テキスト ボックス 14"/>
          <p:cNvSpPr txBox="1">
            <a:spLocks noChangeArrowheads="1"/>
          </p:cNvSpPr>
          <p:nvPr/>
        </p:nvSpPr>
        <p:spPr bwMode="auto">
          <a:xfrm>
            <a:off x="6381750" y="1357314"/>
            <a:ext cx="642938"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5</a:t>
            </a:r>
            <a:r>
              <a:rPr lang="ja-JP" altLang="en-US">
                <a:latin typeface="HG丸ｺﾞｼｯｸM-PRO" pitchFamily="50" charset="-128"/>
                <a:ea typeface="HG丸ｺﾞｼｯｸM-PRO" pitchFamily="50" charset="-128"/>
              </a:rPr>
              <a:t>歳</a:t>
            </a:r>
          </a:p>
        </p:txBody>
      </p:sp>
      <p:sp>
        <p:nvSpPr>
          <p:cNvPr id="8203" name="テキスト ボックス 15"/>
          <p:cNvSpPr txBox="1">
            <a:spLocks noChangeArrowheads="1"/>
          </p:cNvSpPr>
          <p:nvPr/>
        </p:nvSpPr>
        <p:spPr bwMode="auto">
          <a:xfrm>
            <a:off x="7239000" y="1357314"/>
            <a:ext cx="642938"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8</a:t>
            </a:r>
            <a:r>
              <a:rPr lang="ja-JP" altLang="en-US">
                <a:latin typeface="HG丸ｺﾞｼｯｸM-PRO" pitchFamily="50" charset="-128"/>
                <a:ea typeface="HG丸ｺﾞｼｯｸM-PRO" pitchFamily="50" charset="-128"/>
              </a:rPr>
              <a:t>歳</a:t>
            </a:r>
          </a:p>
        </p:txBody>
      </p:sp>
      <p:sp>
        <p:nvSpPr>
          <p:cNvPr id="8204" name="テキスト ボックス 16"/>
          <p:cNvSpPr txBox="1">
            <a:spLocks noChangeArrowheads="1"/>
          </p:cNvSpPr>
          <p:nvPr/>
        </p:nvSpPr>
        <p:spPr bwMode="auto">
          <a:xfrm>
            <a:off x="8167688" y="1357314"/>
            <a:ext cx="785812"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12</a:t>
            </a:r>
            <a:r>
              <a:rPr lang="ja-JP" altLang="en-US">
                <a:latin typeface="HG丸ｺﾞｼｯｸM-PRO" pitchFamily="50" charset="-128"/>
                <a:ea typeface="HG丸ｺﾞｼｯｸM-PRO" pitchFamily="50" charset="-128"/>
              </a:rPr>
              <a:t>歳</a:t>
            </a:r>
          </a:p>
        </p:txBody>
      </p:sp>
      <p:sp>
        <p:nvSpPr>
          <p:cNvPr id="8205" name="テキスト ボックス 17"/>
          <p:cNvSpPr txBox="1">
            <a:spLocks noChangeArrowheads="1"/>
          </p:cNvSpPr>
          <p:nvPr/>
        </p:nvSpPr>
        <p:spPr bwMode="auto">
          <a:xfrm>
            <a:off x="9382126" y="1357314"/>
            <a:ext cx="785813" cy="369887"/>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17</a:t>
            </a:r>
            <a:r>
              <a:rPr lang="ja-JP" altLang="en-US">
                <a:latin typeface="HG丸ｺﾞｼｯｸM-PRO" pitchFamily="50" charset="-128"/>
                <a:ea typeface="HG丸ｺﾞｼｯｸM-PRO" pitchFamily="50" charset="-128"/>
              </a:rPr>
              <a:t>歳</a:t>
            </a:r>
          </a:p>
        </p:txBody>
      </p:sp>
      <p:cxnSp>
        <p:nvCxnSpPr>
          <p:cNvPr id="22" name="直線コネクタ 21"/>
          <p:cNvCxnSpPr/>
          <p:nvPr/>
        </p:nvCxnSpPr>
        <p:spPr>
          <a:xfrm rot="5400000">
            <a:off x="1650207" y="1726407"/>
            <a:ext cx="714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2416176" y="1725613"/>
            <a:ext cx="7143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3274220" y="1726407"/>
            <a:ext cx="714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4244976" y="1725613"/>
            <a:ext cx="7143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rot="5400000">
            <a:off x="4916489" y="1725614"/>
            <a:ext cx="71437"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5400000">
            <a:off x="5875339" y="1725614"/>
            <a:ext cx="71437"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5400000">
            <a:off x="6632576" y="1725613"/>
            <a:ext cx="7143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a:off x="7470776" y="1725613"/>
            <a:ext cx="7143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a:off x="8551069" y="1731169"/>
            <a:ext cx="71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5400000">
            <a:off x="9775032" y="1726407"/>
            <a:ext cx="714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216" name="テキスト ボックス 35"/>
          <p:cNvSpPr txBox="1">
            <a:spLocks noChangeArrowheads="1"/>
          </p:cNvSpPr>
          <p:nvPr/>
        </p:nvSpPr>
        <p:spPr bwMode="auto">
          <a:xfrm>
            <a:off x="1450975" y="2073275"/>
            <a:ext cx="1428750" cy="368300"/>
          </a:xfrm>
          <a:prstGeom prst="rect">
            <a:avLst/>
          </a:prstGeom>
          <a:noFill/>
          <a:ln w="9525">
            <a:noFill/>
            <a:miter lim="800000"/>
            <a:headEnd/>
            <a:tailEnd/>
          </a:ln>
        </p:spPr>
        <p:txBody>
          <a:bodyPr>
            <a:spAutoFit/>
          </a:bodyPr>
          <a:lstStyle/>
          <a:p>
            <a:r>
              <a:rPr lang="en-US" altLang="ja-JP">
                <a:latin typeface="HG丸ｺﾞｼｯｸM-PRO" pitchFamily="50" charset="-128"/>
                <a:ea typeface="HG丸ｺﾞｼｯｸM-PRO" pitchFamily="50" charset="-128"/>
              </a:rPr>
              <a:t>Hotz</a:t>
            </a:r>
            <a:r>
              <a:rPr lang="ja-JP" altLang="en-US">
                <a:latin typeface="HG丸ｺﾞｼｯｸM-PRO" pitchFamily="50" charset="-128"/>
                <a:ea typeface="HG丸ｺﾞｼｯｸM-PRO" pitchFamily="50" charset="-128"/>
              </a:rPr>
              <a:t>床作製</a:t>
            </a:r>
          </a:p>
        </p:txBody>
      </p:sp>
      <p:sp>
        <p:nvSpPr>
          <p:cNvPr id="37" name="テキスト ボックス 36"/>
          <p:cNvSpPr txBox="1"/>
          <p:nvPr/>
        </p:nvSpPr>
        <p:spPr>
          <a:xfrm>
            <a:off x="1881158" y="2571745"/>
            <a:ext cx="1500198" cy="38472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ja-JP" altLang="en-US" sz="1900" dirty="0">
                <a:latin typeface="HG丸ｺﾞｼｯｸM-PRO" pitchFamily="50" charset="-128"/>
                <a:ea typeface="HG丸ｺﾞｼｯｸM-PRO" pitchFamily="50" charset="-128"/>
              </a:rPr>
              <a:t>口唇形成術</a:t>
            </a:r>
          </a:p>
        </p:txBody>
      </p:sp>
      <p:sp>
        <p:nvSpPr>
          <p:cNvPr id="38" name="テキスト ボックス 37"/>
          <p:cNvSpPr txBox="1"/>
          <p:nvPr/>
        </p:nvSpPr>
        <p:spPr>
          <a:xfrm>
            <a:off x="3952860" y="2571745"/>
            <a:ext cx="1643074" cy="38472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ja-JP" altLang="en-US" sz="1900" dirty="0">
                <a:latin typeface="HG丸ｺﾞｼｯｸM-PRO" pitchFamily="50" charset="-128"/>
                <a:ea typeface="HG丸ｺﾞｼｯｸM-PRO" pitchFamily="50" charset="-128"/>
              </a:rPr>
              <a:t>軟口蓋形成術</a:t>
            </a:r>
          </a:p>
        </p:txBody>
      </p:sp>
      <p:sp>
        <p:nvSpPr>
          <p:cNvPr id="8223" name="テキスト ボックス 38"/>
          <p:cNvSpPr txBox="1">
            <a:spLocks noChangeArrowheads="1"/>
          </p:cNvSpPr>
          <p:nvPr/>
        </p:nvSpPr>
        <p:spPr bwMode="auto">
          <a:xfrm>
            <a:off x="5310189" y="3143251"/>
            <a:ext cx="2143125" cy="677863"/>
          </a:xfrm>
          <a:prstGeom prst="rect">
            <a:avLst/>
          </a:prstGeom>
          <a:noFill/>
          <a:ln w="9525">
            <a:noFill/>
            <a:miter lim="800000"/>
            <a:headEnd/>
            <a:tailEnd/>
          </a:ln>
        </p:spPr>
        <p:txBody>
          <a:bodyPr>
            <a:spAutoFit/>
          </a:bodyPr>
          <a:lstStyle/>
          <a:p>
            <a:r>
              <a:rPr lang="ja-JP" altLang="en-US" sz="1900">
                <a:latin typeface="HG丸ｺﾞｼｯｸM-PRO" pitchFamily="50" charset="-128"/>
                <a:ea typeface="HG丸ｺﾞｼｯｸM-PRO" pitchFamily="50" charset="-128"/>
              </a:rPr>
              <a:t>言語療法</a:t>
            </a:r>
            <a:endParaRPr lang="en-US" altLang="ja-JP" sz="1900">
              <a:latin typeface="HG丸ｺﾞｼｯｸM-PRO" pitchFamily="50" charset="-128"/>
              <a:ea typeface="HG丸ｺﾞｼｯｸM-PRO" pitchFamily="50" charset="-128"/>
            </a:endParaRPr>
          </a:p>
          <a:p>
            <a:r>
              <a:rPr lang="ja-JP" altLang="en-US" sz="1900">
                <a:latin typeface="HG丸ｺﾞｼｯｸM-PRO" pitchFamily="50" charset="-128"/>
                <a:ea typeface="HG丸ｺﾞｼｯｸM-PRO" pitchFamily="50" charset="-128"/>
              </a:rPr>
              <a:t>歯科矯正治療開始</a:t>
            </a:r>
          </a:p>
        </p:txBody>
      </p:sp>
      <p:sp>
        <p:nvSpPr>
          <p:cNvPr id="41" name="テキスト ボックス 40"/>
          <p:cNvSpPr txBox="1"/>
          <p:nvPr/>
        </p:nvSpPr>
        <p:spPr>
          <a:xfrm>
            <a:off x="6081486" y="2571745"/>
            <a:ext cx="1643074" cy="384721"/>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ja-JP" altLang="en-US" sz="1900" dirty="0">
                <a:latin typeface="HG丸ｺﾞｼｯｸM-PRO" pitchFamily="50" charset="-128"/>
                <a:ea typeface="HG丸ｺﾞｼｯｸM-PRO" pitchFamily="50" charset="-128"/>
              </a:rPr>
              <a:t>硬口蓋形成術</a:t>
            </a:r>
          </a:p>
        </p:txBody>
      </p:sp>
      <p:sp>
        <p:nvSpPr>
          <p:cNvPr id="8227" name="テキスト ボックス 41"/>
          <p:cNvSpPr txBox="1">
            <a:spLocks noChangeArrowheads="1"/>
          </p:cNvSpPr>
          <p:nvPr/>
        </p:nvSpPr>
        <p:spPr bwMode="auto">
          <a:xfrm>
            <a:off x="7667626" y="2571750"/>
            <a:ext cx="1643063" cy="369888"/>
          </a:xfrm>
          <a:prstGeom prst="rect">
            <a:avLst/>
          </a:prstGeom>
          <a:noFill/>
          <a:ln w="9525">
            <a:noFill/>
            <a:miter lim="800000"/>
            <a:headEnd/>
            <a:tailEnd/>
          </a:ln>
        </p:spPr>
        <p:txBody>
          <a:bodyPr>
            <a:spAutoFit/>
          </a:bodyPr>
          <a:lstStyle/>
          <a:p>
            <a:r>
              <a:rPr lang="ja-JP" altLang="en-US">
                <a:latin typeface="HG丸ｺﾞｼｯｸM-PRO" pitchFamily="50" charset="-128"/>
                <a:ea typeface="HG丸ｺﾞｼｯｸM-PRO" pitchFamily="50" charset="-128"/>
              </a:rPr>
              <a:t>顎裂部骨移植</a:t>
            </a:r>
          </a:p>
        </p:txBody>
      </p:sp>
      <p:sp>
        <p:nvSpPr>
          <p:cNvPr id="8228" name="テキスト ボックス 42"/>
          <p:cNvSpPr txBox="1">
            <a:spLocks noChangeArrowheads="1"/>
          </p:cNvSpPr>
          <p:nvPr/>
        </p:nvSpPr>
        <p:spPr bwMode="auto">
          <a:xfrm>
            <a:off x="9096376" y="2568575"/>
            <a:ext cx="1571625" cy="1200150"/>
          </a:xfrm>
          <a:prstGeom prst="rect">
            <a:avLst/>
          </a:prstGeom>
          <a:noFill/>
          <a:ln w="9525">
            <a:noFill/>
            <a:miter lim="800000"/>
            <a:headEnd/>
            <a:tailEnd/>
          </a:ln>
        </p:spPr>
        <p:txBody>
          <a:bodyPr>
            <a:spAutoFit/>
          </a:bodyPr>
          <a:lstStyle/>
          <a:p>
            <a:r>
              <a:rPr lang="ja-JP" altLang="en-US">
                <a:latin typeface="HG丸ｺﾞｼｯｸM-PRO" pitchFamily="50" charset="-128"/>
                <a:ea typeface="HG丸ｺﾞｼｯｸM-PRO" pitchFamily="50" charset="-128"/>
              </a:rPr>
              <a:t>口唇修正術</a:t>
            </a:r>
            <a:endParaRPr lang="en-US" altLang="ja-JP">
              <a:latin typeface="HG丸ｺﾞｼｯｸM-PRO" pitchFamily="50" charset="-128"/>
              <a:ea typeface="HG丸ｺﾞｼｯｸM-PRO" pitchFamily="50" charset="-128"/>
            </a:endParaRPr>
          </a:p>
          <a:p>
            <a:endParaRPr lang="en-US" altLang="ja-JP">
              <a:latin typeface="HG丸ｺﾞｼｯｸM-PRO" pitchFamily="50" charset="-128"/>
              <a:ea typeface="HG丸ｺﾞｼｯｸM-PRO" pitchFamily="50" charset="-128"/>
            </a:endParaRPr>
          </a:p>
          <a:p>
            <a:endParaRPr lang="en-US" altLang="ja-JP">
              <a:latin typeface="HG丸ｺﾞｼｯｸM-PRO" pitchFamily="50" charset="-128"/>
              <a:ea typeface="HG丸ｺﾞｼｯｸM-PRO" pitchFamily="50" charset="-128"/>
            </a:endParaRPr>
          </a:p>
          <a:p>
            <a:r>
              <a:rPr lang="ja-JP" altLang="en-US">
                <a:latin typeface="HG丸ｺﾞｼｯｸM-PRO" pitchFamily="50" charset="-128"/>
                <a:ea typeface="HG丸ｺﾞｼｯｸM-PRO" pitchFamily="50" charset="-128"/>
              </a:rPr>
              <a:t>歯科補綴</a:t>
            </a:r>
          </a:p>
        </p:txBody>
      </p:sp>
      <p:cxnSp>
        <p:nvCxnSpPr>
          <p:cNvPr id="46" name="直線矢印コネクタ 45"/>
          <p:cNvCxnSpPr/>
          <p:nvPr/>
        </p:nvCxnSpPr>
        <p:spPr>
          <a:xfrm rot="5400000" flipH="1" flipV="1">
            <a:off x="1567657" y="1985169"/>
            <a:ext cx="2841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rot="16200000" flipV="1">
            <a:off x="2029619" y="2066132"/>
            <a:ext cx="571500" cy="111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1" name="直線矢印コネクタ 50"/>
          <p:cNvCxnSpPr/>
          <p:nvPr/>
        </p:nvCxnSpPr>
        <p:spPr>
          <a:xfrm rot="16200000" flipV="1">
            <a:off x="4387850" y="2136775"/>
            <a:ext cx="571500" cy="127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直線矢印コネクタ 51"/>
          <p:cNvCxnSpPr/>
          <p:nvPr/>
        </p:nvCxnSpPr>
        <p:spPr>
          <a:xfrm rot="16200000" flipV="1">
            <a:off x="6403975" y="2136775"/>
            <a:ext cx="571500" cy="127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3" name="直線矢印コネクタ 52"/>
          <p:cNvCxnSpPr/>
          <p:nvPr/>
        </p:nvCxnSpPr>
        <p:spPr>
          <a:xfrm rot="16200000" flipV="1">
            <a:off x="7844632" y="2137569"/>
            <a:ext cx="571500" cy="1111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4" name="直線矢印コネクタ 53"/>
          <p:cNvCxnSpPr/>
          <p:nvPr/>
        </p:nvCxnSpPr>
        <p:spPr>
          <a:xfrm rot="16200000" flipV="1">
            <a:off x="9519444" y="2137569"/>
            <a:ext cx="571500" cy="111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6" name="直線矢印コネクタ 55"/>
          <p:cNvCxnSpPr/>
          <p:nvPr/>
        </p:nvCxnSpPr>
        <p:spPr>
          <a:xfrm rot="5400000" flipH="1" flipV="1">
            <a:off x="5267326" y="2441576"/>
            <a:ext cx="1244600" cy="1587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881158" y="4562475"/>
            <a:ext cx="8429684"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ja-JP" altLang="en-US" sz="3600" b="1" dirty="0">
                <a:solidFill>
                  <a:srgbClr val="FF0000"/>
                </a:solidFill>
                <a:latin typeface="HG丸ｺﾞｼｯｸM-PRO" pitchFamily="50" charset="-128"/>
                <a:ea typeface="HG丸ｺﾞｼｯｸM-PRO" pitchFamily="50" charset="-128"/>
              </a:rPr>
              <a:t>しかし、多くの途上国では医療不足・患者の経済的理由から手術を受けられずに大人になってしまう子供が多い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AC209F9-775B-4B85-9CF2-11AC4388DD7F}"/>
              </a:ext>
            </a:extLst>
          </p:cNvPr>
          <p:cNvSpPr/>
          <p:nvPr/>
        </p:nvSpPr>
        <p:spPr>
          <a:xfrm>
            <a:off x="401753" y="2094442"/>
            <a:ext cx="10335908" cy="1569660"/>
          </a:xfrm>
          <a:prstGeom prst="rect">
            <a:avLst/>
          </a:prstGeom>
          <a:solidFill>
            <a:srgbClr val="FFFF00"/>
          </a:solidFill>
        </p:spPr>
        <p:txBody>
          <a:bodyPr wrap="square">
            <a:spAutoFit/>
          </a:bodyPr>
          <a:lstStyle/>
          <a:p>
            <a:pPr algn="just">
              <a:spcAft>
                <a:spcPts val="0"/>
              </a:spcAft>
            </a:pPr>
            <a:r>
              <a:rPr lang="en-US" altLang="ja-JP" sz="2400" kern="100" dirty="0">
                <a:latin typeface="Century" panose="02040604050505020304" pitchFamily="18" charset="0"/>
                <a:ea typeface="ＭＳ 明朝" panose="02020609040205080304" pitchFamily="17" charset="-128"/>
                <a:cs typeface="Times New Roman" panose="02020603050405020304" pitchFamily="18" charset="0"/>
              </a:rPr>
              <a:t>VTT</a:t>
            </a:r>
            <a:r>
              <a:rPr lang="ja-JP" altLang="ja-JP" sz="2400" kern="100" dirty="0">
                <a:latin typeface="Century" panose="02040604050505020304" pitchFamily="18" charset="0"/>
                <a:ea typeface="ＭＳ 明朝" panose="02020609040205080304" pitchFamily="17" charset="-128"/>
                <a:cs typeface="Times New Roman" panose="02020603050405020304" pitchFamily="18" charset="0"/>
              </a:rPr>
              <a:t>活動（</a:t>
            </a:r>
            <a:r>
              <a:rPr lang="en-US" altLang="ja-JP" sz="2400" kern="100" dirty="0">
                <a:latin typeface="Century" panose="02040604050505020304" pitchFamily="18" charset="0"/>
                <a:ea typeface="ＭＳ 明朝" panose="02020609040205080304" pitchFamily="17" charset="-128"/>
                <a:cs typeface="Times New Roman" panose="02020603050405020304" pitchFamily="18" charset="0"/>
              </a:rPr>
              <a:t>Vocational Training team </a:t>
            </a:r>
            <a:r>
              <a:rPr lang="ja-JP" altLang="ja-JP" sz="2400" kern="100" dirty="0">
                <a:latin typeface="Century" panose="02040604050505020304" pitchFamily="18" charset="0"/>
                <a:ea typeface="ＭＳ 明朝" panose="02020609040205080304" pitchFamily="17" charset="-128"/>
                <a:cs typeface="Times New Roman" panose="02020603050405020304" pitchFamily="18" charset="0"/>
              </a:rPr>
              <a:t>職業研修ﾁｰﾑ）</a:t>
            </a:r>
          </a:p>
          <a:p>
            <a:r>
              <a:rPr lang="ja-JP" altLang="ja-JP" sz="2400" kern="0" dirty="0">
                <a:latin typeface="Century" panose="02040604050505020304" pitchFamily="18" charset="0"/>
                <a:ea typeface="ＭＳ 明朝" panose="02020609040205080304" pitchFamily="17" charset="-128"/>
                <a:cs typeface="Times New Roman" panose="02020603050405020304" pitchFamily="18" charset="0"/>
              </a:rPr>
              <a:t>保健医療制度が利用できないフィリピン国貧困層の口唇口蓋裂患児に対し、慈善医療活動を行い、現地医療スタッフに口唇口蓋裂医療の技術移転と教育を行い、現地の医療人による治療の確立の支援をする。</a:t>
            </a:r>
            <a:endParaRPr lang="ja-JP" altLang="en-US" sz="2400" dirty="0"/>
          </a:p>
        </p:txBody>
      </p:sp>
      <p:sp>
        <p:nvSpPr>
          <p:cNvPr id="3" name="正方形/長方形 2">
            <a:extLst>
              <a:ext uri="{FF2B5EF4-FFF2-40B4-BE49-F238E27FC236}">
                <a16:creationId xmlns:a16="http://schemas.microsoft.com/office/drawing/2014/main" id="{178749E8-AF47-4BF9-B2A8-D86ABABADC6B}"/>
              </a:ext>
            </a:extLst>
          </p:cNvPr>
          <p:cNvSpPr/>
          <p:nvPr/>
        </p:nvSpPr>
        <p:spPr>
          <a:xfrm>
            <a:off x="401753" y="4373002"/>
            <a:ext cx="10501562" cy="2041862"/>
          </a:xfrm>
          <a:prstGeom prst="rect">
            <a:avLst/>
          </a:prstGeom>
        </p:spPr>
        <p:txBody>
          <a:bodyPr wrap="square">
            <a:spAutoFit/>
          </a:bodyPr>
          <a:lstStyle/>
          <a:p>
            <a:pPr algn="just">
              <a:spcAft>
                <a:spcPts val="0"/>
              </a:spcAft>
            </a:pPr>
            <a:r>
              <a:rPr lang="ja-JP" altLang="ja-JP" b="1" kern="100" dirty="0">
                <a:solidFill>
                  <a:srgbClr val="2F5496"/>
                </a:solidFill>
                <a:latin typeface="游明朝" panose="02020400000000000000" pitchFamily="18" charset="-128"/>
                <a:ea typeface="HG丸ｺﾞｼｯｸM-PRO" panose="020F0600000000000000" pitchFamily="50" charset="-128"/>
                <a:cs typeface="Times New Roman" panose="02020603050405020304" pitchFamily="18" charset="0"/>
              </a:rPr>
              <a:t>ＶＴＴ（</a:t>
            </a:r>
            <a:r>
              <a:rPr lang="en-US" altLang="ja-JP" b="1" kern="100" dirty="0">
                <a:solidFill>
                  <a:srgbClr val="2F5496"/>
                </a:solidFill>
                <a:latin typeface="游明朝" panose="02020400000000000000" pitchFamily="18" charset="-128"/>
                <a:ea typeface="HG丸ｺﾞｼｯｸM-PRO" panose="020F0600000000000000" pitchFamily="50" charset="-128"/>
                <a:cs typeface="Times New Roman" panose="02020603050405020304" pitchFamily="18" charset="0"/>
              </a:rPr>
              <a:t>Vocational Training Team </a:t>
            </a:r>
            <a:r>
              <a:rPr lang="ja-JP" altLang="en-US" b="1" kern="100" dirty="0">
                <a:solidFill>
                  <a:srgbClr val="2F5496"/>
                </a:solidFill>
                <a:latin typeface="游明朝" panose="02020400000000000000" pitchFamily="18" charset="-128"/>
                <a:ea typeface="HG丸ｺﾞｼｯｸM-PRO" panose="020F0600000000000000" pitchFamily="50" charset="-128"/>
                <a:cs typeface="Times New Roman" panose="02020603050405020304" pitchFamily="18" charset="0"/>
              </a:rPr>
              <a:t>職業研修ﾁｰﾑ</a:t>
            </a:r>
            <a:r>
              <a:rPr lang="ja-JP" altLang="ja-JP" b="1" kern="100" dirty="0">
                <a:solidFill>
                  <a:srgbClr val="2F5496"/>
                </a:solidFill>
                <a:latin typeface="游明朝" panose="02020400000000000000" pitchFamily="18" charset="-128"/>
                <a:ea typeface="HG丸ｺﾞｼｯｸM-PRO" panose="020F0600000000000000" pitchFamily="50" charset="-128"/>
                <a:cs typeface="Times New Roman" panose="02020603050405020304" pitchFamily="18" charset="0"/>
              </a:rPr>
              <a:t>）</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2014</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年</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6</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月</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9</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日～</a:t>
            </a:r>
            <a:r>
              <a:rPr lang="en-US" altLang="ja-JP" kern="100" dirty="0">
                <a:latin typeface="游明朝" panose="02020400000000000000" pitchFamily="18" charset="-128"/>
                <a:ea typeface="HG丸ｺﾞｼｯｸM-PRO" panose="020F0600000000000000" pitchFamily="50" charset="-128"/>
                <a:cs typeface="Times New Roman" panose="02020603050405020304" pitchFamily="18" charset="0"/>
              </a:rPr>
              <a:t>15</a:t>
            </a: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日（吉田会長）　　</a:t>
            </a:r>
            <a:r>
              <a:rPr lang="ja-JP" altLang="ja-JP" kern="100" dirty="0">
                <a:solidFill>
                  <a:srgbClr val="00B050"/>
                </a:solidFill>
                <a:latin typeface="游明朝" panose="02020400000000000000" pitchFamily="18" charset="-128"/>
                <a:ea typeface="HG丸ｺﾞｼｯｸM-PRO" panose="020F0600000000000000" pitchFamily="50" charset="-128"/>
                <a:cs typeface="Times New Roman" panose="02020603050405020304" pitchFamily="18" charset="0"/>
              </a:rPr>
              <a:t>グローバル補助金ＧＧ１４１４７３７</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RID</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３８６０チーム</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4</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名来日（歯科医師</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2</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名、言語聴覚士</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1</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名、看護師</a:t>
            </a:r>
            <a:r>
              <a:rPr lang="en-US"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1</a:t>
            </a: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名）</a:t>
            </a:r>
            <a:endParaRPr lang="ja-JP" altLang="ja-JP"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solidFill>
                  <a:srgbClr val="FF0000"/>
                </a:solidFill>
                <a:latin typeface="游明朝" panose="02020400000000000000" pitchFamily="18" charset="-128"/>
                <a:ea typeface="HG丸ｺﾞｼｯｸM-PRO" panose="020F0600000000000000" pitchFamily="50" charset="-128"/>
                <a:cs typeface="Times New Roman" panose="02020603050405020304" pitchFamily="18" charset="0"/>
              </a:rPr>
              <a:t>　　手術や言語治療に関する知識や能力、技術等の研修（神奈川歯科大学）</a:t>
            </a:r>
            <a:endParaRPr lang="ja-JP" altLang="ja-JP"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神奈川歯科大学、昭和大学歯科部で内視鏡による口唇裂術後の患者の鼻咽腔閉鎖機能の評価法、</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言語治療に用いる診断装置や言語明瞭度を向上させる補助器具であるスピーチエイド作製に</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dirty="0">
                <a:latin typeface="游明朝" panose="02020400000000000000" pitchFamily="18" charset="-128"/>
                <a:ea typeface="HG丸ｺﾞｼｯｸM-PRO" panose="020F0600000000000000" pitchFamily="50" charset="-128"/>
                <a:cs typeface="Times New Roman" panose="02020603050405020304" pitchFamily="18" charset="0"/>
              </a:rPr>
              <a:t>　　関する知識、技術の研修。</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C7B553F9-7A99-443D-AB4A-8EE290D0DC81}"/>
              </a:ext>
            </a:extLst>
          </p:cNvPr>
          <p:cNvSpPr/>
          <p:nvPr/>
        </p:nvSpPr>
        <p:spPr>
          <a:xfrm>
            <a:off x="2095474" y="5343"/>
            <a:ext cx="8215371" cy="769441"/>
          </a:xfrm>
          <a:prstGeom prst="rect">
            <a:avLst/>
          </a:prstGeom>
          <a:noFill/>
        </p:spPr>
        <p:txBody>
          <a:bodyPr>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ctr">
              <a:defRPr/>
            </a:pPr>
            <a:r>
              <a:rPr lang="ja-JP" altLang="en-US" sz="4400" b="1" cap="all" dirty="0">
                <a:ln w="0"/>
                <a:solidFill>
                  <a:srgbClr val="002060"/>
                </a:solidFill>
                <a:effectLst>
                  <a:reflection blurRad="6350" stA="55000" endA="300" endPos="45500" dir="5400000" sy="-100000" algn="bl" rotWithShape="0"/>
                </a:effectLst>
                <a:latin typeface="HG丸ｺﾞｼｯｸM-PRO" pitchFamily="50" charset="-128"/>
                <a:ea typeface="HG丸ｺﾞｼｯｸM-PRO" pitchFamily="50" charset="-128"/>
              </a:rPr>
              <a:t>ＶＴＴ活動概要</a:t>
            </a:r>
            <a:endParaRPr lang="en-US" altLang="ja-JP" sz="4400" b="1" cap="all" dirty="0">
              <a:ln w="0"/>
              <a:solidFill>
                <a:srgbClr val="002060"/>
              </a:solidFill>
              <a:effectLst>
                <a:reflection blurRad="6350" stA="55000" endA="300" endPos="45500" dir="5400000" sy="-100000" algn="bl" rotWithShape="0"/>
              </a:effectLst>
              <a:latin typeface="HG丸ｺﾞｼｯｸM-PRO" pitchFamily="50" charset="-128"/>
              <a:ea typeface="HG丸ｺﾞｼｯｸM-PRO" pitchFamily="50" charset="-128"/>
            </a:endParaRPr>
          </a:p>
        </p:txBody>
      </p:sp>
      <p:pic>
        <p:nvPicPr>
          <p:cNvPr id="21" name="Picture 2" descr="D:\DCIM\100OLYMP\P6100500.JPG">
            <a:extLst>
              <a:ext uri="{FF2B5EF4-FFF2-40B4-BE49-F238E27FC236}">
                <a16:creationId xmlns:a16="http://schemas.microsoft.com/office/drawing/2014/main" id="{BA809E2E-A14A-44C3-BF1C-0AB5C09FFA65}"/>
              </a:ext>
            </a:extLst>
          </p:cNvPr>
          <p:cNvPicPr>
            <a:picLocks noChangeAspect="1" noChangeArrowheads="1"/>
          </p:cNvPicPr>
          <p:nvPr/>
        </p:nvPicPr>
        <p:blipFill>
          <a:blip r:embed="rId2" cstate="print"/>
          <a:srcRect/>
          <a:stretch>
            <a:fillRect/>
          </a:stretch>
        </p:blipFill>
        <p:spPr bwMode="auto">
          <a:xfrm>
            <a:off x="8922613" y="3664102"/>
            <a:ext cx="2592535" cy="1785969"/>
          </a:xfrm>
          <a:prstGeom prst="rect">
            <a:avLst/>
          </a:prstGeom>
          <a:ln>
            <a:noFill/>
          </a:ln>
          <a:effectLst>
            <a:softEdge rad="112500"/>
          </a:effectLst>
        </p:spPr>
      </p:pic>
      <p:sp>
        <p:nvSpPr>
          <p:cNvPr id="22" name="テキスト ボックス 2">
            <a:extLst>
              <a:ext uri="{FF2B5EF4-FFF2-40B4-BE49-F238E27FC236}">
                <a16:creationId xmlns:a16="http://schemas.microsoft.com/office/drawing/2014/main" id="{F94998CF-8338-4C18-81F5-1F2BCCB9E66F}"/>
              </a:ext>
            </a:extLst>
          </p:cNvPr>
          <p:cNvSpPr txBox="1">
            <a:spLocks noChangeArrowheads="1"/>
          </p:cNvSpPr>
          <p:nvPr/>
        </p:nvSpPr>
        <p:spPr bwMode="auto">
          <a:xfrm>
            <a:off x="401753" y="977064"/>
            <a:ext cx="8520860" cy="9150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※VTT(Vocational Training Team) </a:t>
            </a:r>
            <a:br>
              <a:rPr kumimoji="0" lang="en-US" altLang="ja-JP"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br>
            <a:r>
              <a:rPr kumimoji="0" lang="en-US" altLang="ja-JP"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VTT</a:t>
            </a:r>
            <a:r>
              <a:rPr kumimoji="0"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（職業研修チーム）とは、専門職業人のグループが海外に赴き、スキルや知識を学んだり、 現地の</a:t>
            </a:r>
            <a:r>
              <a:rPr kumimoji="0" lang="ja-JP" altLang="en-US" sz="1600" b="0" i="0" u="none" strike="noStrike" cap="none" normalizeH="0" baseline="0" dirty="0">
                <a:ln>
                  <a:noFill/>
                </a:ln>
                <a:solidFill>
                  <a:schemeClr val="tx1"/>
                </a:solidFill>
                <a:effectLst/>
                <a:latin typeface="Arial" panose="020B0604020202020204" pitchFamily="34" charset="0"/>
                <a:ea typeface="游明朝" panose="02020400000000000000" pitchFamily="18" charset="-128"/>
              </a:rPr>
              <a:t> </a:t>
            </a:r>
            <a:r>
              <a:rPr kumimoji="0"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専門職業人にスキルや知識を提供するものです。</a:t>
            </a:r>
            <a:endParaRPr kumimoji="0" lang="ja-JP" altLang="ja-JP"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4004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5D1C943-6456-4A71-98F2-C3AFC5BE85A3}"/>
              </a:ext>
            </a:extLst>
          </p:cNvPr>
          <p:cNvPicPr>
            <a:picLocks noChangeAspect="1"/>
          </p:cNvPicPr>
          <p:nvPr/>
        </p:nvPicPr>
        <p:blipFill>
          <a:blip r:embed="rId2"/>
          <a:stretch>
            <a:fillRect/>
          </a:stretch>
        </p:blipFill>
        <p:spPr>
          <a:xfrm>
            <a:off x="903888" y="383202"/>
            <a:ext cx="10384223" cy="1861496"/>
          </a:xfrm>
          <a:prstGeom prst="rect">
            <a:avLst/>
          </a:prstGeom>
        </p:spPr>
      </p:pic>
      <p:sp>
        <p:nvSpPr>
          <p:cNvPr id="2" name="正方形/長方形 1">
            <a:extLst>
              <a:ext uri="{FF2B5EF4-FFF2-40B4-BE49-F238E27FC236}">
                <a16:creationId xmlns:a16="http://schemas.microsoft.com/office/drawing/2014/main" id="{EBAD76F3-39B0-48B2-BA79-D95526326144}"/>
              </a:ext>
            </a:extLst>
          </p:cNvPr>
          <p:cNvSpPr/>
          <p:nvPr/>
        </p:nvSpPr>
        <p:spPr>
          <a:xfrm>
            <a:off x="5096082" y="378758"/>
            <a:ext cx="3169457" cy="369332"/>
          </a:xfrm>
          <a:prstGeom prst="rect">
            <a:avLst/>
          </a:prstGeom>
        </p:spPr>
        <p:txBody>
          <a:bodyPr wrap="none">
            <a:spAutoFit/>
          </a:bodyPr>
          <a:lstStyle/>
          <a:p>
            <a:r>
              <a:rPr lang="ja-JP" altLang="en-US" dirty="0">
                <a:latin typeface="HG丸ｺﾞｼｯｸM-PRO" pitchFamily="50" charset="-128"/>
                <a:ea typeface="HG丸ｺﾞｼｯｸM-PRO" pitchFamily="50" charset="-128"/>
              </a:rPr>
              <a:t> </a:t>
            </a:r>
            <a:r>
              <a:rPr lang="en-US" altLang="ja-JP" dirty="0">
                <a:latin typeface="HG丸ｺﾞｼｯｸM-PRO" pitchFamily="50" charset="-128"/>
                <a:ea typeface="HG丸ｺﾞｼｯｸM-PRO" pitchFamily="50" charset="-128"/>
              </a:rPr>
              <a:t>RC of Dumaguete South</a:t>
            </a:r>
            <a:endParaRPr lang="ja-JP" altLang="en-US" dirty="0"/>
          </a:p>
        </p:txBody>
      </p:sp>
      <p:pic>
        <p:nvPicPr>
          <p:cNvPr id="15" name="図 14">
            <a:extLst>
              <a:ext uri="{FF2B5EF4-FFF2-40B4-BE49-F238E27FC236}">
                <a16:creationId xmlns:a16="http://schemas.microsoft.com/office/drawing/2014/main" id="{EDAEA5AF-4266-42D2-97BE-727EBA5CD68D}"/>
              </a:ext>
            </a:extLst>
          </p:cNvPr>
          <p:cNvPicPr>
            <a:picLocks noChangeAspect="1"/>
          </p:cNvPicPr>
          <p:nvPr/>
        </p:nvPicPr>
        <p:blipFill>
          <a:blip r:embed="rId3"/>
          <a:stretch>
            <a:fillRect/>
          </a:stretch>
        </p:blipFill>
        <p:spPr>
          <a:xfrm>
            <a:off x="1327842" y="2557196"/>
            <a:ext cx="5911658" cy="2384674"/>
          </a:xfrm>
          <a:prstGeom prst="rect">
            <a:avLst/>
          </a:prstGeom>
        </p:spPr>
      </p:pic>
      <p:sp>
        <p:nvSpPr>
          <p:cNvPr id="16" name="フローチャート: 代替処理 15">
            <a:extLst>
              <a:ext uri="{FF2B5EF4-FFF2-40B4-BE49-F238E27FC236}">
                <a16:creationId xmlns:a16="http://schemas.microsoft.com/office/drawing/2014/main" id="{C71BED62-8877-44D0-8A84-980AB3C5CFF8}"/>
              </a:ext>
            </a:extLst>
          </p:cNvPr>
          <p:cNvSpPr/>
          <p:nvPr/>
        </p:nvSpPr>
        <p:spPr>
          <a:xfrm>
            <a:off x="7993296" y="2557196"/>
            <a:ext cx="2414425" cy="238467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highlight>
                  <a:srgbClr val="FFFF00"/>
                </a:highlight>
              </a:rPr>
              <a:t>総予算＄</a:t>
            </a:r>
            <a:r>
              <a:rPr kumimoji="1" lang="en-US" altLang="ja-JP" dirty="0">
                <a:solidFill>
                  <a:schemeClr val="tx1"/>
                </a:solidFill>
                <a:highlight>
                  <a:srgbClr val="FFFF00"/>
                </a:highlight>
              </a:rPr>
              <a:t>61,500</a:t>
            </a:r>
          </a:p>
          <a:p>
            <a:pPr algn="ctr"/>
            <a:r>
              <a:rPr lang="ja-JP" altLang="en-US" dirty="0">
                <a:solidFill>
                  <a:schemeClr val="tx1"/>
                </a:solidFill>
                <a:highlight>
                  <a:srgbClr val="FFFF00"/>
                </a:highlight>
              </a:rPr>
              <a:t>￥</a:t>
            </a:r>
            <a:r>
              <a:rPr lang="en-US" altLang="ja-JP" dirty="0">
                <a:solidFill>
                  <a:schemeClr val="tx1"/>
                </a:solidFill>
                <a:highlight>
                  <a:srgbClr val="FFFF00"/>
                </a:highlight>
              </a:rPr>
              <a:t>6,765,000</a:t>
            </a:r>
          </a:p>
          <a:p>
            <a:pPr algn="ctr"/>
            <a:r>
              <a:rPr lang="ja-JP" altLang="en-US" dirty="0">
                <a:solidFill>
                  <a:schemeClr val="tx1"/>
                </a:solidFill>
                <a:highlight>
                  <a:srgbClr val="FFFF00"/>
                </a:highlight>
              </a:rPr>
              <a:t>（</a:t>
            </a:r>
            <a:r>
              <a:rPr lang="en-US" altLang="ja-JP" dirty="0">
                <a:solidFill>
                  <a:schemeClr val="tx1"/>
                </a:solidFill>
                <a:highlight>
                  <a:srgbClr val="FFFF00"/>
                </a:highlight>
              </a:rPr>
              <a:t>1</a:t>
            </a:r>
            <a:r>
              <a:rPr lang="ja-JP" altLang="en-US" dirty="0">
                <a:solidFill>
                  <a:schemeClr val="tx1"/>
                </a:solidFill>
                <a:highlight>
                  <a:srgbClr val="FFFF00"/>
                </a:highlight>
              </a:rPr>
              <a:t>＄＝￥</a:t>
            </a:r>
            <a:r>
              <a:rPr lang="en-US" altLang="ja-JP" dirty="0">
                <a:solidFill>
                  <a:schemeClr val="tx1"/>
                </a:solidFill>
                <a:highlight>
                  <a:srgbClr val="FFFF00"/>
                </a:highlight>
              </a:rPr>
              <a:t>110</a:t>
            </a:r>
            <a:r>
              <a:rPr lang="ja-JP" altLang="en-US" dirty="0">
                <a:solidFill>
                  <a:schemeClr val="tx1"/>
                </a:solidFill>
                <a:highlight>
                  <a:srgbClr val="FFFF00"/>
                </a:highlight>
              </a:rPr>
              <a:t>）</a:t>
            </a:r>
            <a:endParaRPr lang="en-US" altLang="ja-JP" dirty="0">
              <a:solidFill>
                <a:schemeClr val="tx1"/>
              </a:solidFill>
              <a:highlight>
                <a:srgbClr val="FFFF00"/>
              </a:highlight>
            </a:endParaRPr>
          </a:p>
          <a:p>
            <a:pPr algn="ctr"/>
            <a:r>
              <a:rPr lang="ja-JP" altLang="en-US" dirty="0">
                <a:solidFill>
                  <a:schemeClr val="tx1"/>
                </a:solidFill>
                <a:highlight>
                  <a:srgbClr val="FFFF00"/>
                </a:highlight>
              </a:rPr>
              <a:t>横須賀ＲＣ（￥</a:t>
            </a:r>
            <a:r>
              <a:rPr lang="en-US" altLang="ja-JP" dirty="0">
                <a:solidFill>
                  <a:schemeClr val="tx1"/>
                </a:solidFill>
                <a:highlight>
                  <a:srgbClr val="FFFF00"/>
                </a:highlight>
              </a:rPr>
              <a:t>550,000</a:t>
            </a:r>
            <a:r>
              <a:rPr lang="ja-JP" altLang="en-US" dirty="0">
                <a:solidFill>
                  <a:schemeClr val="tx1"/>
                </a:solidFill>
                <a:highlight>
                  <a:srgbClr val="FFFF00"/>
                </a:highlight>
              </a:rPr>
              <a:t>）</a:t>
            </a:r>
            <a:endParaRPr lang="en-US" altLang="ja-JP" dirty="0">
              <a:solidFill>
                <a:schemeClr val="tx1"/>
              </a:solidFill>
              <a:highlight>
                <a:srgbClr val="FFFF00"/>
              </a:highlight>
            </a:endParaRPr>
          </a:p>
        </p:txBody>
      </p:sp>
      <p:sp>
        <p:nvSpPr>
          <p:cNvPr id="4" name="テキスト ボックス 3">
            <a:extLst>
              <a:ext uri="{FF2B5EF4-FFF2-40B4-BE49-F238E27FC236}">
                <a16:creationId xmlns:a16="http://schemas.microsoft.com/office/drawing/2014/main" id="{38C1D289-30D4-4B1B-ADFA-DD6F9A5DE5CB}"/>
              </a:ext>
            </a:extLst>
          </p:cNvPr>
          <p:cNvSpPr txBox="1"/>
          <p:nvPr/>
        </p:nvSpPr>
        <p:spPr>
          <a:xfrm>
            <a:off x="5989834" y="3092521"/>
            <a:ext cx="883577" cy="369332"/>
          </a:xfrm>
          <a:prstGeom prst="rect">
            <a:avLst/>
          </a:prstGeom>
          <a:solidFill>
            <a:schemeClr val="bg1"/>
          </a:solidFill>
        </p:spPr>
        <p:txBody>
          <a:bodyPr wrap="square" rtlCol="0">
            <a:spAutoFit/>
          </a:bodyPr>
          <a:lstStyle/>
          <a:p>
            <a:endParaRPr kumimoji="1" lang="ja-JP" altLang="en-US" dirty="0"/>
          </a:p>
        </p:txBody>
      </p:sp>
    </p:spTree>
    <p:extLst>
      <p:ext uri="{BB962C8B-B14F-4D97-AF65-F5344CB8AC3E}">
        <p14:creationId xmlns:p14="http://schemas.microsoft.com/office/powerpoint/2010/main" val="256055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29999C8-32CA-4A92-846C-83C98E532000}"/>
              </a:ext>
            </a:extLst>
          </p:cNvPr>
          <p:cNvPicPr>
            <a:picLocks noChangeAspect="1"/>
          </p:cNvPicPr>
          <p:nvPr/>
        </p:nvPicPr>
        <p:blipFill>
          <a:blip r:embed="rId2"/>
          <a:stretch>
            <a:fillRect/>
          </a:stretch>
        </p:blipFill>
        <p:spPr>
          <a:xfrm>
            <a:off x="575352" y="735765"/>
            <a:ext cx="11773879" cy="1218310"/>
          </a:xfrm>
          <a:prstGeom prst="rect">
            <a:avLst/>
          </a:prstGeom>
        </p:spPr>
      </p:pic>
      <p:sp>
        <p:nvSpPr>
          <p:cNvPr id="7" name="正方形/長方形 6">
            <a:extLst>
              <a:ext uri="{FF2B5EF4-FFF2-40B4-BE49-F238E27FC236}">
                <a16:creationId xmlns:a16="http://schemas.microsoft.com/office/drawing/2014/main" id="{B84196F3-0C22-4C5F-B77D-C068E345D80B}"/>
              </a:ext>
            </a:extLst>
          </p:cNvPr>
          <p:cNvSpPr/>
          <p:nvPr/>
        </p:nvSpPr>
        <p:spPr>
          <a:xfrm>
            <a:off x="7350261" y="1584743"/>
            <a:ext cx="1560042" cy="369332"/>
          </a:xfrm>
          <a:prstGeom prst="rect">
            <a:avLst/>
          </a:prstGeom>
        </p:spPr>
        <p:txBody>
          <a:bodyPr wrap="none">
            <a:spAutoFit/>
          </a:bodyPr>
          <a:lstStyle/>
          <a:p>
            <a:r>
              <a:rPr lang="en-US" altLang="ja-JP" dirty="0">
                <a:latin typeface="HG丸ｺﾞｼｯｸM-PRO" pitchFamily="50" charset="-128"/>
                <a:ea typeface="HG丸ｺﾞｼｯｸM-PRO" pitchFamily="50" charset="-128"/>
              </a:rPr>
              <a:t>RC of Cebu</a:t>
            </a:r>
            <a:endParaRPr lang="ja-JP" altLang="en-US" dirty="0"/>
          </a:p>
        </p:txBody>
      </p:sp>
      <p:graphicFrame>
        <p:nvGraphicFramePr>
          <p:cNvPr id="8" name="表 7">
            <a:extLst>
              <a:ext uri="{FF2B5EF4-FFF2-40B4-BE49-F238E27FC236}">
                <a16:creationId xmlns:a16="http://schemas.microsoft.com/office/drawing/2014/main" id="{6F4E52B7-69FA-4393-875E-79A4EFA01A2E}"/>
              </a:ext>
            </a:extLst>
          </p:cNvPr>
          <p:cNvGraphicFramePr>
            <a:graphicFrameLocks noGrp="1"/>
          </p:cNvGraphicFramePr>
          <p:nvPr>
            <p:extLst>
              <p:ext uri="{D42A27DB-BD31-4B8C-83A1-F6EECF244321}">
                <p14:modId xmlns:p14="http://schemas.microsoft.com/office/powerpoint/2010/main" val="1237778099"/>
              </p:ext>
            </p:extLst>
          </p:nvPr>
        </p:nvGraphicFramePr>
        <p:xfrm>
          <a:off x="1276470" y="2430887"/>
          <a:ext cx="3798962" cy="1678775"/>
        </p:xfrm>
        <a:graphic>
          <a:graphicData uri="http://schemas.openxmlformats.org/drawingml/2006/table">
            <a:tbl>
              <a:tblPr firstRow="1" firstCol="1" bandRow="1"/>
              <a:tblGrid>
                <a:gridCol w="2284942">
                  <a:extLst>
                    <a:ext uri="{9D8B030D-6E8A-4147-A177-3AD203B41FA5}">
                      <a16:colId xmlns:a16="http://schemas.microsoft.com/office/drawing/2014/main" val="2581370184"/>
                    </a:ext>
                  </a:extLst>
                </a:gridCol>
                <a:gridCol w="1100377">
                  <a:extLst>
                    <a:ext uri="{9D8B030D-6E8A-4147-A177-3AD203B41FA5}">
                      <a16:colId xmlns:a16="http://schemas.microsoft.com/office/drawing/2014/main" val="4186090909"/>
                    </a:ext>
                  </a:extLst>
                </a:gridCol>
                <a:gridCol w="413643">
                  <a:extLst>
                    <a:ext uri="{9D8B030D-6E8A-4147-A177-3AD203B41FA5}">
                      <a16:colId xmlns:a16="http://schemas.microsoft.com/office/drawing/2014/main" val="3537910482"/>
                    </a:ext>
                  </a:extLst>
                </a:gridCol>
              </a:tblGrid>
              <a:tr h="239825">
                <a:tc>
                  <a:txBody>
                    <a:bodyPr/>
                    <a:lstStyle/>
                    <a:p>
                      <a:pPr algn="just">
                        <a:spcAft>
                          <a:spcPts val="0"/>
                        </a:spcAft>
                      </a:pPr>
                      <a:r>
                        <a:rPr lang="ja-JP" sz="11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地区ＶＴＴ</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18,000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mj-ea"/>
                        <a:buAutoNum type="circleNumDbPlain"/>
                      </a:pPr>
                      <a:r>
                        <a:rPr lang="en-US" sz="1100" kern="100" dirty="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309500"/>
                  </a:ext>
                </a:extLst>
              </a:tr>
              <a:tr h="239825">
                <a:tc>
                  <a:txBody>
                    <a:bodyPr/>
                    <a:lstStyle/>
                    <a:p>
                      <a:pPr algn="just">
                        <a:spcAft>
                          <a:spcPts val="0"/>
                        </a:spcAft>
                      </a:pPr>
                      <a:r>
                        <a:rPr lang="en-US" sz="1100" kern="100" dirty="0">
                          <a:effectLst/>
                          <a:latin typeface="HG丸ｺﾞｼｯｸM-PRO" panose="020F0600000000000000" pitchFamily="50" charset="-128"/>
                          <a:ea typeface="游明朝" panose="02020400000000000000" pitchFamily="18" charset="-128"/>
                          <a:cs typeface="Times New Roman" panose="02020603050405020304" pitchFamily="18" charset="0"/>
                        </a:rPr>
                        <a:t>World Fund</a:t>
                      </a:r>
                      <a:r>
                        <a:rPr lang="ja-JP" sz="11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WF</a:t>
                      </a:r>
                      <a:r>
                        <a:rPr lang="ja-JP" sz="11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18,000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mj-ea"/>
                        <a:buAutoNum type="circleNumDbPlain"/>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379236"/>
                  </a:ext>
                </a:extLst>
              </a:tr>
              <a:tr h="239825">
                <a:tc>
                  <a:txBody>
                    <a:bodyPr/>
                    <a:lstStyle/>
                    <a:p>
                      <a:pPr algn="just">
                        <a:spcAft>
                          <a:spcPts val="0"/>
                        </a:spcAft>
                      </a:pPr>
                      <a:r>
                        <a:rPr lang="ja-JP" sz="11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横須賀ＲＣ</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solidFill>
                            <a:srgbClr val="FF0000"/>
                          </a:solidFill>
                          <a:effectLst/>
                          <a:latin typeface="游明朝" panose="02020400000000000000" pitchFamily="18" charset="-128"/>
                          <a:ea typeface="HG丸ｺﾞｼｯｸM-PRO" panose="020F0600000000000000" pitchFamily="50" charset="-128"/>
                          <a:cs typeface="Times New Roman" panose="02020603050405020304" pitchFamily="18" charset="0"/>
                        </a:rPr>
                        <a:t>2,000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mj-ea"/>
                        <a:buAutoNum type="circleNumDbPlain"/>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15487"/>
                  </a:ext>
                </a:extLst>
              </a:tr>
              <a:tr h="239825">
                <a:tc>
                  <a:txBody>
                    <a:bodyPr/>
                    <a:lstStyle/>
                    <a:p>
                      <a:pPr algn="just">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ＷＦ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1,000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spcAft>
                          <a:spcPts val="0"/>
                        </a:spcAft>
                        <a:buFont typeface="+mj-ea"/>
                        <a:buAutoNum type="circleNumDbPlain"/>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6592778"/>
                  </a:ext>
                </a:extLst>
              </a:tr>
              <a:tr h="239825">
                <a:tc>
                  <a:txBody>
                    <a:bodyPr/>
                    <a:lstStyle/>
                    <a:p>
                      <a:pPr indent="558800" algn="just">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小計①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20,000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271884"/>
                  </a:ext>
                </a:extLst>
              </a:tr>
              <a:tr h="239825">
                <a:tc>
                  <a:txBody>
                    <a:bodyPr/>
                    <a:lstStyle/>
                    <a:p>
                      <a:pPr indent="558800" algn="just">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小計②（ＷＦ）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19,000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864118028"/>
                  </a:ext>
                </a:extLst>
              </a:tr>
              <a:tr h="239825">
                <a:tc>
                  <a:txBody>
                    <a:bodyPr/>
                    <a:lstStyle/>
                    <a:p>
                      <a:pPr algn="just">
                        <a:spcAft>
                          <a:spcPts val="0"/>
                        </a:spcAft>
                      </a:pPr>
                      <a:r>
                        <a:rPr lang="en-US" sz="1100" kern="10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ja-JP" sz="1100" kern="10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en-US" sz="1100" kern="100">
                          <a:effectLst/>
                          <a:latin typeface="游明朝" panose="02020400000000000000" pitchFamily="18" charset="-128"/>
                          <a:ea typeface="HG丸ｺﾞｼｯｸM-PRO" panose="020F0600000000000000" pitchFamily="50" charset="-128"/>
                          <a:cs typeface="Times New Roman" panose="02020603050405020304" pitchFamily="18" charset="0"/>
                        </a:rPr>
                        <a:t>39,000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100" kern="100" dirty="0">
                          <a:effectLst/>
                          <a:latin typeface="HG丸ｺﾞｼｯｸM-PRO" panose="020F0600000000000000" pitchFamily="50"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667132"/>
                  </a:ext>
                </a:extLst>
              </a:tr>
            </a:tbl>
          </a:graphicData>
        </a:graphic>
      </p:graphicFrame>
      <p:sp>
        <p:nvSpPr>
          <p:cNvPr id="9" name="フローチャート: 代替処理 8">
            <a:extLst>
              <a:ext uri="{FF2B5EF4-FFF2-40B4-BE49-F238E27FC236}">
                <a16:creationId xmlns:a16="http://schemas.microsoft.com/office/drawing/2014/main" id="{95CFE106-9525-4810-A17E-279A75BA33A0}"/>
              </a:ext>
            </a:extLst>
          </p:cNvPr>
          <p:cNvSpPr/>
          <p:nvPr/>
        </p:nvSpPr>
        <p:spPr>
          <a:xfrm>
            <a:off x="5503524" y="2338420"/>
            <a:ext cx="2551415" cy="1771242"/>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highlight>
                  <a:srgbClr val="FFFF00"/>
                </a:highlight>
              </a:rPr>
              <a:t>総予算＄</a:t>
            </a:r>
            <a:r>
              <a:rPr kumimoji="1" lang="en-US" altLang="ja-JP" dirty="0">
                <a:solidFill>
                  <a:schemeClr val="tx1"/>
                </a:solidFill>
                <a:highlight>
                  <a:srgbClr val="FFFF00"/>
                </a:highlight>
              </a:rPr>
              <a:t>39,000</a:t>
            </a:r>
          </a:p>
          <a:p>
            <a:pPr algn="ctr"/>
            <a:r>
              <a:rPr lang="ja-JP" altLang="en-US" dirty="0">
                <a:solidFill>
                  <a:schemeClr val="tx1"/>
                </a:solidFill>
                <a:highlight>
                  <a:srgbClr val="FFFF00"/>
                </a:highlight>
              </a:rPr>
              <a:t>￥</a:t>
            </a:r>
            <a:r>
              <a:rPr lang="en-US" altLang="ja-JP" dirty="0">
                <a:solidFill>
                  <a:schemeClr val="tx1"/>
                </a:solidFill>
                <a:highlight>
                  <a:srgbClr val="FFFF00"/>
                </a:highlight>
              </a:rPr>
              <a:t>4,290,000</a:t>
            </a:r>
          </a:p>
          <a:p>
            <a:pPr algn="ctr"/>
            <a:r>
              <a:rPr lang="ja-JP" altLang="en-US" dirty="0">
                <a:solidFill>
                  <a:schemeClr val="tx1"/>
                </a:solidFill>
                <a:highlight>
                  <a:srgbClr val="FFFF00"/>
                </a:highlight>
              </a:rPr>
              <a:t>（</a:t>
            </a:r>
            <a:r>
              <a:rPr lang="en-US" altLang="ja-JP" dirty="0">
                <a:solidFill>
                  <a:schemeClr val="tx1"/>
                </a:solidFill>
                <a:highlight>
                  <a:srgbClr val="FFFF00"/>
                </a:highlight>
              </a:rPr>
              <a:t>1</a:t>
            </a:r>
            <a:r>
              <a:rPr lang="ja-JP" altLang="en-US" dirty="0">
                <a:solidFill>
                  <a:schemeClr val="tx1"/>
                </a:solidFill>
                <a:highlight>
                  <a:srgbClr val="FFFF00"/>
                </a:highlight>
              </a:rPr>
              <a:t>＄＝￥</a:t>
            </a:r>
            <a:r>
              <a:rPr lang="en-US" altLang="ja-JP" dirty="0">
                <a:solidFill>
                  <a:schemeClr val="tx1"/>
                </a:solidFill>
                <a:highlight>
                  <a:srgbClr val="FFFF00"/>
                </a:highlight>
              </a:rPr>
              <a:t>110</a:t>
            </a:r>
            <a:r>
              <a:rPr lang="ja-JP" altLang="en-US" dirty="0">
                <a:solidFill>
                  <a:schemeClr val="tx1"/>
                </a:solidFill>
                <a:highlight>
                  <a:srgbClr val="FFFF00"/>
                </a:highlight>
              </a:rPr>
              <a:t>）</a:t>
            </a:r>
            <a:endParaRPr lang="en-US" altLang="ja-JP" dirty="0">
              <a:solidFill>
                <a:schemeClr val="tx1"/>
              </a:solidFill>
              <a:highlight>
                <a:srgbClr val="FFFF00"/>
              </a:highlight>
            </a:endParaRPr>
          </a:p>
          <a:p>
            <a:pPr algn="ctr"/>
            <a:r>
              <a:rPr lang="ja-JP" altLang="en-US" dirty="0">
                <a:solidFill>
                  <a:schemeClr val="tx1"/>
                </a:solidFill>
                <a:highlight>
                  <a:srgbClr val="FFFF00"/>
                </a:highlight>
              </a:rPr>
              <a:t>横須賀ＲＣ（￥</a:t>
            </a:r>
            <a:r>
              <a:rPr lang="en-US" altLang="ja-JP" dirty="0">
                <a:solidFill>
                  <a:schemeClr val="tx1"/>
                </a:solidFill>
                <a:highlight>
                  <a:srgbClr val="FFFF00"/>
                </a:highlight>
              </a:rPr>
              <a:t>220,000</a:t>
            </a:r>
            <a:r>
              <a:rPr lang="ja-JP" altLang="en-US" dirty="0">
                <a:solidFill>
                  <a:schemeClr val="tx1"/>
                </a:solidFill>
                <a:highlight>
                  <a:srgbClr val="FFFF00"/>
                </a:highlight>
              </a:rPr>
              <a:t>）</a:t>
            </a:r>
            <a:endParaRPr lang="en-US" altLang="ja-JP" dirty="0">
              <a:solidFill>
                <a:schemeClr val="tx1"/>
              </a:solidFill>
              <a:highlight>
                <a:srgbClr val="FFFF00"/>
              </a:highlight>
            </a:endParaRPr>
          </a:p>
        </p:txBody>
      </p:sp>
      <p:pic>
        <p:nvPicPr>
          <p:cNvPr id="10" name="図 9">
            <a:extLst>
              <a:ext uri="{FF2B5EF4-FFF2-40B4-BE49-F238E27FC236}">
                <a16:creationId xmlns:a16="http://schemas.microsoft.com/office/drawing/2014/main" id="{6D7F45EE-BF03-4486-A740-FA1BEA215A48}"/>
              </a:ext>
            </a:extLst>
          </p:cNvPr>
          <p:cNvPicPr>
            <a:picLocks noChangeAspect="1"/>
          </p:cNvPicPr>
          <p:nvPr/>
        </p:nvPicPr>
        <p:blipFill>
          <a:blip r:embed="rId3" cstate="print"/>
          <a:stretch>
            <a:fillRect/>
          </a:stretch>
        </p:blipFill>
        <p:spPr>
          <a:xfrm>
            <a:off x="7710937" y="4052722"/>
            <a:ext cx="3278007" cy="2441069"/>
          </a:xfrm>
          <a:prstGeom prst="rect">
            <a:avLst/>
          </a:prstGeom>
          <a:ln>
            <a:noFill/>
          </a:ln>
          <a:effectLst>
            <a:softEdge rad="112500"/>
          </a:effectLst>
        </p:spPr>
      </p:pic>
    </p:spTree>
    <p:extLst>
      <p:ext uri="{BB962C8B-B14F-4D97-AF65-F5344CB8AC3E}">
        <p14:creationId xmlns:p14="http://schemas.microsoft.com/office/powerpoint/2010/main" val="3741500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E4890F-5C69-4C3A-A139-BE762A49CD03}"/>
              </a:ext>
            </a:extLst>
          </p:cNvPr>
          <p:cNvSpPr>
            <a:spLocks noGrp="1"/>
          </p:cNvSpPr>
          <p:nvPr>
            <p:ph type="ctrTitle"/>
          </p:nvPr>
        </p:nvSpPr>
        <p:spPr>
          <a:xfrm>
            <a:off x="5603078" y="-31196"/>
            <a:ext cx="3513221" cy="590300"/>
          </a:xfrm>
        </p:spPr>
        <p:txBody>
          <a:bodyPr>
            <a:normAutofit/>
          </a:bodyPr>
          <a:lstStyle/>
          <a:p>
            <a:r>
              <a:rPr kumimoji="1" lang="ja-JP" altLang="en-US" sz="2800" dirty="0"/>
              <a:t>青少年奉仕</a:t>
            </a:r>
          </a:p>
        </p:txBody>
      </p:sp>
      <p:sp>
        <p:nvSpPr>
          <p:cNvPr id="5" name="字幕 2">
            <a:extLst>
              <a:ext uri="{FF2B5EF4-FFF2-40B4-BE49-F238E27FC236}">
                <a16:creationId xmlns:a16="http://schemas.microsoft.com/office/drawing/2014/main" id="{E6A0B301-310F-4ED0-A934-325410F88A63}"/>
              </a:ext>
            </a:extLst>
          </p:cNvPr>
          <p:cNvSpPr txBox="1">
            <a:spLocks/>
          </p:cNvSpPr>
          <p:nvPr/>
        </p:nvSpPr>
        <p:spPr>
          <a:xfrm>
            <a:off x="-522270" y="133823"/>
            <a:ext cx="3021053" cy="5903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dirty="0"/>
              <a:t>職業奉仕</a:t>
            </a:r>
          </a:p>
        </p:txBody>
      </p:sp>
      <p:pic>
        <p:nvPicPr>
          <p:cNvPr id="8" name="図 7">
            <a:extLst>
              <a:ext uri="{FF2B5EF4-FFF2-40B4-BE49-F238E27FC236}">
                <a16:creationId xmlns:a16="http://schemas.microsoft.com/office/drawing/2014/main" id="{7C59436F-6B2A-435E-B57C-8EC0F7250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09" y="3852902"/>
            <a:ext cx="4962130" cy="2791198"/>
          </a:xfrm>
          <a:prstGeom prst="rect">
            <a:avLst/>
          </a:prstGeom>
        </p:spPr>
      </p:pic>
      <p:pic>
        <p:nvPicPr>
          <p:cNvPr id="10" name="図 9">
            <a:extLst>
              <a:ext uri="{FF2B5EF4-FFF2-40B4-BE49-F238E27FC236}">
                <a16:creationId xmlns:a16="http://schemas.microsoft.com/office/drawing/2014/main" id="{331062F4-A5CC-431F-AFA9-6EB39D4CC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375" y="3852902"/>
            <a:ext cx="3723276" cy="2791198"/>
          </a:xfrm>
          <a:prstGeom prst="rect">
            <a:avLst/>
          </a:prstGeom>
        </p:spPr>
      </p:pic>
      <p:sp>
        <p:nvSpPr>
          <p:cNvPr id="6" name="四角形: 角を丸くする 5">
            <a:extLst>
              <a:ext uri="{FF2B5EF4-FFF2-40B4-BE49-F238E27FC236}">
                <a16:creationId xmlns:a16="http://schemas.microsoft.com/office/drawing/2014/main" id="{C86E3BF4-FF37-4A0F-ADAB-B87407D69EAF}"/>
              </a:ext>
            </a:extLst>
          </p:cNvPr>
          <p:cNvSpPr/>
          <p:nvPr/>
        </p:nvSpPr>
        <p:spPr>
          <a:xfrm>
            <a:off x="246009" y="3583016"/>
            <a:ext cx="4765497" cy="8508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例会　８ﾃｰﾌﾞﾙに分かれる（</a:t>
            </a:r>
            <a:r>
              <a:rPr lang="en-US" altLang="ja-JP" dirty="0">
                <a:solidFill>
                  <a:srgbClr val="FF0000"/>
                </a:solidFill>
              </a:rPr>
              <a:t>14</a:t>
            </a:r>
            <a:r>
              <a:rPr lang="ja-JP" altLang="en-US" dirty="0">
                <a:solidFill>
                  <a:srgbClr val="FF0000"/>
                </a:solidFill>
              </a:rPr>
              <a:t>～</a:t>
            </a:r>
            <a:r>
              <a:rPr lang="en-US" altLang="ja-JP" dirty="0">
                <a:solidFill>
                  <a:srgbClr val="FF0000"/>
                </a:solidFill>
              </a:rPr>
              <a:t>15</a:t>
            </a:r>
            <a:r>
              <a:rPr lang="ja-JP" altLang="en-US" dirty="0">
                <a:solidFill>
                  <a:srgbClr val="FF0000"/>
                </a:solidFill>
              </a:rPr>
              <a:t>名）</a:t>
            </a:r>
            <a:endParaRPr kumimoji="1" lang="en-US" altLang="ja-JP" dirty="0">
              <a:solidFill>
                <a:srgbClr val="FF0000"/>
              </a:solidFill>
            </a:endParaRPr>
          </a:p>
          <a:p>
            <a:r>
              <a:rPr kumimoji="1" lang="ja-JP" altLang="en-US" dirty="0">
                <a:solidFill>
                  <a:srgbClr val="FF0000"/>
                </a:solidFill>
              </a:rPr>
              <a:t>３か月に一度席替え　</a:t>
            </a:r>
            <a:endParaRPr kumimoji="1" lang="en-US" altLang="ja-JP" dirty="0">
              <a:solidFill>
                <a:srgbClr val="FF0000"/>
              </a:solidFill>
            </a:endParaRPr>
          </a:p>
          <a:p>
            <a:r>
              <a:rPr lang="ja-JP" altLang="en-US" dirty="0">
                <a:solidFill>
                  <a:srgbClr val="FF0000"/>
                </a:solidFill>
              </a:rPr>
              <a:t>ﾃｰﾌﾞﾙ毎に</a:t>
            </a:r>
            <a:r>
              <a:rPr kumimoji="1" lang="en-US" altLang="ja-JP" dirty="0">
                <a:solidFill>
                  <a:srgbClr val="FF0000"/>
                </a:solidFill>
              </a:rPr>
              <a:t>1</a:t>
            </a:r>
            <a:r>
              <a:rPr kumimoji="1" lang="ja-JP" altLang="en-US" dirty="0">
                <a:solidFill>
                  <a:srgbClr val="FF0000"/>
                </a:solidFill>
              </a:rPr>
              <a:t>度以上夜懇親会開催</a:t>
            </a:r>
          </a:p>
        </p:txBody>
      </p:sp>
      <p:sp>
        <p:nvSpPr>
          <p:cNvPr id="9" name="四角形: 角を丸くする 8">
            <a:extLst>
              <a:ext uri="{FF2B5EF4-FFF2-40B4-BE49-F238E27FC236}">
                <a16:creationId xmlns:a16="http://schemas.microsoft.com/office/drawing/2014/main" id="{D709E044-5EA2-460A-87FC-C3C33931417E}"/>
              </a:ext>
            </a:extLst>
          </p:cNvPr>
          <p:cNvSpPr/>
          <p:nvPr/>
        </p:nvSpPr>
        <p:spPr>
          <a:xfrm>
            <a:off x="5328544" y="3583016"/>
            <a:ext cx="2767760" cy="8508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横須賀</a:t>
            </a:r>
            <a:r>
              <a:rPr lang="en-US" altLang="ja-JP" dirty="0">
                <a:solidFill>
                  <a:srgbClr val="FF0000"/>
                </a:solidFill>
              </a:rPr>
              <a:t>RC</a:t>
            </a:r>
            <a:r>
              <a:rPr lang="ja-JP" altLang="en-US" dirty="0">
                <a:solidFill>
                  <a:srgbClr val="FF0000"/>
                </a:solidFill>
              </a:rPr>
              <a:t>ﾊﾞﾝﾄﾞ（</a:t>
            </a:r>
            <a:r>
              <a:rPr lang="en-US" altLang="ja-JP" dirty="0">
                <a:solidFill>
                  <a:srgbClr val="FF0000"/>
                </a:solidFill>
              </a:rPr>
              <a:t>7</a:t>
            </a:r>
            <a:r>
              <a:rPr lang="ja-JP" altLang="en-US" dirty="0">
                <a:solidFill>
                  <a:srgbClr val="FF0000"/>
                </a:solidFill>
              </a:rPr>
              <a:t>名）</a:t>
            </a:r>
            <a:endParaRPr lang="en-US" altLang="ja-JP" dirty="0">
              <a:solidFill>
                <a:srgbClr val="FF0000"/>
              </a:solidFill>
            </a:endParaRPr>
          </a:p>
          <a:p>
            <a:r>
              <a:rPr kumimoji="1" lang="ja-JP" altLang="en-US" dirty="0">
                <a:solidFill>
                  <a:srgbClr val="FF0000"/>
                </a:solidFill>
              </a:rPr>
              <a:t>ﾛｰﾀﾘｰ研究会でも演奏</a:t>
            </a:r>
          </a:p>
        </p:txBody>
      </p:sp>
      <p:pic>
        <p:nvPicPr>
          <p:cNvPr id="22" name="図 21">
            <a:extLst>
              <a:ext uri="{FF2B5EF4-FFF2-40B4-BE49-F238E27FC236}">
                <a16:creationId xmlns:a16="http://schemas.microsoft.com/office/drawing/2014/main" id="{E0EB5343-3B2D-4373-89D1-0743AE876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454" y="4346944"/>
            <a:ext cx="3205537" cy="1803114"/>
          </a:xfrm>
          <a:prstGeom prst="rect">
            <a:avLst/>
          </a:prstGeom>
        </p:spPr>
      </p:pic>
      <p:pic>
        <p:nvPicPr>
          <p:cNvPr id="24" name="図 23">
            <a:extLst>
              <a:ext uri="{FF2B5EF4-FFF2-40B4-BE49-F238E27FC236}">
                <a16:creationId xmlns:a16="http://schemas.microsoft.com/office/drawing/2014/main" id="{C2F7F9DC-7EB0-483B-89CB-3443AE1E5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7987" y="659081"/>
            <a:ext cx="4962130" cy="2791198"/>
          </a:xfrm>
          <a:prstGeom prst="rect">
            <a:avLst/>
          </a:prstGeom>
        </p:spPr>
      </p:pic>
      <p:pic>
        <p:nvPicPr>
          <p:cNvPr id="26" name="図 25">
            <a:extLst>
              <a:ext uri="{FF2B5EF4-FFF2-40B4-BE49-F238E27FC236}">
                <a16:creationId xmlns:a16="http://schemas.microsoft.com/office/drawing/2014/main" id="{38D524D3-FE4E-4CB7-9898-3F7329C37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15" y="559104"/>
            <a:ext cx="4962130" cy="2791198"/>
          </a:xfrm>
          <a:prstGeom prst="rect">
            <a:avLst/>
          </a:prstGeom>
        </p:spPr>
      </p:pic>
      <p:pic>
        <p:nvPicPr>
          <p:cNvPr id="14" name="図 13">
            <a:extLst>
              <a:ext uri="{FF2B5EF4-FFF2-40B4-BE49-F238E27FC236}">
                <a16:creationId xmlns:a16="http://schemas.microsoft.com/office/drawing/2014/main" id="{355F296B-5E93-4965-A219-41C0F06D8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332" y="559104"/>
            <a:ext cx="1570661" cy="2791198"/>
          </a:xfrm>
          <a:prstGeom prst="rect">
            <a:avLst/>
          </a:prstGeom>
        </p:spPr>
      </p:pic>
      <p:sp>
        <p:nvSpPr>
          <p:cNvPr id="27" name="四角形: 角を丸くする 26">
            <a:extLst>
              <a:ext uri="{FF2B5EF4-FFF2-40B4-BE49-F238E27FC236}">
                <a16:creationId xmlns:a16="http://schemas.microsoft.com/office/drawing/2014/main" id="{F28B0D54-E9F4-4089-8B3A-089E17EB3406}"/>
              </a:ext>
            </a:extLst>
          </p:cNvPr>
          <p:cNvSpPr/>
          <p:nvPr/>
        </p:nvSpPr>
        <p:spPr>
          <a:xfrm>
            <a:off x="151607" y="521932"/>
            <a:ext cx="4112168" cy="8508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横須賀</a:t>
            </a:r>
            <a:r>
              <a:rPr lang="en-US" altLang="ja-JP" dirty="0">
                <a:solidFill>
                  <a:srgbClr val="FF0000"/>
                </a:solidFill>
              </a:rPr>
              <a:t>RC</a:t>
            </a:r>
            <a:r>
              <a:rPr lang="ja-JP" altLang="en-US" dirty="0">
                <a:solidFill>
                  <a:srgbClr val="FF0000"/>
                </a:solidFill>
              </a:rPr>
              <a:t>会員　横須賀学院で講話</a:t>
            </a:r>
            <a:endParaRPr lang="en-US" altLang="ja-JP" dirty="0">
              <a:solidFill>
                <a:srgbClr val="FF0000"/>
              </a:solidFill>
            </a:endParaRPr>
          </a:p>
          <a:p>
            <a:r>
              <a:rPr kumimoji="1" lang="ja-JP" altLang="en-US" dirty="0">
                <a:solidFill>
                  <a:srgbClr val="FF0000"/>
                </a:solidFill>
              </a:rPr>
              <a:t>職業体験　会員　</a:t>
            </a:r>
            <a:r>
              <a:rPr kumimoji="1" lang="en-US" altLang="ja-JP" dirty="0">
                <a:solidFill>
                  <a:srgbClr val="FF0000"/>
                </a:solidFill>
              </a:rPr>
              <a:t>30</a:t>
            </a:r>
            <a:r>
              <a:rPr kumimoji="1" lang="ja-JP" altLang="en-US" dirty="0">
                <a:solidFill>
                  <a:srgbClr val="FF0000"/>
                </a:solidFill>
              </a:rPr>
              <a:t>事業所で受入</a:t>
            </a:r>
          </a:p>
        </p:txBody>
      </p:sp>
      <p:sp>
        <p:nvSpPr>
          <p:cNvPr id="28" name="四角形: 角を丸くする 27">
            <a:extLst>
              <a:ext uri="{FF2B5EF4-FFF2-40B4-BE49-F238E27FC236}">
                <a16:creationId xmlns:a16="http://schemas.microsoft.com/office/drawing/2014/main" id="{51EFC149-8331-4BED-ABFA-385BD03A397E}"/>
              </a:ext>
            </a:extLst>
          </p:cNvPr>
          <p:cNvSpPr/>
          <p:nvPr/>
        </p:nvSpPr>
        <p:spPr>
          <a:xfrm>
            <a:off x="8881690" y="3550256"/>
            <a:ext cx="2767760" cy="8508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rPr>
              <a:t>END POLIO NOW</a:t>
            </a:r>
          </a:p>
          <a:p>
            <a:r>
              <a:rPr kumimoji="1" lang="ja-JP" altLang="en-US" dirty="0">
                <a:solidFill>
                  <a:srgbClr val="FF0000"/>
                </a:solidFill>
              </a:rPr>
              <a:t>募金活動</a:t>
            </a:r>
          </a:p>
        </p:txBody>
      </p:sp>
      <p:sp>
        <p:nvSpPr>
          <p:cNvPr id="29" name="四角形: 角を丸くする 28">
            <a:extLst>
              <a:ext uri="{FF2B5EF4-FFF2-40B4-BE49-F238E27FC236}">
                <a16:creationId xmlns:a16="http://schemas.microsoft.com/office/drawing/2014/main" id="{B9ABEEA0-85A7-431E-B5D4-D7EF04FE0409}"/>
              </a:ext>
            </a:extLst>
          </p:cNvPr>
          <p:cNvSpPr/>
          <p:nvPr/>
        </p:nvSpPr>
        <p:spPr>
          <a:xfrm>
            <a:off x="9116298" y="216759"/>
            <a:ext cx="2391915" cy="6122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FF0000"/>
                </a:solidFill>
              </a:rPr>
              <a:t>交換留学生ﾗｼﾞｵ出演</a:t>
            </a:r>
            <a:endParaRPr kumimoji="1" lang="ja-JP" altLang="en-US" dirty="0">
              <a:solidFill>
                <a:srgbClr val="FF0000"/>
              </a:solidFill>
            </a:endParaRPr>
          </a:p>
        </p:txBody>
      </p:sp>
    </p:spTree>
    <p:extLst>
      <p:ext uri="{BB962C8B-B14F-4D97-AF65-F5344CB8AC3E}">
        <p14:creationId xmlns:p14="http://schemas.microsoft.com/office/powerpoint/2010/main" val="1893286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409700" y="-1"/>
            <a:ext cx="9283699" cy="6962775"/>
          </a:xfrm>
          <a:prstGeom prst="rect">
            <a:avLst/>
          </a:prstGeom>
          <a:noFill/>
          <a:ln w="9525">
            <a:noFill/>
            <a:miter lim="800000"/>
            <a:headEnd/>
            <a:tailEnd/>
          </a:ln>
          <a:effectLst/>
        </p:spPr>
      </p:pic>
      <p:sp>
        <p:nvSpPr>
          <p:cNvPr id="3" name="テキスト ボックス 2"/>
          <p:cNvSpPr txBox="1"/>
          <p:nvPr/>
        </p:nvSpPr>
        <p:spPr>
          <a:xfrm>
            <a:off x="1919537" y="5805264"/>
            <a:ext cx="3775393" cy="523220"/>
          </a:xfrm>
          <a:prstGeom prst="rect">
            <a:avLst/>
          </a:prstGeom>
          <a:noFill/>
        </p:spPr>
        <p:txBody>
          <a:bodyPr wrap="none" rtlCol="0">
            <a:spAutoFit/>
          </a:bodyPr>
          <a:lstStyle/>
          <a:p>
            <a:r>
              <a:rPr lang="ja-JP" altLang="en-US" sz="2800" b="1" dirty="0">
                <a:solidFill>
                  <a:srgbClr val="0000FF"/>
                </a:solidFill>
              </a:rPr>
              <a:t>英語で打ち合わせ会議</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24000" y="0"/>
            <a:ext cx="9245600" cy="6934200"/>
          </a:xfrm>
          <a:prstGeom prst="rect">
            <a:avLst/>
          </a:prstGeom>
          <a:noFill/>
          <a:ln w="9525">
            <a:noFill/>
            <a:miter lim="800000"/>
            <a:headEnd/>
            <a:tailEnd/>
          </a:ln>
          <a:effectLst/>
        </p:spPr>
      </p:pic>
      <p:sp>
        <p:nvSpPr>
          <p:cNvPr id="3" name="テキスト ボックス 2"/>
          <p:cNvSpPr txBox="1"/>
          <p:nvPr/>
        </p:nvSpPr>
        <p:spPr>
          <a:xfrm>
            <a:off x="2495601" y="980728"/>
            <a:ext cx="1988045" cy="523220"/>
          </a:xfrm>
          <a:prstGeom prst="rect">
            <a:avLst/>
          </a:prstGeom>
          <a:noFill/>
        </p:spPr>
        <p:txBody>
          <a:bodyPr wrap="none" rtlCol="0">
            <a:spAutoFit/>
          </a:bodyPr>
          <a:lstStyle/>
          <a:p>
            <a:r>
              <a:rPr lang="ja-JP" altLang="en-US" sz="2800" b="1" dirty="0">
                <a:solidFill>
                  <a:srgbClr val="0000FF"/>
                </a:solidFill>
              </a:rPr>
              <a:t>術前の回診</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l="11019" r="15305"/>
          <a:stretch>
            <a:fillRect/>
          </a:stretch>
        </p:blipFill>
        <p:spPr bwMode="auto">
          <a:xfrm rot="5400000">
            <a:off x="2701971" y="-136431"/>
            <a:ext cx="6932077" cy="7056785"/>
          </a:xfrm>
          <a:prstGeom prst="rect">
            <a:avLst/>
          </a:prstGeom>
          <a:noFill/>
          <a:ln w="9525">
            <a:noFill/>
            <a:miter lim="800000"/>
            <a:headEnd/>
            <a:tailEnd/>
          </a:ln>
          <a:effectLst/>
        </p:spPr>
      </p:pic>
      <p:sp>
        <p:nvSpPr>
          <p:cNvPr id="3" name="テキスト ボックス 2"/>
          <p:cNvSpPr txBox="1"/>
          <p:nvPr/>
        </p:nvSpPr>
        <p:spPr>
          <a:xfrm>
            <a:off x="2999657" y="332656"/>
            <a:ext cx="1266693" cy="523220"/>
          </a:xfrm>
          <a:prstGeom prst="rect">
            <a:avLst/>
          </a:prstGeom>
          <a:noFill/>
        </p:spPr>
        <p:txBody>
          <a:bodyPr wrap="none" rtlCol="0">
            <a:spAutoFit/>
          </a:bodyPr>
          <a:lstStyle/>
          <a:p>
            <a:r>
              <a:rPr lang="ja-JP" altLang="en-US" sz="2800" b="1" dirty="0">
                <a:solidFill>
                  <a:srgbClr val="0000FF"/>
                </a:solidFill>
              </a:rPr>
              <a:t>前準備</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6248" b="18692"/>
          <a:stretch>
            <a:fillRect/>
          </a:stretch>
        </p:blipFill>
        <p:spPr bwMode="auto">
          <a:xfrm>
            <a:off x="1524001" y="0"/>
            <a:ext cx="9136559" cy="6858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5803.JPG"/>
          <p:cNvPicPr>
            <a:picLocks noChangeAspect="1"/>
          </p:cNvPicPr>
          <p:nvPr/>
        </p:nvPicPr>
        <p:blipFill>
          <a:blip r:embed="rId2"/>
          <a:srcRect l="13514" r="5404" b="-1562"/>
          <a:stretch>
            <a:fillRect/>
          </a:stretch>
        </p:blipFill>
        <p:spPr>
          <a:xfrm>
            <a:off x="2254251" y="4757739"/>
            <a:ext cx="2900363" cy="200342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3" name="図 2" descr="IMG_5775.JPG"/>
          <p:cNvPicPr>
            <a:picLocks noChangeAspect="1"/>
          </p:cNvPicPr>
          <p:nvPr/>
        </p:nvPicPr>
        <p:blipFill>
          <a:blip r:embed="rId3"/>
          <a:srcRect t="13793" r="9524"/>
          <a:stretch>
            <a:fillRect/>
          </a:stretch>
        </p:blipFill>
        <p:spPr>
          <a:xfrm>
            <a:off x="2238375" y="2743200"/>
            <a:ext cx="2928938" cy="190023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図 4" descr="IMG_5757.JPG"/>
          <p:cNvPicPr>
            <a:picLocks noChangeAspect="1"/>
          </p:cNvPicPr>
          <p:nvPr/>
        </p:nvPicPr>
        <p:blipFill>
          <a:blip r:embed="rId4"/>
          <a:srcRect l="6641" b="3030"/>
          <a:stretch>
            <a:fillRect/>
          </a:stretch>
        </p:blipFill>
        <p:spPr>
          <a:xfrm>
            <a:off x="2238375" y="400050"/>
            <a:ext cx="2928938" cy="222408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1" name="図 10" descr="IMG_2195.JPG"/>
          <p:cNvPicPr>
            <a:picLocks noChangeAspect="1"/>
          </p:cNvPicPr>
          <p:nvPr/>
        </p:nvPicPr>
        <p:blipFill>
          <a:blip r:embed="rId5"/>
          <a:stretch>
            <a:fillRect/>
          </a:stretch>
        </p:blipFill>
        <p:spPr>
          <a:xfrm>
            <a:off x="5738813" y="214314"/>
            <a:ext cx="4381500" cy="3286125"/>
          </a:xfrm>
          <a:prstGeom prst="rect">
            <a:avLst/>
          </a:prstGeom>
          <a:ln>
            <a:noFill/>
          </a:ln>
          <a:effectLst>
            <a:outerShdw blurRad="292100" dist="139700" dir="2700000" algn="tl" rotWithShape="0">
              <a:srgbClr val="333333">
                <a:alpha val="65000"/>
              </a:srgbClr>
            </a:outerShdw>
          </a:effectLst>
        </p:spPr>
      </p:pic>
      <p:pic>
        <p:nvPicPr>
          <p:cNvPr id="12" name="図 11" descr="030.JPG"/>
          <p:cNvPicPr>
            <a:picLocks noChangeAspect="1"/>
          </p:cNvPicPr>
          <p:nvPr/>
        </p:nvPicPr>
        <p:blipFill>
          <a:blip r:embed="rId6"/>
          <a:stretch>
            <a:fillRect/>
          </a:stretch>
        </p:blipFill>
        <p:spPr>
          <a:xfrm>
            <a:off x="5738814" y="3705225"/>
            <a:ext cx="4429125" cy="3009900"/>
          </a:xfrm>
          <a:prstGeom prst="rect">
            <a:avLst/>
          </a:prstGeom>
          <a:ln>
            <a:noFill/>
          </a:ln>
          <a:effectLst>
            <a:outerShdw blurRad="292100" dist="139700" dir="2700000" algn="tl" rotWithShape="0">
              <a:srgbClr val="333333">
                <a:alpha val="65000"/>
              </a:srgbClr>
            </a:outerShdw>
          </a:effectLst>
        </p:spPr>
      </p:pic>
      <p:sp>
        <p:nvSpPr>
          <p:cNvPr id="15367" name="テキスト ボックス 12"/>
          <p:cNvSpPr txBox="1">
            <a:spLocks noChangeArrowheads="1"/>
          </p:cNvSpPr>
          <p:nvPr/>
        </p:nvSpPr>
        <p:spPr bwMode="auto">
          <a:xfrm>
            <a:off x="2262188" y="1"/>
            <a:ext cx="3071812" cy="461963"/>
          </a:xfrm>
          <a:prstGeom prst="rect">
            <a:avLst/>
          </a:prstGeom>
          <a:noFill/>
          <a:ln w="9525">
            <a:noFill/>
            <a:miter lim="800000"/>
            <a:headEnd/>
            <a:tailEnd/>
          </a:ln>
        </p:spPr>
        <p:txBody>
          <a:bodyPr>
            <a:spAutoFit/>
          </a:bodyPr>
          <a:lstStyle/>
          <a:p>
            <a:r>
              <a:rPr lang="ja-JP" altLang="en-US" sz="2400" b="1" dirty="0">
                <a:latin typeface="Century" pitchFamily="18" charset="0"/>
              </a:rPr>
              <a:t>口唇裂の手術</a:t>
            </a:r>
          </a:p>
        </p:txBody>
      </p:sp>
      <p:sp>
        <p:nvSpPr>
          <p:cNvPr id="15" name="正方形/長方形 14"/>
          <p:cNvSpPr/>
          <p:nvPr/>
        </p:nvSpPr>
        <p:spPr>
          <a:xfrm rot="21055473">
            <a:off x="2595563" y="671513"/>
            <a:ext cx="1928812" cy="285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図 4"/>
          <p:cNvPicPr>
            <a:picLocks noChangeAspect="1"/>
          </p:cNvPicPr>
          <p:nvPr/>
        </p:nvPicPr>
        <p:blipFill>
          <a:blip r:embed="rId2"/>
          <a:srcRect/>
          <a:stretch>
            <a:fillRect/>
          </a:stretch>
        </p:blipFill>
        <p:spPr bwMode="auto">
          <a:xfrm>
            <a:off x="1601789" y="3343276"/>
            <a:ext cx="4422775" cy="3306763"/>
          </a:xfrm>
          <a:prstGeom prst="rect">
            <a:avLst/>
          </a:prstGeom>
          <a:noFill/>
          <a:ln w="9525">
            <a:noFill/>
            <a:miter lim="800000"/>
            <a:headEnd/>
            <a:tailEnd/>
          </a:ln>
        </p:spPr>
      </p:pic>
      <p:pic>
        <p:nvPicPr>
          <p:cNvPr id="16388" name="図 6"/>
          <p:cNvPicPr>
            <a:picLocks noChangeAspect="1"/>
          </p:cNvPicPr>
          <p:nvPr/>
        </p:nvPicPr>
        <p:blipFill>
          <a:blip r:embed="rId3"/>
          <a:srcRect/>
          <a:stretch>
            <a:fillRect/>
          </a:stretch>
        </p:blipFill>
        <p:spPr bwMode="auto">
          <a:xfrm>
            <a:off x="6167438" y="214313"/>
            <a:ext cx="3929062" cy="2692400"/>
          </a:xfrm>
          <a:prstGeom prst="rect">
            <a:avLst/>
          </a:prstGeom>
          <a:noFill/>
          <a:ln w="9525">
            <a:noFill/>
            <a:miter lim="800000"/>
            <a:headEnd/>
            <a:tailEnd/>
          </a:ln>
        </p:spPr>
      </p:pic>
      <p:pic>
        <p:nvPicPr>
          <p:cNvPr id="16389" name="図 7"/>
          <p:cNvPicPr>
            <a:picLocks noChangeAspect="1"/>
          </p:cNvPicPr>
          <p:nvPr/>
        </p:nvPicPr>
        <p:blipFill>
          <a:blip r:embed="rId4"/>
          <a:srcRect/>
          <a:stretch>
            <a:fillRect/>
          </a:stretch>
        </p:blipFill>
        <p:spPr bwMode="auto">
          <a:xfrm>
            <a:off x="1738313" y="214313"/>
            <a:ext cx="4286250" cy="2978150"/>
          </a:xfrm>
          <a:prstGeom prst="rect">
            <a:avLst/>
          </a:prstGeom>
          <a:noFill/>
          <a:ln w="9525">
            <a:noFill/>
            <a:miter lim="800000"/>
            <a:headEnd/>
            <a:tailEnd/>
          </a:ln>
        </p:spPr>
      </p:pic>
      <p:pic>
        <p:nvPicPr>
          <p:cNvPr id="16390" name="コンテンツ プレースホルダー 3"/>
          <p:cNvPicPr>
            <a:picLocks noChangeAspect="1"/>
          </p:cNvPicPr>
          <p:nvPr/>
        </p:nvPicPr>
        <p:blipFill>
          <a:blip r:embed="rId5"/>
          <a:srcRect/>
          <a:stretch>
            <a:fillRect/>
          </a:stretch>
        </p:blipFill>
        <p:spPr bwMode="auto">
          <a:xfrm>
            <a:off x="6167439" y="2786063"/>
            <a:ext cx="4135437" cy="3009900"/>
          </a:xfrm>
          <a:prstGeom prst="rect">
            <a:avLst/>
          </a:prstGeom>
          <a:noFill/>
          <a:ln w="9525">
            <a:noFill/>
            <a:miter lim="800000"/>
            <a:headEnd/>
            <a:tailEnd/>
          </a:ln>
        </p:spPr>
      </p:pic>
      <p:sp>
        <p:nvSpPr>
          <p:cNvPr id="16391" name="テキスト ボックス 9"/>
          <p:cNvSpPr txBox="1">
            <a:spLocks noChangeArrowheads="1"/>
          </p:cNvSpPr>
          <p:nvPr/>
        </p:nvSpPr>
        <p:spPr bwMode="auto">
          <a:xfrm>
            <a:off x="6167438" y="5857876"/>
            <a:ext cx="5205411" cy="646331"/>
          </a:xfrm>
          <a:prstGeom prst="rect">
            <a:avLst/>
          </a:prstGeom>
          <a:noFill/>
          <a:ln w="9525">
            <a:noFill/>
            <a:miter lim="800000"/>
            <a:headEnd/>
            <a:tailEnd/>
          </a:ln>
        </p:spPr>
        <p:txBody>
          <a:bodyPr wrap="square">
            <a:spAutoFit/>
          </a:bodyPr>
          <a:lstStyle/>
          <a:p>
            <a:r>
              <a:rPr lang="en-US" altLang="ja-JP" b="1" dirty="0"/>
              <a:t>2016</a:t>
            </a:r>
            <a:r>
              <a:rPr lang="ja-JP" altLang="en-US" b="1" dirty="0"/>
              <a:t>年術後の患者のケアは</a:t>
            </a:r>
            <a:r>
              <a:rPr lang="en-US" altLang="ja-JP" b="1" dirty="0"/>
              <a:t>South Western</a:t>
            </a:r>
          </a:p>
          <a:p>
            <a:r>
              <a:rPr lang="ja-JP" altLang="en-US" b="1" dirty="0"/>
              <a:t>大学の施設で同大学スタッフにより行われた</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2249.JPG"/>
          <p:cNvPicPr>
            <a:picLocks noChangeAspect="1"/>
          </p:cNvPicPr>
          <p:nvPr/>
        </p:nvPicPr>
        <p:blipFill>
          <a:blip r:embed="rId2" cstate="print"/>
          <a:stretch>
            <a:fillRect/>
          </a:stretch>
        </p:blipFill>
        <p:spPr>
          <a:xfrm>
            <a:off x="5810248" y="0"/>
            <a:ext cx="4572032" cy="3429000"/>
          </a:xfrm>
          <a:prstGeom prst="rect">
            <a:avLst/>
          </a:prstGeom>
          <a:ln>
            <a:noFill/>
          </a:ln>
          <a:effectLst>
            <a:softEdge rad="112500"/>
          </a:effectLst>
        </p:spPr>
      </p:pic>
      <p:sp>
        <p:nvSpPr>
          <p:cNvPr id="9" name="テキスト ボックス 8"/>
          <p:cNvSpPr txBox="1"/>
          <p:nvPr/>
        </p:nvSpPr>
        <p:spPr>
          <a:xfrm>
            <a:off x="1809750" y="857250"/>
            <a:ext cx="3714750" cy="1570038"/>
          </a:xfrm>
          <a:prstGeom prst="rect">
            <a:avLst/>
          </a:prstGeom>
          <a:ln w="28575">
            <a:solidFill>
              <a:schemeClr val="accent6"/>
            </a:solidFill>
            <a:prstDash val="solid"/>
          </a:ln>
        </p:spPr>
        <p:style>
          <a:lnRef idx="2">
            <a:schemeClr val="accent5"/>
          </a:lnRef>
          <a:fillRef idx="1">
            <a:schemeClr val="lt1"/>
          </a:fillRef>
          <a:effectRef idx="0">
            <a:schemeClr val="accent5"/>
          </a:effectRef>
          <a:fontRef idx="minor">
            <a:schemeClr val="dk1"/>
          </a:fontRef>
        </p:style>
        <p:txBody>
          <a:bodyPr>
            <a:spAutoFit/>
          </a:bodyPr>
          <a:lstStyle/>
          <a:p>
            <a:pPr>
              <a:defRPr/>
            </a:pPr>
            <a:r>
              <a:rPr lang="ja-JP" altLang="en-US" sz="2400" dirty="0">
                <a:latin typeface="HG丸ｺﾞｼｯｸM-PRO" pitchFamily="50" charset="-128"/>
                <a:ea typeface="HG丸ｺﾞｼｯｸM-PRO" pitchFamily="50" charset="-128"/>
              </a:rPr>
              <a:t>手術の翌日は早朝に患者さんの診察を行い、術後の管理方法を現地のスタッフに指導する。</a:t>
            </a:r>
          </a:p>
        </p:txBody>
      </p:sp>
      <p:sp>
        <p:nvSpPr>
          <p:cNvPr id="7" name="テキスト ボックス 6"/>
          <p:cNvSpPr txBox="1"/>
          <p:nvPr/>
        </p:nvSpPr>
        <p:spPr>
          <a:xfrm>
            <a:off x="1562982" y="83665"/>
            <a:ext cx="3247134"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ja-JP" sz="3600" b="1" u="sng" dirty="0">
                <a:ln w="11430">
                  <a:noFill/>
                </a:ln>
                <a:solidFill>
                  <a:schemeClr val="accent1">
                    <a:lumMod val="50000"/>
                  </a:schemeClr>
                </a:solidFill>
                <a:effectLst>
                  <a:outerShdw blurRad="50800" dist="39000" dir="5460000" algn="tl">
                    <a:srgbClr val="000000">
                      <a:alpha val="38000"/>
                    </a:srgbClr>
                  </a:outerShdw>
                </a:effectLst>
                <a:latin typeface="HG丸ｺﾞｼｯｸM-PRO" pitchFamily="50" charset="-128"/>
                <a:ea typeface="HG丸ｺﾞｼｯｸM-PRO" pitchFamily="50" charset="-128"/>
              </a:rPr>
              <a:t>Ⅲ.</a:t>
            </a:r>
            <a:r>
              <a:rPr lang="ja-JP" altLang="en-US" sz="3600" b="1" u="sng" dirty="0">
                <a:ln w="11430">
                  <a:noFill/>
                </a:ln>
                <a:solidFill>
                  <a:schemeClr val="accent1">
                    <a:lumMod val="50000"/>
                  </a:schemeClr>
                </a:solidFill>
                <a:effectLst>
                  <a:outerShdw blurRad="50800" dist="39000" dir="5460000" algn="tl">
                    <a:srgbClr val="000000">
                      <a:alpha val="38000"/>
                    </a:srgbClr>
                  </a:outerShdw>
                </a:effectLst>
                <a:latin typeface="HG丸ｺﾞｼｯｸM-PRO" pitchFamily="50" charset="-128"/>
                <a:ea typeface="HG丸ｺﾞｼｯｸM-PRO" pitchFamily="50" charset="-128"/>
              </a:rPr>
              <a:t>術後の回診</a:t>
            </a:r>
          </a:p>
        </p:txBody>
      </p:sp>
      <p:pic>
        <p:nvPicPr>
          <p:cNvPr id="21512" name="Picture 8" descr="C:\Users\kanagawa\Desktop\2016VTT at the Philippines\Aug18\P8180268.JPG"/>
          <p:cNvPicPr>
            <a:picLocks noChangeAspect="1" noChangeArrowheads="1"/>
          </p:cNvPicPr>
          <p:nvPr/>
        </p:nvPicPr>
        <p:blipFill>
          <a:blip r:embed="rId3" cstate="print"/>
          <a:srcRect/>
          <a:stretch>
            <a:fillRect/>
          </a:stretch>
        </p:blipFill>
        <p:spPr bwMode="auto">
          <a:xfrm>
            <a:off x="5881686" y="3357562"/>
            <a:ext cx="4421178" cy="3500438"/>
          </a:xfrm>
          <a:prstGeom prst="rect">
            <a:avLst/>
          </a:prstGeom>
          <a:ln>
            <a:noFill/>
          </a:ln>
          <a:effectLst>
            <a:softEdge rad="112500"/>
          </a:effectLst>
        </p:spPr>
      </p:pic>
      <p:pic>
        <p:nvPicPr>
          <p:cNvPr id="21513" name="Picture 9" descr="C:\Users\kanagawa\Desktop\2016VTT at the Philippines\Aug18\DSCN0325.JPG"/>
          <p:cNvPicPr>
            <a:picLocks noChangeAspect="1" noChangeArrowheads="1"/>
          </p:cNvPicPr>
          <p:nvPr/>
        </p:nvPicPr>
        <p:blipFill>
          <a:blip r:embed="rId4" cstate="print"/>
          <a:srcRect t="11458"/>
          <a:stretch>
            <a:fillRect/>
          </a:stretch>
        </p:blipFill>
        <p:spPr bwMode="auto">
          <a:xfrm>
            <a:off x="1952596" y="2500306"/>
            <a:ext cx="3500462" cy="4143356"/>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コンテンツ プレースホルダー 3"/>
          <p:cNvPicPr>
            <a:picLocks noGrp="1" noChangeAspect="1"/>
          </p:cNvPicPr>
          <p:nvPr>
            <p:ph idx="1"/>
          </p:nvPr>
        </p:nvPicPr>
        <p:blipFill>
          <a:blip r:embed="rId2"/>
          <a:srcRect/>
          <a:stretch>
            <a:fillRect/>
          </a:stretch>
        </p:blipFill>
        <p:spPr>
          <a:xfrm>
            <a:off x="2472230" y="365125"/>
            <a:ext cx="8158163" cy="5278437"/>
          </a:xfrm>
        </p:spPr>
      </p:pic>
      <p:sp>
        <p:nvSpPr>
          <p:cNvPr id="17412" name="テキスト ボックス 4"/>
          <p:cNvSpPr txBox="1">
            <a:spLocks noChangeArrowheads="1"/>
          </p:cNvSpPr>
          <p:nvPr/>
        </p:nvSpPr>
        <p:spPr bwMode="auto">
          <a:xfrm>
            <a:off x="2166939" y="5715000"/>
            <a:ext cx="8768747" cy="400110"/>
          </a:xfrm>
          <a:prstGeom prst="rect">
            <a:avLst/>
          </a:prstGeom>
          <a:noFill/>
          <a:ln w="9525">
            <a:noFill/>
            <a:miter lim="800000"/>
            <a:headEnd/>
            <a:tailEnd/>
          </a:ln>
        </p:spPr>
        <p:txBody>
          <a:bodyPr wrap="none">
            <a:spAutoFit/>
          </a:bodyPr>
          <a:lstStyle/>
          <a:p>
            <a:r>
              <a:rPr lang="en-US" altLang="ja-JP" sz="2000" b="1" dirty="0"/>
              <a:t>2016</a:t>
            </a:r>
            <a:r>
              <a:rPr lang="ja-JP" altLang="en-US" sz="2000" b="1" dirty="0"/>
              <a:t>年術後の治療のために</a:t>
            </a:r>
            <a:r>
              <a:rPr lang="en-US" altLang="ja-JP" sz="2000" b="1" dirty="0"/>
              <a:t>South Western</a:t>
            </a:r>
            <a:r>
              <a:rPr lang="ja-JP" altLang="en-US" sz="2000" b="1" dirty="0"/>
              <a:t>大学に集まった患者と家族たち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6C2D4A-3D91-4E09-99A9-68A14686020A}"/>
              </a:ext>
            </a:extLst>
          </p:cNvPr>
          <p:cNvSpPr>
            <a:spLocks noGrp="1"/>
          </p:cNvSpPr>
          <p:nvPr>
            <p:ph type="title"/>
          </p:nvPr>
        </p:nvSpPr>
        <p:spPr>
          <a:xfrm>
            <a:off x="838200" y="365125"/>
            <a:ext cx="10515600" cy="5439774"/>
          </a:xfrm>
        </p:spPr>
        <p:txBody>
          <a:bodyPr>
            <a:normAutofit/>
          </a:bodyPr>
          <a:lstStyle/>
          <a:p>
            <a:r>
              <a:rPr kumimoji="1" lang="ja-JP" altLang="en-US" dirty="0"/>
              <a:t>より定着するには？</a:t>
            </a:r>
            <a:br>
              <a:rPr kumimoji="1" lang="en-US" altLang="ja-JP" dirty="0"/>
            </a:br>
            <a:br>
              <a:rPr kumimoji="1" lang="en-US" altLang="ja-JP" dirty="0"/>
            </a:br>
            <a:br>
              <a:rPr kumimoji="1" lang="en-US" altLang="ja-JP" dirty="0"/>
            </a:br>
            <a:r>
              <a:rPr lang="ja-JP" altLang="en-US" dirty="0"/>
              <a:t>ロータリークラブとしての意義は？</a:t>
            </a:r>
            <a:br>
              <a:rPr lang="en-US" altLang="ja-JP" dirty="0"/>
            </a:br>
            <a:endParaRPr kumimoji="1" lang="ja-JP" altLang="en-US" dirty="0"/>
          </a:p>
        </p:txBody>
      </p:sp>
      <p:sp>
        <p:nvSpPr>
          <p:cNvPr id="4" name="テキスト ボックス 3">
            <a:extLst>
              <a:ext uri="{FF2B5EF4-FFF2-40B4-BE49-F238E27FC236}">
                <a16:creationId xmlns:a16="http://schemas.microsoft.com/office/drawing/2014/main" id="{56716B27-2255-4F3D-8C06-3712806FCD3B}"/>
              </a:ext>
            </a:extLst>
          </p:cNvPr>
          <p:cNvSpPr txBox="1"/>
          <p:nvPr/>
        </p:nvSpPr>
        <p:spPr>
          <a:xfrm>
            <a:off x="2373329" y="2440113"/>
            <a:ext cx="7274105" cy="646331"/>
          </a:xfrm>
          <a:prstGeom prst="rect">
            <a:avLst/>
          </a:prstGeom>
          <a:solidFill>
            <a:srgbClr val="FFFF00"/>
          </a:solidFill>
        </p:spPr>
        <p:txBody>
          <a:bodyPr wrap="square" rtlCol="0">
            <a:spAutoFit/>
          </a:bodyPr>
          <a:lstStyle/>
          <a:p>
            <a:r>
              <a:rPr kumimoji="1" lang="ja-JP" altLang="en-US" sz="3600" dirty="0"/>
              <a:t>継続可能なシステムの構築</a:t>
            </a:r>
          </a:p>
        </p:txBody>
      </p:sp>
      <p:sp>
        <p:nvSpPr>
          <p:cNvPr id="5" name="テキスト ボックス 4">
            <a:extLst>
              <a:ext uri="{FF2B5EF4-FFF2-40B4-BE49-F238E27FC236}">
                <a16:creationId xmlns:a16="http://schemas.microsoft.com/office/drawing/2014/main" id="{78E897B0-87B1-464B-B2CC-C03152F71FDB}"/>
              </a:ext>
            </a:extLst>
          </p:cNvPr>
          <p:cNvSpPr txBox="1"/>
          <p:nvPr/>
        </p:nvSpPr>
        <p:spPr>
          <a:xfrm>
            <a:off x="2373328" y="4302044"/>
            <a:ext cx="7274105" cy="646331"/>
          </a:xfrm>
          <a:prstGeom prst="rect">
            <a:avLst/>
          </a:prstGeom>
          <a:solidFill>
            <a:srgbClr val="FFFF00"/>
          </a:solidFill>
        </p:spPr>
        <p:txBody>
          <a:bodyPr wrap="square" rtlCol="0">
            <a:spAutoFit/>
          </a:bodyPr>
          <a:lstStyle/>
          <a:p>
            <a:r>
              <a:rPr kumimoji="1" lang="ja-JP" altLang="en-US" sz="3600" dirty="0"/>
              <a:t>会員全員参加の意識</a:t>
            </a:r>
          </a:p>
        </p:txBody>
      </p:sp>
    </p:spTree>
    <p:extLst>
      <p:ext uri="{BB962C8B-B14F-4D97-AF65-F5344CB8AC3E}">
        <p14:creationId xmlns:p14="http://schemas.microsoft.com/office/powerpoint/2010/main" val="2699084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AFEBE5-9361-4908-888F-E1CEE7FB7502}"/>
              </a:ext>
            </a:extLst>
          </p:cNvPr>
          <p:cNvSpPr>
            <a:spLocks noGrp="1"/>
          </p:cNvSpPr>
          <p:nvPr>
            <p:ph type="title"/>
          </p:nvPr>
        </p:nvSpPr>
        <p:spPr/>
        <p:txBody>
          <a:bodyPr>
            <a:normAutofit/>
          </a:bodyPr>
          <a:lstStyle/>
          <a:p>
            <a:r>
              <a:rPr lang="ja-JP" altLang="ja-JP" sz="2800" dirty="0"/>
              <a:t>プロジェクト名</a:t>
            </a:r>
            <a:br>
              <a:rPr lang="ja-JP" altLang="ja-JP" sz="2800" dirty="0"/>
            </a:br>
            <a:r>
              <a:rPr lang="ja-JP" altLang="ja-JP" sz="2800" b="1" dirty="0">
                <a:solidFill>
                  <a:srgbClr val="00B0F0"/>
                </a:solidFill>
              </a:rPr>
              <a:t>フィリピンにおける口唇口蓋裂医療の技術移転と診療拠点設立</a:t>
            </a:r>
            <a:br>
              <a:rPr lang="ja-JP" altLang="ja-JP" sz="2800" dirty="0"/>
            </a:br>
            <a:endParaRPr kumimoji="1" lang="ja-JP" altLang="en-US" sz="2800" dirty="0"/>
          </a:p>
        </p:txBody>
      </p:sp>
      <p:sp>
        <p:nvSpPr>
          <p:cNvPr id="3" name="コンテンツ プレースホルダー 2">
            <a:extLst>
              <a:ext uri="{FF2B5EF4-FFF2-40B4-BE49-F238E27FC236}">
                <a16:creationId xmlns:a16="http://schemas.microsoft.com/office/drawing/2014/main" id="{049E545C-DA72-4F92-8F0C-B31C1B7F3E1D}"/>
              </a:ext>
            </a:extLst>
          </p:cNvPr>
          <p:cNvSpPr>
            <a:spLocks noGrp="1"/>
          </p:cNvSpPr>
          <p:nvPr>
            <p:ph idx="1"/>
          </p:nvPr>
        </p:nvSpPr>
        <p:spPr>
          <a:xfrm>
            <a:off x="838200" y="1425844"/>
            <a:ext cx="10515600" cy="4751119"/>
          </a:xfrm>
        </p:spPr>
        <p:txBody>
          <a:bodyPr>
            <a:normAutofit fontScale="92500"/>
          </a:bodyPr>
          <a:lstStyle/>
          <a:p>
            <a:r>
              <a:rPr lang="ja-JP" altLang="ja-JP" sz="3000" dirty="0"/>
              <a:t>プロジェクトの概要</a:t>
            </a:r>
          </a:p>
          <a:p>
            <a:pPr marL="0" indent="0">
              <a:buNone/>
            </a:pPr>
            <a:r>
              <a:rPr lang="ja-JP" altLang="en-US" sz="3000" dirty="0"/>
              <a:t>　</a:t>
            </a:r>
            <a:r>
              <a:rPr lang="ja-JP" altLang="ja-JP" sz="3000" dirty="0"/>
              <a:t>保健医療制度が利用できないフィリピン国貧困層の口唇口蓋裂患児に対し、慈善医療活動を行うとともに、</a:t>
            </a:r>
            <a:r>
              <a:rPr lang="ja-JP" altLang="ja-JP" sz="3000" dirty="0">
                <a:solidFill>
                  <a:srgbClr val="FF0000"/>
                </a:solidFill>
              </a:rPr>
              <a:t>現地医療スタッフに口唇口蓋裂医療の技術移転と教育を行い、現地の医療人による治療の確立を支援する。最後に、受益地域の口唇口蓋裂患児の治療拠点（口唇口蓋裂センター）の設立</a:t>
            </a:r>
            <a:r>
              <a:rPr lang="ja-JP" altLang="ja-JP" sz="3000" dirty="0"/>
              <a:t>を目指すことを目標とする。受益地域の歯科医師</a:t>
            </a:r>
            <a:r>
              <a:rPr lang="en-US" altLang="ja-JP" sz="3000" dirty="0"/>
              <a:t>3</a:t>
            </a:r>
            <a:r>
              <a:rPr lang="ja-JP" altLang="ja-JP" sz="3000" dirty="0"/>
              <a:t>名と看護師</a:t>
            </a:r>
            <a:r>
              <a:rPr lang="en-US" altLang="ja-JP" sz="3000" dirty="0"/>
              <a:t>1</a:t>
            </a:r>
            <a:r>
              <a:rPr lang="ja-JP" altLang="ja-JP" sz="3000" dirty="0"/>
              <a:t>名に口唇口蓋裂医療を教育し、同地域の患者を独力で治療できるよう医療技術支援を行う。</a:t>
            </a:r>
            <a:endParaRPr lang="en-US" altLang="ja-JP" sz="3000" dirty="0"/>
          </a:p>
          <a:p>
            <a:endParaRPr kumimoji="1" lang="en-US" altLang="ja-JP" dirty="0"/>
          </a:p>
          <a:p>
            <a:r>
              <a:rPr lang="ja-JP" altLang="en-US" sz="2100"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地元</a:t>
            </a:r>
            <a:r>
              <a:rPr lang="ja-JP" altLang="ja-JP" sz="2100"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ロータリークラブが中心となり、口唇口蓋裂児のボランティア医療をおこなう</a:t>
            </a:r>
            <a:r>
              <a:rPr lang="ja-JP" altLang="ja-JP" sz="2100" kern="0" dirty="0">
                <a:solidFill>
                  <a:srgbClr val="FF0000"/>
                </a:solidFill>
                <a:latin typeface="Century" panose="02040604050505020304" pitchFamily="18" charset="0"/>
                <a:ea typeface="ＭＳ 明朝" panose="02020609040205080304" pitchFamily="17" charset="-128"/>
                <a:cs typeface="BitstreamCyberbit-Roman_PDF_Sub"/>
              </a:rPr>
              <a:t>海外のＮＰＯ団体と協力して口唇口蓋裂の慈善手術活動を行ってきた。</a:t>
            </a:r>
            <a:r>
              <a:rPr lang="ja-JP" altLang="ja-JP" sz="2100"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しかし、これらの団体は一方的に患者の治療を行い、フィリピンの医療人と共同で活動するものではなかった。</a:t>
            </a:r>
            <a:endParaRPr kumimoji="1" lang="ja-JP" altLang="en-US" sz="2100" dirty="0">
              <a:solidFill>
                <a:srgbClr val="FF0000"/>
              </a:solidFill>
            </a:endParaRPr>
          </a:p>
        </p:txBody>
      </p:sp>
    </p:spTree>
    <p:extLst>
      <p:ext uri="{BB962C8B-B14F-4D97-AF65-F5344CB8AC3E}">
        <p14:creationId xmlns:p14="http://schemas.microsoft.com/office/powerpoint/2010/main" val="200827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8E945C-6A39-407A-9508-4C92E6F6FA92}"/>
              </a:ext>
            </a:extLst>
          </p:cNvPr>
          <p:cNvSpPr>
            <a:spLocks noGrp="1"/>
          </p:cNvSpPr>
          <p:nvPr>
            <p:ph type="title"/>
          </p:nvPr>
        </p:nvSpPr>
        <p:spPr>
          <a:xfrm>
            <a:off x="529390" y="163554"/>
            <a:ext cx="10515600" cy="846497"/>
          </a:xfrm>
        </p:spPr>
        <p:txBody>
          <a:bodyPr/>
          <a:lstStyle/>
          <a:p>
            <a:r>
              <a:rPr kumimoji="1" lang="ja-JP" altLang="en-US" dirty="0"/>
              <a:t>ローターアクト紹介</a:t>
            </a:r>
          </a:p>
        </p:txBody>
      </p:sp>
      <p:pic>
        <p:nvPicPr>
          <p:cNvPr id="4" name="図 3">
            <a:extLst>
              <a:ext uri="{FF2B5EF4-FFF2-40B4-BE49-F238E27FC236}">
                <a16:creationId xmlns:a16="http://schemas.microsoft.com/office/drawing/2014/main" id="{3AF80D8B-C0D8-4178-AD32-770372D7E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90" y="902867"/>
            <a:ext cx="4983614" cy="3313573"/>
          </a:xfrm>
          <a:prstGeom prst="rect">
            <a:avLst/>
          </a:prstGeom>
        </p:spPr>
      </p:pic>
      <p:pic>
        <p:nvPicPr>
          <p:cNvPr id="11" name="図 10">
            <a:extLst>
              <a:ext uri="{FF2B5EF4-FFF2-40B4-BE49-F238E27FC236}">
                <a16:creationId xmlns:a16="http://schemas.microsoft.com/office/drawing/2014/main" id="{2C09C75D-C1DE-4B6A-B38C-0A340C835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664" y="408412"/>
            <a:ext cx="5262367" cy="2960081"/>
          </a:xfrm>
          <a:prstGeom prst="rect">
            <a:avLst/>
          </a:prstGeom>
        </p:spPr>
      </p:pic>
      <p:pic>
        <p:nvPicPr>
          <p:cNvPr id="12" name="図 11">
            <a:extLst>
              <a:ext uri="{FF2B5EF4-FFF2-40B4-BE49-F238E27FC236}">
                <a16:creationId xmlns:a16="http://schemas.microsoft.com/office/drawing/2014/main" id="{E85D431A-95C1-4A9A-A5CE-CB3166CB4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20" y="5026645"/>
            <a:ext cx="3008040" cy="1692684"/>
          </a:xfrm>
          <a:prstGeom prst="rect">
            <a:avLst/>
          </a:prstGeom>
        </p:spPr>
      </p:pic>
      <p:pic>
        <p:nvPicPr>
          <p:cNvPr id="13" name="図 12">
            <a:extLst>
              <a:ext uri="{FF2B5EF4-FFF2-40B4-BE49-F238E27FC236}">
                <a16:creationId xmlns:a16="http://schemas.microsoft.com/office/drawing/2014/main" id="{8FB353C1-0BCE-4F7A-B8A6-41C4137D4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803" y="3672427"/>
            <a:ext cx="5320394" cy="3046902"/>
          </a:xfrm>
          <a:prstGeom prst="rect">
            <a:avLst/>
          </a:prstGeom>
        </p:spPr>
      </p:pic>
      <p:pic>
        <p:nvPicPr>
          <p:cNvPr id="14" name="図 13">
            <a:extLst>
              <a:ext uri="{FF2B5EF4-FFF2-40B4-BE49-F238E27FC236}">
                <a16:creationId xmlns:a16="http://schemas.microsoft.com/office/drawing/2014/main" id="{F3E33CC2-F695-4CAE-B310-8C208E7C0DAF}"/>
              </a:ext>
            </a:extLst>
          </p:cNvPr>
          <p:cNvPicPr>
            <a:picLocks noChangeAspect="1"/>
          </p:cNvPicPr>
          <p:nvPr/>
        </p:nvPicPr>
        <p:blipFill>
          <a:blip r:embed="rId6"/>
          <a:stretch>
            <a:fillRect/>
          </a:stretch>
        </p:blipFill>
        <p:spPr>
          <a:xfrm>
            <a:off x="8039788" y="3438107"/>
            <a:ext cx="4028059" cy="3145125"/>
          </a:xfrm>
          <a:prstGeom prst="rect">
            <a:avLst/>
          </a:prstGeom>
        </p:spPr>
      </p:pic>
      <p:sp>
        <p:nvSpPr>
          <p:cNvPr id="8" name="四角形: 角を丸くする 7">
            <a:extLst>
              <a:ext uri="{FF2B5EF4-FFF2-40B4-BE49-F238E27FC236}">
                <a16:creationId xmlns:a16="http://schemas.microsoft.com/office/drawing/2014/main" id="{DF319A88-1625-4544-89AA-A99847FFD671}"/>
              </a:ext>
            </a:extLst>
          </p:cNvPr>
          <p:cNvSpPr/>
          <p:nvPr/>
        </p:nvSpPr>
        <p:spPr>
          <a:xfrm>
            <a:off x="2722653" y="5804898"/>
            <a:ext cx="5455576" cy="88954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rPr>
              <a:t>2018-19</a:t>
            </a:r>
            <a:r>
              <a:rPr kumimoji="1" lang="ja-JP" altLang="en-US" dirty="0">
                <a:solidFill>
                  <a:srgbClr val="FF0000"/>
                </a:solidFill>
              </a:rPr>
              <a:t>ｱｸﾄ</a:t>
            </a:r>
            <a:r>
              <a:rPr lang="ja-JP" altLang="en-US" dirty="0">
                <a:solidFill>
                  <a:srgbClr val="FF0000"/>
                </a:solidFill>
              </a:rPr>
              <a:t>地区大会　ｽﾄﾘｰﾄﾗｸﾞﾋﾞｰ開催</a:t>
            </a:r>
            <a:endParaRPr lang="en-US" altLang="ja-JP" dirty="0">
              <a:solidFill>
                <a:srgbClr val="FF0000"/>
              </a:solidFill>
            </a:endParaRPr>
          </a:p>
          <a:p>
            <a:r>
              <a:rPr kumimoji="1" lang="ja-JP" altLang="en-US" dirty="0">
                <a:solidFill>
                  <a:srgbClr val="FF0000"/>
                </a:solidFill>
              </a:rPr>
              <a:t>ﾜｰﾙﾄﾞｶｯﾌﾟ開催に向けて元日本代表大西一平氏招聘</a:t>
            </a:r>
          </a:p>
        </p:txBody>
      </p:sp>
      <p:sp>
        <p:nvSpPr>
          <p:cNvPr id="9" name="四角形: 角を丸くする 8">
            <a:extLst>
              <a:ext uri="{FF2B5EF4-FFF2-40B4-BE49-F238E27FC236}">
                <a16:creationId xmlns:a16="http://schemas.microsoft.com/office/drawing/2014/main" id="{B05D3A0D-2882-4E9F-83F7-164D35401742}"/>
              </a:ext>
            </a:extLst>
          </p:cNvPr>
          <p:cNvSpPr/>
          <p:nvPr/>
        </p:nvSpPr>
        <p:spPr>
          <a:xfrm>
            <a:off x="380720" y="3972888"/>
            <a:ext cx="4028060" cy="5340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rPr>
              <a:t>35</a:t>
            </a:r>
            <a:r>
              <a:rPr kumimoji="1" lang="ja-JP" altLang="en-US" dirty="0">
                <a:solidFill>
                  <a:srgbClr val="FF0000"/>
                </a:solidFill>
              </a:rPr>
              <a:t>周年記念式典　（記念艦　三笠）</a:t>
            </a:r>
          </a:p>
        </p:txBody>
      </p:sp>
      <p:sp>
        <p:nvSpPr>
          <p:cNvPr id="10" name="四角形: 角を丸くする 9">
            <a:extLst>
              <a:ext uri="{FF2B5EF4-FFF2-40B4-BE49-F238E27FC236}">
                <a16:creationId xmlns:a16="http://schemas.microsoft.com/office/drawing/2014/main" id="{56C4424F-4244-424F-AA01-CE0AA9449F38}"/>
              </a:ext>
            </a:extLst>
          </p:cNvPr>
          <p:cNvSpPr/>
          <p:nvPr/>
        </p:nvSpPr>
        <p:spPr>
          <a:xfrm>
            <a:off x="6358567" y="408412"/>
            <a:ext cx="4419024" cy="5340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横須賀</a:t>
            </a:r>
            <a:r>
              <a:rPr kumimoji="1" lang="en-US" altLang="ja-JP" dirty="0">
                <a:solidFill>
                  <a:srgbClr val="FF0000"/>
                </a:solidFill>
              </a:rPr>
              <a:t>RC</a:t>
            </a:r>
            <a:r>
              <a:rPr kumimoji="1" lang="ja-JP" altLang="en-US" dirty="0">
                <a:solidFill>
                  <a:srgbClr val="FF0000"/>
                </a:solidFill>
              </a:rPr>
              <a:t>会員ｴﾉｰﾗ氏による英会話教室</a:t>
            </a:r>
          </a:p>
        </p:txBody>
      </p:sp>
      <p:sp>
        <p:nvSpPr>
          <p:cNvPr id="15" name="四角形: 角を丸くする 14">
            <a:extLst>
              <a:ext uri="{FF2B5EF4-FFF2-40B4-BE49-F238E27FC236}">
                <a16:creationId xmlns:a16="http://schemas.microsoft.com/office/drawing/2014/main" id="{AF48E6A9-622B-429B-8D46-6D89266EB0BC}"/>
              </a:ext>
            </a:extLst>
          </p:cNvPr>
          <p:cNvSpPr/>
          <p:nvPr/>
        </p:nvSpPr>
        <p:spPr>
          <a:xfrm>
            <a:off x="8178229" y="2893945"/>
            <a:ext cx="3751178" cy="5955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横須賀</a:t>
            </a:r>
            <a:r>
              <a:rPr kumimoji="1" lang="en-US" altLang="ja-JP" dirty="0">
                <a:solidFill>
                  <a:srgbClr val="FF0000"/>
                </a:solidFill>
              </a:rPr>
              <a:t>RC</a:t>
            </a:r>
            <a:r>
              <a:rPr kumimoji="1" lang="ja-JP" altLang="en-US" dirty="0">
                <a:solidFill>
                  <a:srgbClr val="FF0000"/>
                </a:solidFill>
              </a:rPr>
              <a:t>会員ｴﾉｰﾗ氏</a:t>
            </a:r>
            <a:endParaRPr kumimoji="1" lang="en-US" altLang="ja-JP" dirty="0">
              <a:solidFill>
                <a:srgbClr val="FF0000"/>
              </a:solidFill>
            </a:endParaRPr>
          </a:p>
          <a:p>
            <a:r>
              <a:rPr lang="ja-JP" altLang="en-US" dirty="0">
                <a:solidFill>
                  <a:srgbClr val="FF0000"/>
                </a:solidFill>
              </a:rPr>
              <a:t>ｼﾞｬｸｿﾝﾋﾞﾙ</a:t>
            </a:r>
            <a:r>
              <a:rPr lang="en-US" altLang="ja-JP" dirty="0">
                <a:solidFill>
                  <a:srgbClr val="FF0000"/>
                </a:solidFill>
              </a:rPr>
              <a:t>RAC</a:t>
            </a:r>
            <a:r>
              <a:rPr lang="ja-JP" altLang="en-US" dirty="0">
                <a:solidFill>
                  <a:srgbClr val="FF0000"/>
                </a:solidFill>
              </a:rPr>
              <a:t>との交流事業</a:t>
            </a:r>
            <a:endParaRPr kumimoji="1" lang="ja-JP" altLang="en-US" dirty="0">
              <a:solidFill>
                <a:srgbClr val="FF0000"/>
              </a:solidFill>
            </a:endParaRPr>
          </a:p>
        </p:txBody>
      </p:sp>
      <p:pic>
        <p:nvPicPr>
          <p:cNvPr id="16" name="図 15">
            <a:extLst>
              <a:ext uri="{FF2B5EF4-FFF2-40B4-BE49-F238E27FC236}">
                <a16:creationId xmlns:a16="http://schemas.microsoft.com/office/drawing/2014/main" id="{72FEB60F-CC07-411C-B58F-626F8DC02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762347"/>
            <a:ext cx="2082229" cy="1665783"/>
          </a:xfrm>
          <a:prstGeom prst="rect">
            <a:avLst/>
          </a:prstGeom>
        </p:spPr>
      </p:pic>
    </p:spTree>
    <p:extLst>
      <p:ext uri="{BB962C8B-B14F-4D97-AF65-F5344CB8AC3E}">
        <p14:creationId xmlns:p14="http://schemas.microsoft.com/office/powerpoint/2010/main" val="1469698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B50CED7-26A0-4EBB-B45F-2109699C803E}"/>
              </a:ext>
            </a:extLst>
          </p:cNvPr>
          <p:cNvSpPr txBox="1"/>
          <p:nvPr/>
        </p:nvSpPr>
        <p:spPr>
          <a:xfrm>
            <a:off x="548640" y="111760"/>
            <a:ext cx="2275840" cy="369332"/>
          </a:xfrm>
          <a:prstGeom prst="rect">
            <a:avLst/>
          </a:prstGeom>
          <a:solidFill>
            <a:srgbClr val="FFFF00"/>
          </a:solidFill>
        </p:spPr>
        <p:txBody>
          <a:bodyPr wrap="square" rtlCol="0">
            <a:spAutoFit/>
          </a:bodyPr>
          <a:lstStyle/>
          <a:p>
            <a:pPr algn="ctr"/>
            <a:r>
              <a:rPr kumimoji="1" lang="ja-JP" altLang="en-US" dirty="0"/>
              <a:t>今後の計画</a:t>
            </a:r>
          </a:p>
        </p:txBody>
      </p:sp>
      <p:pic>
        <p:nvPicPr>
          <p:cNvPr id="7" name="図 6">
            <a:extLst>
              <a:ext uri="{FF2B5EF4-FFF2-40B4-BE49-F238E27FC236}">
                <a16:creationId xmlns:a16="http://schemas.microsoft.com/office/drawing/2014/main" id="{D3B96554-2ED2-41BE-9920-0E9EC4C04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 y="560854"/>
            <a:ext cx="8360361" cy="6185386"/>
          </a:xfrm>
          <a:prstGeom prst="rect">
            <a:avLst/>
          </a:prstGeom>
          <a:noFill/>
          <a:extLst>
            <a:ext uri="{909E8E84-426E-40DD-AFC4-6F175D3DCCD1}">
              <a14:hiddenFill xmlns:a14="http://schemas.microsoft.com/office/drawing/2010/main">
                <a:solidFill>
                  <a:srgbClr val="FFFFFF"/>
                </a:solidFill>
              </a14:hiddenFill>
            </a:ext>
          </a:extLst>
        </p:spPr>
      </p:pic>
      <p:sp>
        <p:nvSpPr>
          <p:cNvPr id="6" name="フローチャート: 代替処理 5">
            <a:extLst>
              <a:ext uri="{FF2B5EF4-FFF2-40B4-BE49-F238E27FC236}">
                <a16:creationId xmlns:a16="http://schemas.microsoft.com/office/drawing/2014/main" id="{BA2CA668-E773-48AA-83E9-E1326B24BB6E}"/>
              </a:ext>
            </a:extLst>
          </p:cNvPr>
          <p:cNvSpPr/>
          <p:nvPr/>
        </p:nvSpPr>
        <p:spPr>
          <a:xfrm>
            <a:off x="8047825" y="560854"/>
            <a:ext cx="3595535" cy="2419349"/>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highlight>
                  <a:srgbClr val="FFFF00"/>
                </a:highlight>
              </a:rPr>
              <a:t>予算</a:t>
            </a:r>
            <a:endParaRPr kumimoji="1" lang="en-US" altLang="ja-JP" sz="2400" dirty="0">
              <a:solidFill>
                <a:schemeClr val="tx1"/>
              </a:solidFill>
              <a:highlight>
                <a:srgbClr val="FFFF00"/>
              </a:highlight>
            </a:endParaRPr>
          </a:p>
          <a:p>
            <a:pPr algn="ctr"/>
            <a:r>
              <a:rPr kumimoji="1" lang="ja-JP" altLang="en-US" sz="2400" dirty="0">
                <a:solidFill>
                  <a:schemeClr val="tx1"/>
                </a:solidFill>
                <a:highlight>
                  <a:srgbClr val="FFFF00"/>
                </a:highlight>
              </a:rPr>
              <a:t>＄</a:t>
            </a:r>
            <a:r>
              <a:rPr kumimoji="1" lang="en-US" altLang="ja-JP" sz="2400" dirty="0">
                <a:solidFill>
                  <a:schemeClr val="tx1"/>
                </a:solidFill>
                <a:highlight>
                  <a:srgbClr val="FFFF00"/>
                </a:highlight>
              </a:rPr>
              <a:t>163,000</a:t>
            </a:r>
            <a:endParaRPr lang="en-US" altLang="ja-JP" sz="2400" dirty="0">
              <a:solidFill>
                <a:schemeClr val="tx1"/>
              </a:solidFill>
              <a:highlight>
                <a:srgbClr val="FFFF00"/>
              </a:highlight>
            </a:endParaRPr>
          </a:p>
          <a:p>
            <a:pPr algn="ctr"/>
            <a:r>
              <a:rPr lang="ja-JP" altLang="en-US" sz="2400" dirty="0">
                <a:solidFill>
                  <a:schemeClr val="tx1"/>
                </a:solidFill>
                <a:highlight>
                  <a:srgbClr val="FFFF00"/>
                </a:highlight>
              </a:rPr>
              <a:t>￥</a:t>
            </a:r>
            <a:r>
              <a:rPr lang="en-US" altLang="ja-JP" sz="2400" dirty="0">
                <a:solidFill>
                  <a:schemeClr val="tx1"/>
                </a:solidFill>
                <a:highlight>
                  <a:srgbClr val="FFFF00"/>
                </a:highlight>
              </a:rPr>
              <a:t>17,604,000</a:t>
            </a:r>
          </a:p>
          <a:p>
            <a:pPr algn="ctr"/>
            <a:r>
              <a:rPr lang="ja-JP" altLang="en-US" sz="2400" dirty="0">
                <a:solidFill>
                  <a:schemeClr val="tx1"/>
                </a:solidFill>
                <a:highlight>
                  <a:srgbClr val="FFFF00"/>
                </a:highlight>
              </a:rPr>
              <a:t>（</a:t>
            </a:r>
            <a:r>
              <a:rPr lang="en-US" altLang="ja-JP" sz="2400" dirty="0">
                <a:solidFill>
                  <a:schemeClr val="tx1"/>
                </a:solidFill>
                <a:highlight>
                  <a:srgbClr val="FFFF00"/>
                </a:highlight>
              </a:rPr>
              <a:t>1</a:t>
            </a:r>
            <a:r>
              <a:rPr lang="ja-JP" altLang="en-US" sz="2400" dirty="0">
                <a:solidFill>
                  <a:schemeClr val="tx1"/>
                </a:solidFill>
                <a:highlight>
                  <a:srgbClr val="FFFF00"/>
                </a:highlight>
              </a:rPr>
              <a:t>＄＝￥</a:t>
            </a:r>
            <a:r>
              <a:rPr lang="en-US" altLang="ja-JP" sz="2400" dirty="0">
                <a:solidFill>
                  <a:schemeClr val="tx1"/>
                </a:solidFill>
                <a:highlight>
                  <a:srgbClr val="FFFF00"/>
                </a:highlight>
              </a:rPr>
              <a:t>108</a:t>
            </a:r>
            <a:r>
              <a:rPr lang="ja-JP" altLang="en-US" sz="2400" dirty="0">
                <a:solidFill>
                  <a:schemeClr val="tx1"/>
                </a:solidFill>
                <a:highlight>
                  <a:srgbClr val="FFFF00"/>
                </a:highlight>
              </a:rPr>
              <a:t>）</a:t>
            </a:r>
            <a:endParaRPr lang="en-US" altLang="ja-JP" sz="2400" dirty="0">
              <a:solidFill>
                <a:schemeClr val="tx1"/>
              </a:solidFill>
              <a:highlight>
                <a:srgbClr val="FFFF00"/>
              </a:highlight>
            </a:endParaRPr>
          </a:p>
          <a:p>
            <a:pPr algn="ctr"/>
            <a:r>
              <a:rPr lang="ja-JP" altLang="en-US" sz="2400" dirty="0">
                <a:solidFill>
                  <a:schemeClr val="tx1"/>
                </a:solidFill>
                <a:highlight>
                  <a:srgbClr val="FFFF00"/>
                </a:highlight>
              </a:rPr>
              <a:t>横須賀</a:t>
            </a:r>
            <a:r>
              <a:rPr lang="en-US" altLang="ja-JP" sz="2400" dirty="0">
                <a:solidFill>
                  <a:schemeClr val="tx1"/>
                </a:solidFill>
                <a:highlight>
                  <a:srgbClr val="FFFF00"/>
                </a:highlight>
              </a:rPr>
              <a:t>RC(\1,134,000)</a:t>
            </a:r>
          </a:p>
          <a:p>
            <a:pPr algn="ctr"/>
            <a:endParaRPr lang="en-US" altLang="ja-JP" sz="2400" dirty="0">
              <a:solidFill>
                <a:schemeClr val="tx1"/>
              </a:solidFill>
              <a:highlight>
                <a:srgbClr val="FFFF00"/>
              </a:highlight>
            </a:endParaRPr>
          </a:p>
        </p:txBody>
      </p:sp>
    </p:spTree>
    <p:extLst>
      <p:ext uri="{BB962C8B-B14F-4D97-AF65-F5344CB8AC3E}">
        <p14:creationId xmlns:p14="http://schemas.microsoft.com/office/powerpoint/2010/main" val="1967555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DD59985-67D2-4127-9283-4ABB30EC9E51}"/>
              </a:ext>
            </a:extLst>
          </p:cNvPr>
          <p:cNvSpPr/>
          <p:nvPr/>
        </p:nvSpPr>
        <p:spPr>
          <a:xfrm>
            <a:off x="450350" y="694094"/>
            <a:ext cx="11611511" cy="5262979"/>
          </a:xfrm>
          <a:prstGeom prst="rect">
            <a:avLst/>
          </a:prstGeom>
        </p:spPr>
        <p:txBody>
          <a:bodyPr wrap="square">
            <a:spAutoFit/>
          </a:bodyPr>
          <a:lstStyle/>
          <a:p>
            <a:pPr>
              <a:spcAft>
                <a:spcPts val="0"/>
              </a:spcAft>
            </a:pPr>
            <a:r>
              <a:rPr lang="en-US" altLang="ja-JP" sz="2800" kern="100" dirty="0">
                <a:latin typeface="HG丸ｺﾞｼｯｸM-PRO" panose="020F0600000000000000" pitchFamily="50" charset="-128"/>
                <a:ea typeface="ＭＳ 明朝" panose="02020609040205080304" pitchFamily="17" charset="-128"/>
                <a:cs typeface="Times New Roman" panose="02020603050405020304" pitchFamily="18" charset="0"/>
              </a:rPr>
              <a:t>VTT</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活動</a:t>
            </a: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３年計画</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spcAft>
                <a:spcPts val="0"/>
              </a:spcAft>
            </a:pPr>
            <a:br>
              <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br>
            <a:r>
              <a:rPr lang="en-US" altLang="ja-JP" sz="2800" kern="100" dirty="0">
                <a:latin typeface="HG丸ｺﾞｼｯｸM-PRO" panose="020F0600000000000000" pitchFamily="50" charset="-128"/>
                <a:ea typeface="ＭＳ 明朝" panose="02020609040205080304" pitchFamily="17" charset="-128"/>
                <a:cs typeface="Times New Roman" panose="02020603050405020304" pitchFamily="18" charset="0"/>
              </a:rPr>
              <a:t>2019  </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アドベンチスト病院（セブ）にてフィリピン人医師への</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spcAft>
                <a:spcPts val="0"/>
              </a:spcAft>
            </a:pP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医療技術移転　　診療センター設立</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sz="2800" kern="100" dirty="0">
                <a:latin typeface="HG丸ｺﾞｼｯｸM-PRO" panose="020F0600000000000000" pitchFamily="50" charset="-128"/>
                <a:ea typeface="ＭＳ 明朝" panose="02020609040205080304" pitchFamily="17" charset="-128"/>
                <a:cs typeface="Times New Roman" panose="02020603050405020304" pitchFamily="18" charset="0"/>
              </a:rPr>
              <a:t>2020</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　アドベンチスト病院（セブ）にてフィリピン人医師への</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lgn="just">
              <a:spcAft>
                <a:spcPts val="0"/>
              </a:spcAft>
            </a:pP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医療技術移転</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4</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人のフィリピン人医師来日　大阪大学・神奈川歯科大学</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lgn="just">
              <a:spcAft>
                <a:spcPts val="0"/>
              </a:spcAft>
            </a:pP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にて</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訓練</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lgn="just">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sz="2800" kern="100" dirty="0">
                <a:latin typeface="HG丸ｺﾞｼｯｸM-PRO" panose="020F0600000000000000" pitchFamily="50" charset="-128"/>
                <a:ea typeface="ＭＳ 明朝" panose="02020609040205080304" pitchFamily="17" charset="-128"/>
                <a:cs typeface="Times New Roman" panose="02020603050405020304" pitchFamily="18" charset="0"/>
              </a:rPr>
              <a:t>2021</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　アドベンチスト病院（セブ）にてフィリピン人医師への</a:t>
            </a:r>
            <a:endParaRPr lang="en-US" altLang="ja-JP" sz="2800" kern="100" dirty="0">
              <a:latin typeface="Century" panose="02040604050505020304" pitchFamily="18" charset="0"/>
              <a:ea typeface="HG丸ｺﾞｼｯｸM-PRO" panose="020F0600000000000000" pitchFamily="50" charset="-128"/>
              <a:cs typeface="Times New Roman" panose="02020603050405020304" pitchFamily="18" charset="0"/>
            </a:endParaRPr>
          </a:p>
          <a:p>
            <a:pPr algn="just">
              <a:spcAft>
                <a:spcPts val="0"/>
              </a:spcAft>
            </a:pP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最終</a:t>
            </a: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800" kern="100" dirty="0">
                <a:latin typeface="Century" panose="02040604050505020304" pitchFamily="18" charset="0"/>
                <a:ea typeface="HG丸ｺﾞｼｯｸM-PRO" panose="020F0600000000000000" pitchFamily="50" charset="-128"/>
                <a:cs typeface="Times New Roman" panose="02020603050405020304" pitchFamily="18" charset="0"/>
              </a:rPr>
              <a:t>医療技術移転</a:t>
            </a:r>
            <a:r>
              <a:rPr lang="ja-JP" altLang="en-US" sz="2800" kern="100" dirty="0">
                <a:latin typeface="Century" panose="02040604050505020304" pitchFamily="18" charset="0"/>
                <a:ea typeface="HG丸ｺﾞｼｯｸM-PRO" panose="020F0600000000000000" pitchFamily="50" charset="-128"/>
                <a:cs typeface="Times New Roman" panose="02020603050405020304" pitchFamily="18" charset="0"/>
              </a:rPr>
              <a:t>　診療センター継続へ</a:t>
            </a:r>
            <a:endParaRPr lang="ja-JP" alt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751542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齋藤眞且\AppData\Local\Microsoft\Windows\INetCache\IE\DVLRS3ZB\jw%20Hawaii%20Dreamin'%2018[1].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
        <p:nvSpPr>
          <p:cNvPr id="3" name="テキスト ボックス 2"/>
          <p:cNvSpPr txBox="1"/>
          <p:nvPr/>
        </p:nvSpPr>
        <p:spPr>
          <a:xfrm>
            <a:off x="3503712" y="908720"/>
            <a:ext cx="5726248" cy="369332"/>
          </a:xfrm>
          <a:prstGeom prst="rect">
            <a:avLst/>
          </a:prstGeom>
          <a:noFill/>
        </p:spPr>
        <p:txBody>
          <a:bodyPr wrap="none" rtlCol="0">
            <a:spAutoFit/>
          </a:bodyPr>
          <a:lstStyle/>
          <a:p>
            <a:r>
              <a:rPr lang="ja-JP" altLang="en-US" b="1" dirty="0">
                <a:solidFill>
                  <a:srgbClr val="FFFF00"/>
                </a:solidFill>
              </a:rPr>
              <a:t>単なる慈善医療ではなく技術移転が</a:t>
            </a:r>
            <a:r>
              <a:rPr lang="en-US" altLang="ja-JP" b="1" dirty="0">
                <a:solidFill>
                  <a:srgbClr val="FFFF00"/>
                </a:solidFill>
              </a:rPr>
              <a:t>VTT</a:t>
            </a:r>
            <a:r>
              <a:rPr lang="ja-JP" altLang="en-US" b="1" dirty="0">
                <a:solidFill>
                  <a:srgbClr val="FFFF00"/>
                </a:solidFill>
              </a:rPr>
              <a:t>の本来の目的</a:t>
            </a:r>
          </a:p>
        </p:txBody>
      </p:sp>
      <p:sp>
        <p:nvSpPr>
          <p:cNvPr id="4" name="テキスト ボックス 3"/>
          <p:cNvSpPr txBox="1"/>
          <p:nvPr/>
        </p:nvSpPr>
        <p:spPr>
          <a:xfrm>
            <a:off x="3503713" y="1916832"/>
            <a:ext cx="5262979" cy="369332"/>
          </a:xfrm>
          <a:prstGeom prst="rect">
            <a:avLst/>
          </a:prstGeom>
          <a:noFill/>
        </p:spPr>
        <p:txBody>
          <a:bodyPr wrap="none" rtlCol="0">
            <a:spAutoFit/>
          </a:bodyPr>
          <a:lstStyle/>
          <a:p>
            <a:r>
              <a:rPr lang="ja-JP" altLang="en-US" b="1" dirty="0">
                <a:solidFill>
                  <a:srgbClr val="FFFF00"/>
                </a:solidFill>
              </a:rPr>
              <a:t>そのためには地元のクラブとの密接な関係が大事</a:t>
            </a:r>
          </a:p>
        </p:txBody>
      </p:sp>
      <p:sp>
        <p:nvSpPr>
          <p:cNvPr id="5" name="テキスト ボックス 4"/>
          <p:cNvSpPr txBox="1"/>
          <p:nvPr/>
        </p:nvSpPr>
        <p:spPr>
          <a:xfrm>
            <a:off x="3503712" y="1412776"/>
            <a:ext cx="4339650" cy="369332"/>
          </a:xfrm>
          <a:prstGeom prst="rect">
            <a:avLst/>
          </a:prstGeom>
          <a:noFill/>
        </p:spPr>
        <p:txBody>
          <a:bodyPr wrap="none" rtlCol="0">
            <a:spAutoFit/>
          </a:bodyPr>
          <a:lstStyle/>
          <a:p>
            <a:r>
              <a:rPr lang="ja-JP" altLang="en-US" b="1" dirty="0">
                <a:solidFill>
                  <a:srgbClr val="FFFF00"/>
                </a:solidFill>
              </a:rPr>
              <a:t>地域の事情や国民感情を知ることが必要</a:t>
            </a:r>
          </a:p>
        </p:txBody>
      </p:sp>
      <p:sp>
        <p:nvSpPr>
          <p:cNvPr id="9" name="テキスト ボックス 8"/>
          <p:cNvSpPr txBox="1"/>
          <p:nvPr/>
        </p:nvSpPr>
        <p:spPr>
          <a:xfrm>
            <a:off x="2207568" y="332656"/>
            <a:ext cx="2236510" cy="400110"/>
          </a:xfrm>
          <a:prstGeom prst="rect">
            <a:avLst/>
          </a:prstGeom>
          <a:noFill/>
        </p:spPr>
        <p:txBody>
          <a:bodyPr wrap="none" rtlCol="0">
            <a:spAutoFit/>
          </a:bodyPr>
          <a:lstStyle/>
          <a:p>
            <a:r>
              <a:rPr lang="ja-JP" altLang="en-US" sz="2000" b="1" dirty="0">
                <a:solidFill>
                  <a:srgbClr val="FFFF00"/>
                </a:solidFill>
              </a:rPr>
              <a:t>私たちの得たもの</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44091377-9CFF-483C-ACFC-0C2860A0EA42}"/>
              </a:ext>
            </a:extLst>
          </p:cNvPr>
          <p:cNvSpPr>
            <a:spLocks noGrp="1" noChangeArrowheads="1"/>
          </p:cNvSpPr>
          <p:nvPr>
            <p:ph type="ctrTitle"/>
          </p:nvPr>
        </p:nvSpPr>
        <p:spPr>
          <a:xfrm>
            <a:off x="2568578" y="620713"/>
            <a:ext cx="7705725" cy="3529012"/>
          </a:xfrm>
        </p:spPr>
        <p:txBody>
          <a:bodyPr anchor="ctr"/>
          <a:lstStyle/>
          <a:p>
            <a:r>
              <a:rPr lang="ja-JP" altLang="en-US" sz="1400"/>
              <a:t>。</a:t>
            </a:r>
            <a:r>
              <a:rPr lang="ja-JP" altLang="en-US" sz="4000"/>
              <a:t>　 </a:t>
            </a:r>
            <a:endParaRPr lang="ja-JP" altLang="en-US" sz="4400"/>
          </a:p>
        </p:txBody>
      </p:sp>
      <p:sp>
        <p:nvSpPr>
          <p:cNvPr id="5122" name="Rectangle 2">
            <a:extLst>
              <a:ext uri="{FF2B5EF4-FFF2-40B4-BE49-F238E27FC236}">
                <a16:creationId xmlns:a16="http://schemas.microsoft.com/office/drawing/2014/main" id="{7C48CB31-D506-4C3E-99EF-1DEFB635F0DD}"/>
              </a:ext>
            </a:extLst>
          </p:cNvPr>
          <p:cNvSpPr>
            <a:spLocks noGrp="1" noChangeArrowheads="1"/>
          </p:cNvSpPr>
          <p:nvPr>
            <p:ph type="subTitle" idx="1"/>
          </p:nvPr>
        </p:nvSpPr>
        <p:spPr>
          <a:xfrm>
            <a:off x="447675" y="481478"/>
            <a:ext cx="5648325" cy="863600"/>
          </a:xfrm>
        </p:spPr>
        <p:txBody>
          <a:bodyPr/>
          <a:lstStyle/>
          <a:p>
            <a:r>
              <a:rPr lang="ja-JP" altLang="en-US" sz="3200" dirty="0"/>
              <a:t>セブＲＣについて</a:t>
            </a:r>
          </a:p>
          <a:p>
            <a:endParaRPr lang="ja-JP" altLang="en-US" sz="3200" dirty="0"/>
          </a:p>
          <a:p>
            <a:endParaRPr lang="ja-JP" altLang="en-US" sz="3200" dirty="0"/>
          </a:p>
        </p:txBody>
      </p:sp>
      <p:sp>
        <p:nvSpPr>
          <p:cNvPr id="5124" name="Text Box 4">
            <a:extLst>
              <a:ext uri="{FF2B5EF4-FFF2-40B4-BE49-F238E27FC236}">
                <a16:creationId xmlns:a16="http://schemas.microsoft.com/office/drawing/2014/main" id="{8F8FD595-8D94-40FE-B606-AB27A87FE588}"/>
              </a:ext>
            </a:extLst>
          </p:cNvPr>
          <p:cNvSpPr txBox="1">
            <a:spLocks noChangeArrowheads="1"/>
          </p:cNvSpPr>
          <p:nvPr/>
        </p:nvSpPr>
        <p:spPr bwMode="auto">
          <a:xfrm>
            <a:off x="2352380" y="1385142"/>
            <a:ext cx="73882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kumimoji="0" lang="ja-JP" altLang="en-US" sz="2000" dirty="0">
                <a:solidFill>
                  <a:srgbClr val="000000"/>
                </a:solidFill>
                <a:latin typeface="Arial" panose="020B0604020202020204" pitchFamily="34" charset="0"/>
                <a:ea typeface="ＭＳ Ｐゴシック" panose="020B0600070205080204" pitchFamily="50" charset="-128"/>
              </a:rPr>
              <a:t>Rotary Club of Cebu</a:t>
            </a:r>
            <a:br>
              <a:rPr kumimoji="0" lang="ja-JP" altLang="en-US" sz="2000" dirty="0">
                <a:solidFill>
                  <a:srgbClr val="000000"/>
                </a:solidFill>
                <a:latin typeface="Arial" panose="020B0604020202020204" pitchFamily="34" charset="0"/>
                <a:ea typeface="ＭＳ Ｐゴシック" panose="020B0600070205080204" pitchFamily="50" charset="-128"/>
              </a:rPr>
            </a:br>
            <a:r>
              <a:rPr kumimoji="0" lang="ja-JP" altLang="en-US" sz="2000" dirty="0">
                <a:solidFill>
                  <a:srgbClr val="000000"/>
                </a:solidFill>
                <a:latin typeface="Arial" panose="020B0604020202020204" pitchFamily="34" charset="0"/>
                <a:ea typeface="ＭＳ Ｐゴシック" panose="020B0600070205080204" pitchFamily="50" charset="-128"/>
              </a:rPr>
              <a:t>The Rotary Club of Cebu, founded in 1933, is the second oldest Rotary Club in Asia and the Philippines, after the Rotary Club of Manila, and was the only civic club in Cebu until 1949 when the Cebu Lions Club was organized.</a:t>
            </a:r>
            <a:br>
              <a:rPr kumimoji="0" lang="ja-JP" altLang="en-US" sz="2000" dirty="0">
                <a:solidFill>
                  <a:srgbClr val="000000"/>
                </a:solidFill>
                <a:latin typeface="Arial" panose="020B0604020202020204" pitchFamily="34" charset="0"/>
                <a:ea typeface="ＭＳ Ｐゴシック" panose="020B0600070205080204" pitchFamily="50" charset="-128"/>
              </a:rPr>
            </a:br>
            <a:endParaRPr kumimoji="0" lang="ja-JP" altLang="en-US" sz="2000" dirty="0">
              <a:solidFill>
                <a:srgbClr val="000000"/>
              </a:solidFill>
              <a:latin typeface="Arial" panose="020B0604020202020204" pitchFamily="34" charset="0"/>
              <a:ea typeface="ＭＳ Ｐゴシック" panose="020B0600070205080204" pitchFamily="50" charset="-128"/>
            </a:endParaRPr>
          </a:p>
        </p:txBody>
      </p:sp>
      <p:sp>
        <p:nvSpPr>
          <p:cNvPr id="5125" name="Text Box 5">
            <a:extLst>
              <a:ext uri="{FF2B5EF4-FFF2-40B4-BE49-F238E27FC236}">
                <a16:creationId xmlns:a16="http://schemas.microsoft.com/office/drawing/2014/main" id="{C19B18B3-09AA-418E-82B2-76A9E858B7B5}"/>
              </a:ext>
            </a:extLst>
          </p:cNvPr>
          <p:cNvSpPr txBox="1">
            <a:spLocks noChangeArrowheads="1"/>
          </p:cNvSpPr>
          <p:nvPr/>
        </p:nvSpPr>
        <p:spPr bwMode="auto">
          <a:xfrm>
            <a:off x="2650331" y="5818184"/>
            <a:ext cx="6702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kumimoji="0" lang="ja-JP" altLang="en-US" dirty="0">
                <a:solidFill>
                  <a:srgbClr val="000000"/>
                </a:solidFill>
                <a:latin typeface="Arial" panose="020B0604020202020204" pitchFamily="34" charset="0"/>
                <a:ea typeface="ＭＳ Ｐゴシック" panose="020B0600070205080204" pitchFamily="50" charset="-128"/>
              </a:rPr>
              <a:t>参考　他のクラブの設立年　1919年マニラＲＣ・1920 東京 RC　　</a:t>
            </a:r>
          </a:p>
          <a:p>
            <a:pPr fontAlgn="base">
              <a:spcBef>
                <a:spcPct val="0"/>
              </a:spcBef>
              <a:spcAft>
                <a:spcPct val="0"/>
              </a:spcAft>
            </a:pPr>
            <a:r>
              <a:rPr kumimoji="0" lang="ja-JP" altLang="en-US" dirty="0">
                <a:solidFill>
                  <a:srgbClr val="000000"/>
                </a:solidFill>
                <a:latin typeface="Arial" panose="020B0604020202020204" pitchFamily="34" charset="0"/>
                <a:ea typeface="ＭＳ Ｐゴシック" panose="020B0600070205080204" pitchFamily="50" charset="-128"/>
              </a:rPr>
              <a:t>　　　　　　　　　　　　　　　　　　1951年　横須賀ＲＣ　</a:t>
            </a:r>
          </a:p>
        </p:txBody>
      </p:sp>
      <p:sp>
        <p:nvSpPr>
          <p:cNvPr id="5126" name="Text Box 6">
            <a:extLst>
              <a:ext uri="{FF2B5EF4-FFF2-40B4-BE49-F238E27FC236}">
                <a16:creationId xmlns:a16="http://schemas.microsoft.com/office/drawing/2014/main" id="{B9A4BD9F-E027-432F-8292-A5B469123797}"/>
              </a:ext>
            </a:extLst>
          </p:cNvPr>
          <p:cNvSpPr txBox="1">
            <a:spLocks noChangeArrowheads="1"/>
          </p:cNvSpPr>
          <p:nvPr/>
        </p:nvSpPr>
        <p:spPr bwMode="auto">
          <a:xfrm>
            <a:off x="2352380" y="3533866"/>
            <a:ext cx="68913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kumimoji="0" lang="ja-JP" altLang="ja-JP" sz="2400" dirty="0">
                <a:solidFill>
                  <a:srgbClr val="000000"/>
                </a:solidFill>
                <a:latin typeface="Arial" panose="020B0604020202020204" pitchFamily="34" charset="0"/>
                <a:ea typeface="ＭＳ Ｐゴシック" panose="020B0600070205080204" pitchFamily="50" charset="-128"/>
              </a:rPr>
              <a:t>セブのロータリー・クラブは1933年に設立され、マニラ・ロータリー・クラブの後でアジア・フィリピンで2番目に古いロータリー・クラブであり、セブ・ライオンズクラブが組織された1949年までセブで唯一の市民クラブでした。</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1" descr="P8180368.JPG"/>
          <p:cNvPicPr>
            <a:picLocks noChangeAspect="1"/>
          </p:cNvPicPr>
          <p:nvPr/>
        </p:nvPicPr>
        <p:blipFill>
          <a:blip r:embed="rId2">
            <a:lum bright="20000" contrast="20000"/>
          </a:blip>
          <a:srcRect/>
          <a:stretch>
            <a:fillRect/>
          </a:stretch>
        </p:blipFill>
        <p:spPr bwMode="auto">
          <a:xfrm>
            <a:off x="1738314" y="214314"/>
            <a:ext cx="5214937" cy="3500437"/>
          </a:xfrm>
          <a:prstGeom prst="rect">
            <a:avLst/>
          </a:prstGeom>
          <a:noFill/>
          <a:ln w="9525">
            <a:noFill/>
            <a:miter lim="800000"/>
            <a:headEnd/>
            <a:tailEnd/>
          </a:ln>
        </p:spPr>
      </p:pic>
      <p:pic>
        <p:nvPicPr>
          <p:cNvPr id="20483" name="Picture 2" descr="C:\Users\kanagawa\Desktop\2016CEB写真\DSC_0863.JPG"/>
          <p:cNvPicPr>
            <a:picLocks noChangeAspect="1" noChangeArrowheads="1"/>
          </p:cNvPicPr>
          <p:nvPr/>
        </p:nvPicPr>
        <p:blipFill>
          <a:blip r:embed="rId3">
            <a:lum bright="10000" contrast="20000"/>
          </a:blip>
          <a:srcRect/>
          <a:stretch>
            <a:fillRect/>
          </a:stretch>
        </p:blipFill>
        <p:spPr bwMode="auto">
          <a:xfrm>
            <a:off x="1738313" y="3571876"/>
            <a:ext cx="5357812" cy="3071813"/>
          </a:xfrm>
          <a:prstGeom prst="rect">
            <a:avLst/>
          </a:prstGeom>
          <a:noFill/>
          <a:ln w="9525">
            <a:noFill/>
            <a:miter lim="800000"/>
            <a:headEnd/>
            <a:tailEnd/>
          </a:ln>
        </p:spPr>
      </p:pic>
      <p:pic>
        <p:nvPicPr>
          <p:cNvPr id="20484" name="Picture 3" descr="C:\Users\kanagawa\Desktop\2016VTT at the Philippines\Aug18\P8180417.JPG"/>
          <p:cNvPicPr>
            <a:picLocks noChangeAspect="1" noChangeArrowheads="1"/>
          </p:cNvPicPr>
          <p:nvPr/>
        </p:nvPicPr>
        <p:blipFill>
          <a:blip r:embed="rId4">
            <a:lum bright="20000" contrast="20000"/>
          </a:blip>
          <a:srcRect l="37955" t="8197" r="3580" b="14754"/>
          <a:stretch>
            <a:fillRect/>
          </a:stretch>
        </p:blipFill>
        <p:spPr bwMode="auto">
          <a:xfrm>
            <a:off x="6953250" y="214313"/>
            <a:ext cx="3500438" cy="3357562"/>
          </a:xfrm>
          <a:prstGeom prst="rect">
            <a:avLst/>
          </a:prstGeom>
          <a:noFill/>
          <a:ln w="9525">
            <a:noFill/>
            <a:miter lim="800000"/>
            <a:headEnd/>
            <a:tailEnd/>
          </a:ln>
        </p:spPr>
      </p:pic>
      <p:sp>
        <p:nvSpPr>
          <p:cNvPr id="20485" name="テキスト ボックス 5"/>
          <p:cNvSpPr txBox="1">
            <a:spLocks noChangeArrowheads="1"/>
          </p:cNvSpPr>
          <p:nvPr/>
        </p:nvSpPr>
        <p:spPr bwMode="auto">
          <a:xfrm>
            <a:off x="7239010" y="3714754"/>
            <a:ext cx="3428991" cy="3108543"/>
          </a:xfrm>
          <a:prstGeom prst="rect">
            <a:avLst/>
          </a:prstGeom>
          <a:noFill/>
          <a:ln w="9525">
            <a:noFill/>
            <a:miter lim="800000"/>
            <a:headEnd/>
            <a:tailEnd/>
          </a:ln>
        </p:spPr>
        <p:txBody>
          <a:bodyPr wrap="square">
            <a:spAutoFit/>
          </a:bodyPr>
          <a:lstStyle/>
          <a:p>
            <a:r>
              <a:rPr lang="en-US" altLang="ja-JP" sz="2800" dirty="0"/>
              <a:t>2016</a:t>
            </a:r>
            <a:r>
              <a:rPr lang="ja-JP" altLang="en-US" sz="2800" dirty="0"/>
              <a:t>年セブ</a:t>
            </a:r>
            <a:r>
              <a:rPr lang="en-US" altLang="ja-JP" sz="2800" dirty="0"/>
              <a:t>RC</a:t>
            </a:r>
          </a:p>
          <a:p>
            <a:r>
              <a:rPr lang="ja-JP" altLang="en-US" sz="2800" dirty="0"/>
              <a:t>横須賀</a:t>
            </a:r>
            <a:r>
              <a:rPr lang="en-US" altLang="ja-JP" sz="2800" dirty="0"/>
              <a:t>RC</a:t>
            </a:r>
            <a:r>
              <a:rPr lang="ja-JP" altLang="en-US" sz="2800" dirty="0"/>
              <a:t>と</a:t>
            </a:r>
            <a:endParaRPr lang="en-US" altLang="ja-JP" sz="2800" dirty="0"/>
          </a:p>
          <a:p>
            <a:r>
              <a:rPr lang="ja-JP" altLang="en-US" sz="2800" dirty="0"/>
              <a:t>ボランティアとして</a:t>
            </a:r>
            <a:endParaRPr lang="en-US" altLang="ja-JP" sz="2800" dirty="0"/>
          </a:p>
          <a:p>
            <a:r>
              <a:rPr lang="ja-JP" altLang="en-US" sz="2800" dirty="0"/>
              <a:t>自費で参加して</a:t>
            </a:r>
            <a:endParaRPr lang="en-US" altLang="ja-JP" sz="2800" dirty="0"/>
          </a:p>
          <a:p>
            <a:r>
              <a:rPr lang="ja-JP" altLang="en-US" sz="2800" dirty="0"/>
              <a:t>くれた</a:t>
            </a:r>
            <a:r>
              <a:rPr lang="en-US" altLang="ja-JP" sz="2800" dirty="0"/>
              <a:t>VTT</a:t>
            </a:r>
            <a:r>
              <a:rPr lang="ja-JP" altLang="en-US" sz="2800" dirty="0"/>
              <a:t>チーム</a:t>
            </a:r>
            <a:endParaRPr lang="en-US" altLang="ja-JP" sz="2800" dirty="0"/>
          </a:p>
          <a:p>
            <a:r>
              <a:rPr lang="ja-JP" altLang="en-US" sz="2800" dirty="0"/>
              <a:t>メンバーとの交流会</a:t>
            </a:r>
            <a:endParaRPr lang="en-US" altLang="ja-JP" sz="2800" dirty="0"/>
          </a:p>
          <a:p>
            <a:endParaRPr lang="en-US" altLang="ja-JP"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E2740B1-6460-456F-A399-B5F31352C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525" y="932146"/>
            <a:ext cx="5919258" cy="4439443"/>
          </a:xfrm>
          <a:prstGeom prst="rect">
            <a:avLst/>
          </a:prstGeom>
        </p:spPr>
      </p:pic>
      <p:pic>
        <p:nvPicPr>
          <p:cNvPr id="11" name="図 10">
            <a:extLst>
              <a:ext uri="{FF2B5EF4-FFF2-40B4-BE49-F238E27FC236}">
                <a16:creationId xmlns:a16="http://schemas.microsoft.com/office/drawing/2014/main" id="{94E32C8A-67CF-4A19-A3C7-71A5F0CEE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99" y="4354673"/>
            <a:ext cx="3245355" cy="2434016"/>
          </a:xfrm>
          <a:prstGeom prst="rect">
            <a:avLst/>
          </a:prstGeom>
        </p:spPr>
      </p:pic>
      <p:pic>
        <p:nvPicPr>
          <p:cNvPr id="15" name="図 14">
            <a:extLst>
              <a:ext uri="{FF2B5EF4-FFF2-40B4-BE49-F238E27FC236}">
                <a16:creationId xmlns:a16="http://schemas.microsoft.com/office/drawing/2014/main" id="{B1BA4604-077F-45DD-AFD8-F26BA214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99" y="932146"/>
            <a:ext cx="4189816" cy="3142362"/>
          </a:xfrm>
          <a:prstGeom prst="rect">
            <a:avLst/>
          </a:prstGeom>
        </p:spPr>
      </p:pic>
      <p:sp>
        <p:nvSpPr>
          <p:cNvPr id="17" name="正方形/長方形 16">
            <a:extLst>
              <a:ext uri="{FF2B5EF4-FFF2-40B4-BE49-F238E27FC236}">
                <a16:creationId xmlns:a16="http://schemas.microsoft.com/office/drawing/2014/main" id="{6EB5581D-C90B-4281-B842-0DD1E1C99B8F}"/>
              </a:ext>
            </a:extLst>
          </p:cNvPr>
          <p:cNvSpPr/>
          <p:nvPr/>
        </p:nvSpPr>
        <p:spPr>
          <a:xfrm>
            <a:off x="344440" y="157723"/>
            <a:ext cx="8665649" cy="830997"/>
          </a:xfrm>
          <a:prstGeom prst="rect">
            <a:avLst/>
          </a:prstGeom>
        </p:spPr>
        <p:txBody>
          <a:bodyPr wrap="square">
            <a:spAutoFit/>
          </a:bodyPr>
          <a:lstStyle/>
          <a:p>
            <a:pPr algn="just">
              <a:spcAft>
                <a:spcPts val="0"/>
              </a:spcAft>
            </a:pP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２０１７年１１</a:t>
            </a: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月</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１６</a:t>
            </a: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日～</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１９</a:t>
            </a: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日　セブ</a:t>
            </a:r>
            <a:r>
              <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RC85</a:t>
            </a: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周年記念式典参加</a:t>
            </a: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　　小佐野</a:t>
            </a:r>
            <a:r>
              <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rPr>
              <a:t>PG   </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他５名参加</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spcAft>
                <a:spcPts val="0"/>
              </a:spcAft>
            </a:pPr>
            <a:endParaRPr lang="ja-JP" altLang="ja-JP" sz="1600"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6247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9ECC9D95-9759-4481-A6F8-9AD6E858C0F3}"/>
              </a:ext>
            </a:extLst>
          </p:cNvPr>
          <p:cNvSpPr>
            <a:spLocks noGrp="1" noChangeArrowheads="1"/>
          </p:cNvSpPr>
          <p:nvPr>
            <p:ph type="ctrTitle"/>
          </p:nvPr>
        </p:nvSpPr>
        <p:spPr>
          <a:xfrm>
            <a:off x="1991545" y="692339"/>
            <a:ext cx="7705725" cy="3529012"/>
          </a:xfrm>
        </p:spPr>
        <p:txBody>
          <a:bodyPr anchor="ctr"/>
          <a:lstStyle/>
          <a:p>
            <a:r>
              <a:rPr lang="ja-JP" altLang="en-US" sz="4000"/>
              <a:t>　 </a:t>
            </a:r>
            <a:endParaRPr lang="ja-JP" altLang="en-US" sz="4400"/>
          </a:p>
        </p:txBody>
      </p:sp>
      <p:sp>
        <p:nvSpPr>
          <p:cNvPr id="9221" name="Text Box 5">
            <a:extLst>
              <a:ext uri="{FF2B5EF4-FFF2-40B4-BE49-F238E27FC236}">
                <a16:creationId xmlns:a16="http://schemas.microsoft.com/office/drawing/2014/main" id="{2C402B54-BD21-446C-8E37-A45FB44F6E2C}"/>
              </a:ext>
            </a:extLst>
          </p:cNvPr>
          <p:cNvSpPr txBox="1">
            <a:spLocks noChangeArrowheads="1"/>
          </p:cNvSpPr>
          <p:nvPr/>
        </p:nvSpPr>
        <p:spPr bwMode="auto">
          <a:xfrm>
            <a:off x="2876551" y="715964"/>
            <a:ext cx="524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kumimoji="0" lang="ja-JP" altLang="en-US" sz="2000" dirty="0">
                <a:solidFill>
                  <a:srgbClr val="3B7ED1"/>
                </a:solidFill>
                <a:latin typeface="Arial" panose="020B0604020202020204" pitchFamily="34" charset="0"/>
                <a:ea typeface="ＭＳ Ｐゴシック" panose="020B0600070205080204" pitchFamily="50" charset="-128"/>
              </a:rPr>
              <a:t>国際共同プロジェクトに参加！</a:t>
            </a:r>
          </a:p>
        </p:txBody>
      </p:sp>
      <p:sp>
        <p:nvSpPr>
          <p:cNvPr id="9222" name="Text Box 6">
            <a:extLst>
              <a:ext uri="{FF2B5EF4-FFF2-40B4-BE49-F238E27FC236}">
                <a16:creationId xmlns:a16="http://schemas.microsoft.com/office/drawing/2014/main" id="{B43B3D23-A758-4550-A869-3A34AEB3D511}"/>
              </a:ext>
            </a:extLst>
          </p:cNvPr>
          <p:cNvSpPr txBox="1">
            <a:spLocks noChangeArrowheads="1"/>
          </p:cNvSpPr>
          <p:nvPr/>
        </p:nvSpPr>
        <p:spPr bwMode="auto">
          <a:xfrm>
            <a:off x="2876550" y="2222500"/>
            <a:ext cx="235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kumimoji="0" lang="ja-JP" altLang="ja-JP">
              <a:solidFill>
                <a:srgbClr val="000000"/>
              </a:solidFill>
              <a:latin typeface="Arial" panose="020B0604020202020204" pitchFamily="34" charset="0"/>
              <a:ea typeface="ＭＳ Ｐゴシック" panose="020B0600070205080204" pitchFamily="50" charset="-128"/>
            </a:endParaRPr>
          </a:p>
        </p:txBody>
      </p:sp>
      <p:pic>
        <p:nvPicPr>
          <p:cNvPr id="7" name="Picture 2" descr="IMG_1219">
            <a:extLst>
              <a:ext uri="{FF2B5EF4-FFF2-40B4-BE49-F238E27FC236}">
                <a16:creationId xmlns:a16="http://schemas.microsoft.com/office/drawing/2014/main" id="{2870B161-7AA0-4496-9AAA-880C332FB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663" y="1136464"/>
            <a:ext cx="6173029" cy="448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IMG_1195">
            <a:extLst>
              <a:ext uri="{FF2B5EF4-FFF2-40B4-BE49-F238E27FC236}">
                <a16:creationId xmlns:a16="http://schemas.microsoft.com/office/drawing/2014/main" id="{85B7092D-B88F-497E-B83A-25EF241A4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14" y="1169802"/>
            <a:ext cx="3654105" cy="27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SC_0945">
            <a:extLst>
              <a:ext uri="{FF2B5EF4-FFF2-40B4-BE49-F238E27FC236}">
                <a16:creationId xmlns:a16="http://schemas.microsoft.com/office/drawing/2014/main" id="{4BD68245-6A41-4F5B-BC4C-61272D3A3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97" y="4067383"/>
            <a:ext cx="3654105" cy="268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8E01750-EBD0-4356-987E-C33D8F9CEF54}"/>
              </a:ext>
            </a:extLst>
          </p:cNvPr>
          <p:cNvSpPr>
            <a:spLocks noGrp="1" noChangeArrowheads="1"/>
          </p:cNvSpPr>
          <p:nvPr>
            <p:ph type="subTitle" idx="1"/>
          </p:nvPr>
        </p:nvSpPr>
        <p:spPr>
          <a:xfrm>
            <a:off x="1078786" y="5006686"/>
            <a:ext cx="10017304" cy="1550559"/>
          </a:xfrm>
        </p:spPr>
        <p:txBody>
          <a:bodyPr/>
          <a:lstStyle/>
          <a:p>
            <a:pPr>
              <a:lnSpc>
                <a:spcPct val="90000"/>
              </a:lnSpc>
            </a:pPr>
            <a:r>
              <a:rPr lang="ja-JP" altLang="en-US" dirty="0"/>
              <a:t>今後は、</a:t>
            </a:r>
            <a:r>
              <a:rPr lang="ja-JP" altLang="ja-JP" dirty="0"/>
              <a:t>横須賀ＲＣ</a:t>
            </a:r>
            <a:r>
              <a:rPr lang="ja-JP" altLang="en-US" dirty="0"/>
              <a:t>の会員ひとりひとりが術後の子供・その家族たちと</a:t>
            </a:r>
            <a:endParaRPr lang="en-US" altLang="ja-JP" dirty="0"/>
          </a:p>
          <a:p>
            <a:pPr>
              <a:lnSpc>
                <a:spcPct val="90000"/>
              </a:lnSpc>
            </a:pPr>
            <a:r>
              <a:rPr lang="ja-JP" altLang="en-US" dirty="0"/>
              <a:t>日本・フィリピン文化の交流（絵本・折り紙など）を</a:t>
            </a:r>
            <a:r>
              <a:rPr lang="ja-JP" altLang="ja-JP" dirty="0"/>
              <a:t> </a:t>
            </a:r>
            <a:r>
              <a:rPr lang="ja-JP" altLang="en-US" dirty="0"/>
              <a:t>通じて世界平和に</a:t>
            </a:r>
            <a:endParaRPr lang="en-US" altLang="ja-JP" dirty="0"/>
          </a:p>
          <a:p>
            <a:pPr>
              <a:lnSpc>
                <a:spcPct val="90000"/>
              </a:lnSpc>
            </a:pPr>
            <a:r>
              <a:rPr lang="ja-JP" altLang="en-US" dirty="0"/>
              <a:t>つなげていけるよう活動をしていきたいと考えています。</a:t>
            </a:r>
            <a:endParaRPr lang="ja-JP" altLang="ja-JP" dirty="0"/>
          </a:p>
          <a:p>
            <a:pPr>
              <a:lnSpc>
                <a:spcPct val="90000"/>
              </a:lnSpc>
            </a:pPr>
            <a:endParaRPr lang="ja-JP" altLang="ja-JP" sz="2000" dirty="0"/>
          </a:p>
        </p:txBody>
      </p:sp>
      <p:sp>
        <p:nvSpPr>
          <p:cNvPr id="8195" name="Rectangle 3">
            <a:extLst>
              <a:ext uri="{FF2B5EF4-FFF2-40B4-BE49-F238E27FC236}">
                <a16:creationId xmlns:a16="http://schemas.microsoft.com/office/drawing/2014/main" id="{C1B4F007-F06D-47EC-A3F6-EC41930F8201}"/>
              </a:ext>
            </a:extLst>
          </p:cNvPr>
          <p:cNvSpPr>
            <a:spLocks noGrp="1" noChangeArrowheads="1"/>
          </p:cNvSpPr>
          <p:nvPr>
            <p:ph type="ctrTitle"/>
          </p:nvPr>
        </p:nvSpPr>
        <p:spPr>
          <a:xfrm>
            <a:off x="2619947" y="599425"/>
            <a:ext cx="7705725" cy="3529012"/>
          </a:xfrm>
        </p:spPr>
        <p:txBody>
          <a:bodyPr anchor="ctr"/>
          <a:lstStyle/>
          <a:p>
            <a:r>
              <a:rPr lang="ja-JP" altLang="en-US" sz="4000" dirty="0"/>
              <a:t>　 </a:t>
            </a:r>
            <a:endParaRPr lang="ja-JP" altLang="en-US" sz="4400" dirty="0"/>
          </a:p>
        </p:txBody>
      </p:sp>
      <p:sp>
        <p:nvSpPr>
          <p:cNvPr id="8196" name="Text Box 4">
            <a:extLst>
              <a:ext uri="{FF2B5EF4-FFF2-40B4-BE49-F238E27FC236}">
                <a16:creationId xmlns:a16="http://schemas.microsoft.com/office/drawing/2014/main" id="{988B5736-C4F6-458B-95F6-159D741C8D3F}"/>
              </a:ext>
            </a:extLst>
          </p:cNvPr>
          <p:cNvSpPr txBox="1">
            <a:spLocks noChangeArrowheads="1"/>
          </p:cNvSpPr>
          <p:nvPr/>
        </p:nvSpPr>
        <p:spPr bwMode="auto">
          <a:xfrm>
            <a:off x="2496620" y="774073"/>
            <a:ext cx="6324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kumimoji="0" lang="ja-JP" altLang="en-US" sz="2400" dirty="0">
                <a:solidFill>
                  <a:srgbClr val="000000"/>
                </a:solidFill>
                <a:latin typeface="Arial" panose="020B0604020202020204" pitchFamily="34" charset="0"/>
                <a:ea typeface="ＭＳ Ｐゴシック" panose="020B0600070205080204" pitchFamily="50" charset="-128"/>
              </a:rPr>
              <a:t>さあ、国際共同プロジェクトに参加しましょう！</a:t>
            </a:r>
          </a:p>
        </p:txBody>
      </p:sp>
      <p:sp>
        <p:nvSpPr>
          <p:cNvPr id="8197" name="Text Box 5">
            <a:extLst>
              <a:ext uri="{FF2B5EF4-FFF2-40B4-BE49-F238E27FC236}">
                <a16:creationId xmlns:a16="http://schemas.microsoft.com/office/drawing/2014/main" id="{F05D6568-AA99-4E88-83DD-0A6FC00549D1}"/>
              </a:ext>
            </a:extLst>
          </p:cNvPr>
          <p:cNvSpPr txBox="1">
            <a:spLocks noChangeArrowheads="1"/>
          </p:cNvSpPr>
          <p:nvPr/>
        </p:nvSpPr>
        <p:spPr bwMode="auto">
          <a:xfrm>
            <a:off x="2876550" y="2222500"/>
            <a:ext cx="235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kumimoji="0" lang="ja-JP" altLang="ja-JP">
              <a:solidFill>
                <a:srgbClr val="000000"/>
              </a:solidFill>
              <a:latin typeface="Arial" panose="020B0604020202020204" pitchFamily="34" charset="0"/>
              <a:ea typeface="ＭＳ Ｐゴシック" panose="020B0600070205080204" pitchFamily="50" charset="-128"/>
            </a:endParaRPr>
          </a:p>
        </p:txBody>
      </p:sp>
      <p:pic>
        <p:nvPicPr>
          <p:cNvPr id="10" name="Picture 6" descr="ダウンロード">
            <a:extLst>
              <a:ext uri="{FF2B5EF4-FFF2-40B4-BE49-F238E27FC236}">
                <a16:creationId xmlns:a16="http://schemas.microsoft.com/office/drawing/2014/main" id="{298EDB02-7827-4F56-B627-339E26673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846" y="2663858"/>
            <a:ext cx="2040788" cy="20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字幕 1">
            <a:extLst>
              <a:ext uri="{FF2B5EF4-FFF2-40B4-BE49-F238E27FC236}">
                <a16:creationId xmlns:a16="http://schemas.microsoft.com/office/drawing/2014/main" id="{9311BE31-7379-4AC3-A887-D79B51BBB426}"/>
              </a:ext>
            </a:extLst>
          </p:cNvPr>
          <p:cNvSpPr txBox="1">
            <a:spLocks/>
          </p:cNvSpPr>
          <p:nvPr/>
        </p:nvSpPr>
        <p:spPr bwMode="auto">
          <a:xfrm>
            <a:off x="886976" y="1512425"/>
            <a:ext cx="10126595" cy="85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kumimoji="1" lang="ja-JP" altLang="en-US" dirty="0"/>
              <a:t>今回の＄</a:t>
            </a:r>
            <a:r>
              <a:rPr kumimoji="1" lang="en-US" altLang="ja-JP" dirty="0"/>
              <a:t>10,500</a:t>
            </a:r>
            <a:r>
              <a:rPr kumimoji="1" lang="ja-JP" altLang="en-US" dirty="0"/>
              <a:t>　については新たに会員全員に寄付を集めさせていただき、</a:t>
            </a:r>
            <a:endParaRPr kumimoji="1" lang="en-US" altLang="ja-JP" dirty="0"/>
          </a:p>
          <a:p>
            <a:r>
              <a:rPr lang="ja-JP" altLang="en-US" dirty="0"/>
              <a:t>理解をいただきスタートすることができました。</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 calcmode="lin" valueType="num">
                                      <p:cBhvr additive="base">
                                        <p:cTn id="7" dur="500" fill="hold"/>
                                        <p:tgtEl>
                                          <p:spTgt spid="81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4">
                                            <p:txEl>
                                              <p:pRg st="1" end="1"/>
                                            </p:txEl>
                                          </p:spTgt>
                                        </p:tgtEl>
                                        <p:attrNameLst>
                                          <p:attrName>style.visibility</p:attrName>
                                        </p:attrNameLst>
                                      </p:cBhvr>
                                      <p:to>
                                        <p:strVal val="visible"/>
                                      </p:to>
                                    </p:set>
                                    <p:anim calcmode="lin" valueType="num">
                                      <p:cBhvr additive="base">
                                        <p:cTn id="13" dur="500" fill="hold"/>
                                        <p:tgtEl>
                                          <p:spTgt spid="819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4">
                                            <p:txEl>
                                              <p:pRg st="2" end="2"/>
                                            </p:txEl>
                                          </p:spTgt>
                                        </p:tgtEl>
                                        <p:attrNameLst>
                                          <p:attrName>style.visibility</p:attrName>
                                        </p:attrNameLst>
                                      </p:cBhvr>
                                      <p:to>
                                        <p:strVal val="visible"/>
                                      </p:to>
                                    </p:set>
                                    <p:anim calcmode="lin" valueType="num">
                                      <p:cBhvr additive="base">
                                        <p:cTn id="19" dur="500" fill="hold"/>
                                        <p:tgtEl>
                                          <p:spTgt spid="819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E490475F-FDEE-4888-B6FC-C65464AD81F2}"/>
              </a:ext>
            </a:extLst>
          </p:cNvPr>
          <p:cNvSpPr>
            <a:spLocks noGrp="1"/>
          </p:cNvSpPr>
          <p:nvPr>
            <p:ph type="subTitle" idx="1"/>
          </p:nvPr>
        </p:nvSpPr>
        <p:spPr>
          <a:xfrm>
            <a:off x="1524000" y="2601119"/>
            <a:ext cx="9144000" cy="1655762"/>
          </a:xfrm>
        </p:spPr>
        <p:txBody>
          <a:bodyPr>
            <a:normAutofit/>
          </a:bodyPr>
          <a:lstStyle/>
          <a:p>
            <a:r>
              <a:rPr lang="ja-JP" altLang="en-US" sz="4800" dirty="0"/>
              <a:t>ご清聴ありがとうございました。</a:t>
            </a:r>
            <a:endParaRPr kumimoji="1" lang="ja-JP" altLang="en-US" sz="4800" dirty="0"/>
          </a:p>
        </p:txBody>
      </p:sp>
    </p:spTree>
    <p:extLst>
      <p:ext uri="{BB962C8B-B14F-4D97-AF65-F5344CB8AC3E}">
        <p14:creationId xmlns:p14="http://schemas.microsoft.com/office/powerpoint/2010/main" val="90249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9033C1-C292-473D-8A8A-9EB2A3849D25}"/>
              </a:ext>
            </a:extLst>
          </p:cNvPr>
          <p:cNvSpPr>
            <a:spLocks noGrp="1"/>
          </p:cNvSpPr>
          <p:nvPr>
            <p:ph type="title"/>
          </p:nvPr>
        </p:nvSpPr>
        <p:spPr>
          <a:xfrm>
            <a:off x="509427" y="182296"/>
            <a:ext cx="6045485" cy="898596"/>
          </a:xfrm>
        </p:spPr>
        <p:txBody>
          <a:bodyPr/>
          <a:lstStyle/>
          <a:p>
            <a:r>
              <a:rPr kumimoji="1" lang="ja-JP" altLang="en-US" dirty="0"/>
              <a:t>インターアクト紹介</a:t>
            </a:r>
          </a:p>
        </p:txBody>
      </p:sp>
      <p:pic>
        <p:nvPicPr>
          <p:cNvPr id="4" name="図 3">
            <a:extLst>
              <a:ext uri="{FF2B5EF4-FFF2-40B4-BE49-F238E27FC236}">
                <a16:creationId xmlns:a16="http://schemas.microsoft.com/office/drawing/2014/main" id="{7F11AE79-3FEE-40C9-8943-A34FBC446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82" y="3945442"/>
            <a:ext cx="4131580" cy="2324014"/>
          </a:xfrm>
          <a:prstGeom prst="rect">
            <a:avLst/>
          </a:prstGeom>
        </p:spPr>
      </p:pic>
      <p:pic>
        <p:nvPicPr>
          <p:cNvPr id="6" name="図 5">
            <a:extLst>
              <a:ext uri="{FF2B5EF4-FFF2-40B4-BE49-F238E27FC236}">
                <a16:creationId xmlns:a16="http://schemas.microsoft.com/office/drawing/2014/main" id="{71C7F230-2F59-4603-A25E-820FC7749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82" y="1077735"/>
            <a:ext cx="4542139" cy="2555952"/>
          </a:xfrm>
          <a:prstGeom prst="rect">
            <a:avLst/>
          </a:prstGeom>
        </p:spPr>
      </p:pic>
      <p:pic>
        <p:nvPicPr>
          <p:cNvPr id="8" name="図 7">
            <a:extLst>
              <a:ext uri="{FF2B5EF4-FFF2-40B4-BE49-F238E27FC236}">
                <a16:creationId xmlns:a16="http://schemas.microsoft.com/office/drawing/2014/main" id="{38FEFFC8-8DB1-4213-9A97-57681A1F9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723" y="1076234"/>
            <a:ext cx="4547474" cy="2558954"/>
          </a:xfrm>
          <a:prstGeom prst="rect">
            <a:avLst/>
          </a:prstGeom>
        </p:spPr>
      </p:pic>
      <p:sp>
        <p:nvSpPr>
          <p:cNvPr id="7" name="四角形: 角を丸くする 6">
            <a:extLst>
              <a:ext uri="{FF2B5EF4-FFF2-40B4-BE49-F238E27FC236}">
                <a16:creationId xmlns:a16="http://schemas.microsoft.com/office/drawing/2014/main" id="{7489505D-7B77-4272-9364-16427735F662}"/>
              </a:ext>
            </a:extLst>
          </p:cNvPr>
          <p:cNvSpPr/>
          <p:nvPr/>
        </p:nvSpPr>
        <p:spPr>
          <a:xfrm>
            <a:off x="953429" y="1074733"/>
            <a:ext cx="1615110" cy="5955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台湾研修</a:t>
            </a:r>
          </a:p>
        </p:txBody>
      </p:sp>
      <p:sp>
        <p:nvSpPr>
          <p:cNvPr id="9" name="四角形: 角を丸くする 8">
            <a:extLst>
              <a:ext uri="{FF2B5EF4-FFF2-40B4-BE49-F238E27FC236}">
                <a16:creationId xmlns:a16="http://schemas.microsoft.com/office/drawing/2014/main" id="{2B86D856-BFE8-4BC3-BC03-2BDEB81C13FC}"/>
              </a:ext>
            </a:extLst>
          </p:cNvPr>
          <p:cNvSpPr/>
          <p:nvPr/>
        </p:nvSpPr>
        <p:spPr>
          <a:xfrm>
            <a:off x="696590" y="3945442"/>
            <a:ext cx="3331564" cy="5955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ｲﾝﾀｰｱｸﾄ・ﾛｰﾀｰｱｸﾄ合同例会</a:t>
            </a:r>
          </a:p>
        </p:txBody>
      </p:sp>
      <p:pic>
        <p:nvPicPr>
          <p:cNvPr id="10" name="図 9">
            <a:extLst>
              <a:ext uri="{FF2B5EF4-FFF2-40B4-BE49-F238E27FC236}">
                <a16:creationId xmlns:a16="http://schemas.microsoft.com/office/drawing/2014/main" id="{C03043D3-0E15-45F6-921E-EC7416BF1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215" y="4529126"/>
            <a:ext cx="3713203" cy="2088677"/>
          </a:xfrm>
          <a:prstGeom prst="rect">
            <a:avLst/>
          </a:prstGeom>
        </p:spPr>
      </p:pic>
      <p:pic>
        <p:nvPicPr>
          <p:cNvPr id="11" name="図 10">
            <a:extLst>
              <a:ext uri="{FF2B5EF4-FFF2-40B4-BE49-F238E27FC236}">
                <a16:creationId xmlns:a16="http://schemas.microsoft.com/office/drawing/2014/main" id="{DDA804DA-7F85-4695-B034-F38EDD9A9C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457" y="3836572"/>
            <a:ext cx="3963543" cy="2229493"/>
          </a:xfrm>
          <a:prstGeom prst="rect">
            <a:avLst/>
          </a:prstGeom>
        </p:spPr>
      </p:pic>
      <p:sp>
        <p:nvSpPr>
          <p:cNvPr id="13" name="四角形: 角を丸くする 12">
            <a:extLst>
              <a:ext uri="{FF2B5EF4-FFF2-40B4-BE49-F238E27FC236}">
                <a16:creationId xmlns:a16="http://schemas.microsoft.com/office/drawing/2014/main" id="{8CFCCAA3-BABE-448A-BB87-B6DA0E0ECA83}"/>
              </a:ext>
            </a:extLst>
          </p:cNvPr>
          <p:cNvSpPr/>
          <p:nvPr/>
        </p:nvSpPr>
        <p:spPr>
          <a:xfrm>
            <a:off x="8042411" y="3885068"/>
            <a:ext cx="2200924" cy="5955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FF0000"/>
                </a:solidFill>
              </a:rPr>
              <a:t>ｲﾝﾀｰｱｸﾄ年次大会</a:t>
            </a:r>
          </a:p>
        </p:txBody>
      </p:sp>
    </p:spTree>
    <p:extLst>
      <p:ext uri="{BB962C8B-B14F-4D97-AF65-F5344CB8AC3E}">
        <p14:creationId xmlns:p14="http://schemas.microsoft.com/office/powerpoint/2010/main" val="244575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DD4499-4FF6-4684-8275-152658888CE4}"/>
              </a:ext>
            </a:extLst>
          </p:cNvPr>
          <p:cNvSpPr>
            <a:spLocks noGrp="1"/>
          </p:cNvSpPr>
          <p:nvPr>
            <p:ph type="title"/>
          </p:nvPr>
        </p:nvSpPr>
        <p:spPr/>
        <p:txBody>
          <a:bodyPr/>
          <a:lstStyle/>
          <a:p>
            <a:r>
              <a:rPr lang="en-US" altLang="ja-JP" dirty="0"/>
              <a:t>VTT</a:t>
            </a:r>
            <a:r>
              <a:rPr lang="ja-JP" altLang="en-US" dirty="0"/>
              <a:t>活動をする前の準備</a:t>
            </a:r>
            <a:endParaRPr kumimoji="1" lang="ja-JP" altLang="en-US" dirty="0"/>
          </a:p>
        </p:txBody>
      </p:sp>
      <p:pic>
        <p:nvPicPr>
          <p:cNvPr id="4" name="図 3">
            <a:extLst>
              <a:ext uri="{FF2B5EF4-FFF2-40B4-BE49-F238E27FC236}">
                <a16:creationId xmlns:a16="http://schemas.microsoft.com/office/drawing/2014/main" id="{8032CB19-64AF-4453-B795-154803D3E751}"/>
              </a:ext>
            </a:extLst>
          </p:cNvPr>
          <p:cNvPicPr>
            <a:picLocks noChangeAspect="1"/>
          </p:cNvPicPr>
          <p:nvPr/>
        </p:nvPicPr>
        <p:blipFill>
          <a:blip r:embed="rId2"/>
          <a:stretch>
            <a:fillRect/>
          </a:stretch>
        </p:blipFill>
        <p:spPr>
          <a:xfrm>
            <a:off x="192504" y="1274139"/>
            <a:ext cx="2809274" cy="3811512"/>
          </a:xfrm>
          <a:prstGeom prst="rect">
            <a:avLst/>
          </a:prstGeom>
        </p:spPr>
      </p:pic>
      <p:sp>
        <p:nvSpPr>
          <p:cNvPr id="6" name="テキスト ボックス 5">
            <a:extLst>
              <a:ext uri="{FF2B5EF4-FFF2-40B4-BE49-F238E27FC236}">
                <a16:creationId xmlns:a16="http://schemas.microsoft.com/office/drawing/2014/main" id="{DA9D946C-2A89-4237-B909-D30AB744FB35}"/>
              </a:ext>
            </a:extLst>
          </p:cNvPr>
          <p:cNvSpPr txBox="1"/>
          <p:nvPr/>
        </p:nvSpPr>
        <p:spPr>
          <a:xfrm>
            <a:off x="3398144" y="1690689"/>
            <a:ext cx="8601352" cy="2492990"/>
          </a:xfrm>
          <a:prstGeom prst="rect">
            <a:avLst/>
          </a:prstGeom>
          <a:noFill/>
        </p:spPr>
        <p:txBody>
          <a:bodyPr wrap="square" rtlCol="0">
            <a:spAutoFit/>
          </a:bodyPr>
          <a:lstStyle/>
          <a:p>
            <a:r>
              <a:rPr lang="ja-JP" altLang="en-US" b="1" dirty="0"/>
              <a:t>このガイドは、グローバル補助金を利用する方法と、持続可能な成果を挙げるための方法を説明しています。</a:t>
            </a:r>
            <a:r>
              <a:rPr lang="ja-JP" altLang="en-US" sz="2400" b="1" dirty="0">
                <a:solidFill>
                  <a:srgbClr val="FF0000"/>
                </a:solidFill>
              </a:rPr>
              <a:t>持続可能・測定可能な成果を挙げ、補助金を適切に管理するには、補助金を申請する前に入念な計画を立てることが大切です。これはグローバル補助金に限らず、クラブが地元や海外で実施するすべての奉仕プロジェクトに当てはまります。</a:t>
            </a:r>
          </a:p>
          <a:p>
            <a:endParaRPr kumimoji="1" lang="ja-JP" altLang="en-US" dirty="0"/>
          </a:p>
        </p:txBody>
      </p:sp>
      <p:sp>
        <p:nvSpPr>
          <p:cNvPr id="7" name="正方形/長方形 6">
            <a:extLst>
              <a:ext uri="{FF2B5EF4-FFF2-40B4-BE49-F238E27FC236}">
                <a16:creationId xmlns:a16="http://schemas.microsoft.com/office/drawing/2014/main" id="{E29F6BFA-AA7B-4DD8-8480-0A4A56C5A468}"/>
              </a:ext>
            </a:extLst>
          </p:cNvPr>
          <p:cNvSpPr/>
          <p:nvPr/>
        </p:nvSpPr>
        <p:spPr>
          <a:xfrm>
            <a:off x="3978441" y="3999013"/>
            <a:ext cx="3866147" cy="523220"/>
          </a:xfrm>
          <a:prstGeom prst="rect">
            <a:avLst/>
          </a:prstGeom>
          <a:solidFill>
            <a:schemeClr val="accent1">
              <a:lumMod val="20000"/>
              <a:lumOff val="80000"/>
            </a:schemeClr>
          </a:solidFill>
        </p:spPr>
        <p:txBody>
          <a:bodyPr wrap="square">
            <a:spAutoFit/>
          </a:bodyPr>
          <a:lstStyle/>
          <a:p>
            <a:r>
              <a:rPr lang="ja-JP" altLang="en-US" sz="2800" dirty="0">
                <a:latin typeface="MidashiGoPr6N-MB31"/>
              </a:rPr>
              <a:t>クラブの参加資格認定</a:t>
            </a:r>
            <a:endParaRPr lang="ja-JP" altLang="en-US" sz="2800" dirty="0"/>
          </a:p>
        </p:txBody>
      </p:sp>
      <p:pic>
        <p:nvPicPr>
          <p:cNvPr id="8" name="図 7">
            <a:extLst>
              <a:ext uri="{FF2B5EF4-FFF2-40B4-BE49-F238E27FC236}">
                <a16:creationId xmlns:a16="http://schemas.microsoft.com/office/drawing/2014/main" id="{AF7074A5-0269-4098-9D45-40D9F405FDAD}"/>
              </a:ext>
            </a:extLst>
          </p:cNvPr>
          <p:cNvPicPr>
            <a:picLocks noChangeAspect="1"/>
          </p:cNvPicPr>
          <p:nvPr/>
        </p:nvPicPr>
        <p:blipFill>
          <a:blip r:embed="rId3"/>
          <a:stretch>
            <a:fillRect/>
          </a:stretch>
        </p:blipFill>
        <p:spPr>
          <a:xfrm>
            <a:off x="3030509" y="4669101"/>
            <a:ext cx="3697294" cy="1897500"/>
          </a:xfrm>
          <a:prstGeom prst="rect">
            <a:avLst/>
          </a:prstGeom>
        </p:spPr>
      </p:pic>
      <p:pic>
        <p:nvPicPr>
          <p:cNvPr id="9" name="図 8">
            <a:extLst>
              <a:ext uri="{FF2B5EF4-FFF2-40B4-BE49-F238E27FC236}">
                <a16:creationId xmlns:a16="http://schemas.microsoft.com/office/drawing/2014/main" id="{6C9F3B0E-1418-46B1-94B7-2023824116D5}"/>
              </a:ext>
            </a:extLst>
          </p:cNvPr>
          <p:cNvPicPr>
            <a:picLocks noChangeAspect="1"/>
          </p:cNvPicPr>
          <p:nvPr/>
        </p:nvPicPr>
        <p:blipFill>
          <a:blip r:embed="rId4"/>
          <a:stretch>
            <a:fillRect/>
          </a:stretch>
        </p:blipFill>
        <p:spPr>
          <a:xfrm>
            <a:off x="6727803" y="4631802"/>
            <a:ext cx="5439399" cy="1972098"/>
          </a:xfrm>
          <a:prstGeom prst="rect">
            <a:avLst/>
          </a:prstGeom>
        </p:spPr>
      </p:pic>
    </p:spTree>
    <p:extLst>
      <p:ext uri="{BB962C8B-B14F-4D97-AF65-F5344CB8AC3E}">
        <p14:creationId xmlns:p14="http://schemas.microsoft.com/office/powerpoint/2010/main" val="3545666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FB2DB91-50F5-4F45-B375-9CA77C0FBCFA}"/>
              </a:ext>
            </a:extLst>
          </p:cNvPr>
          <p:cNvPicPr>
            <a:picLocks noChangeAspect="1"/>
          </p:cNvPicPr>
          <p:nvPr/>
        </p:nvPicPr>
        <p:blipFill>
          <a:blip r:embed="rId2"/>
          <a:stretch>
            <a:fillRect/>
          </a:stretch>
        </p:blipFill>
        <p:spPr>
          <a:xfrm>
            <a:off x="333790" y="222432"/>
            <a:ext cx="4010438" cy="2315500"/>
          </a:xfrm>
          <a:prstGeom prst="rect">
            <a:avLst/>
          </a:prstGeom>
        </p:spPr>
      </p:pic>
      <p:pic>
        <p:nvPicPr>
          <p:cNvPr id="9" name="図 8">
            <a:extLst>
              <a:ext uri="{FF2B5EF4-FFF2-40B4-BE49-F238E27FC236}">
                <a16:creationId xmlns:a16="http://schemas.microsoft.com/office/drawing/2014/main" id="{EC3DE38F-4314-4988-9C39-61D354AB1009}"/>
              </a:ext>
            </a:extLst>
          </p:cNvPr>
          <p:cNvPicPr>
            <a:picLocks noChangeAspect="1"/>
          </p:cNvPicPr>
          <p:nvPr/>
        </p:nvPicPr>
        <p:blipFill>
          <a:blip r:embed="rId3"/>
          <a:stretch>
            <a:fillRect/>
          </a:stretch>
        </p:blipFill>
        <p:spPr>
          <a:xfrm>
            <a:off x="1170420" y="2655016"/>
            <a:ext cx="3173808" cy="4202984"/>
          </a:xfrm>
          <a:prstGeom prst="rect">
            <a:avLst/>
          </a:prstGeom>
        </p:spPr>
      </p:pic>
      <p:pic>
        <p:nvPicPr>
          <p:cNvPr id="10" name="図 9">
            <a:extLst>
              <a:ext uri="{FF2B5EF4-FFF2-40B4-BE49-F238E27FC236}">
                <a16:creationId xmlns:a16="http://schemas.microsoft.com/office/drawing/2014/main" id="{289BEAE2-2327-4CBF-9F4D-2193AC04F55C}"/>
              </a:ext>
            </a:extLst>
          </p:cNvPr>
          <p:cNvPicPr>
            <a:picLocks noChangeAspect="1"/>
          </p:cNvPicPr>
          <p:nvPr/>
        </p:nvPicPr>
        <p:blipFill>
          <a:blip r:embed="rId4"/>
          <a:stretch>
            <a:fillRect/>
          </a:stretch>
        </p:blipFill>
        <p:spPr>
          <a:xfrm>
            <a:off x="4496943" y="222432"/>
            <a:ext cx="3931439" cy="2918914"/>
          </a:xfrm>
          <a:prstGeom prst="rect">
            <a:avLst/>
          </a:prstGeom>
        </p:spPr>
      </p:pic>
      <p:pic>
        <p:nvPicPr>
          <p:cNvPr id="11" name="図 10">
            <a:extLst>
              <a:ext uri="{FF2B5EF4-FFF2-40B4-BE49-F238E27FC236}">
                <a16:creationId xmlns:a16="http://schemas.microsoft.com/office/drawing/2014/main" id="{3B916967-2821-4820-9926-26D72A8B4307}"/>
              </a:ext>
            </a:extLst>
          </p:cNvPr>
          <p:cNvPicPr>
            <a:picLocks noChangeAspect="1"/>
          </p:cNvPicPr>
          <p:nvPr/>
        </p:nvPicPr>
        <p:blipFill>
          <a:blip r:embed="rId5"/>
          <a:stretch>
            <a:fillRect/>
          </a:stretch>
        </p:blipFill>
        <p:spPr>
          <a:xfrm>
            <a:off x="4759372" y="3429000"/>
            <a:ext cx="3406580" cy="3369365"/>
          </a:xfrm>
          <a:prstGeom prst="rect">
            <a:avLst/>
          </a:prstGeom>
        </p:spPr>
      </p:pic>
      <p:pic>
        <p:nvPicPr>
          <p:cNvPr id="12" name="図 11">
            <a:extLst>
              <a:ext uri="{FF2B5EF4-FFF2-40B4-BE49-F238E27FC236}">
                <a16:creationId xmlns:a16="http://schemas.microsoft.com/office/drawing/2014/main" id="{6B048648-8C7C-49B8-A3CF-F4619F2534F7}"/>
              </a:ext>
            </a:extLst>
          </p:cNvPr>
          <p:cNvPicPr>
            <a:picLocks noChangeAspect="1"/>
          </p:cNvPicPr>
          <p:nvPr/>
        </p:nvPicPr>
        <p:blipFill>
          <a:blip r:embed="rId6"/>
          <a:stretch>
            <a:fillRect/>
          </a:stretch>
        </p:blipFill>
        <p:spPr>
          <a:xfrm>
            <a:off x="8581097" y="222432"/>
            <a:ext cx="3021563" cy="1947000"/>
          </a:xfrm>
          <a:prstGeom prst="rect">
            <a:avLst/>
          </a:prstGeom>
        </p:spPr>
      </p:pic>
      <p:pic>
        <p:nvPicPr>
          <p:cNvPr id="13" name="図 12">
            <a:extLst>
              <a:ext uri="{FF2B5EF4-FFF2-40B4-BE49-F238E27FC236}">
                <a16:creationId xmlns:a16="http://schemas.microsoft.com/office/drawing/2014/main" id="{AE5CF585-3D1C-4C47-9D48-F5C47454DF56}"/>
              </a:ext>
            </a:extLst>
          </p:cNvPr>
          <p:cNvPicPr>
            <a:picLocks noChangeAspect="1"/>
          </p:cNvPicPr>
          <p:nvPr/>
        </p:nvPicPr>
        <p:blipFill>
          <a:blip r:embed="rId7"/>
          <a:stretch>
            <a:fillRect/>
          </a:stretch>
        </p:blipFill>
        <p:spPr>
          <a:xfrm>
            <a:off x="8696465" y="2535250"/>
            <a:ext cx="2790825" cy="1787500"/>
          </a:xfrm>
          <a:prstGeom prst="rect">
            <a:avLst/>
          </a:prstGeom>
        </p:spPr>
      </p:pic>
    </p:spTree>
    <p:extLst>
      <p:ext uri="{BB962C8B-B14F-4D97-AF65-F5344CB8AC3E}">
        <p14:creationId xmlns:p14="http://schemas.microsoft.com/office/powerpoint/2010/main" val="136023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AA08FE-73F2-4C3D-AD58-7230A45D5012}"/>
              </a:ext>
            </a:extLst>
          </p:cNvPr>
          <p:cNvPicPr>
            <a:picLocks noChangeAspect="1"/>
          </p:cNvPicPr>
          <p:nvPr/>
        </p:nvPicPr>
        <p:blipFill>
          <a:blip r:embed="rId2"/>
          <a:stretch>
            <a:fillRect/>
          </a:stretch>
        </p:blipFill>
        <p:spPr>
          <a:xfrm>
            <a:off x="152042" y="186220"/>
            <a:ext cx="3221616" cy="2556979"/>
          </a:xfrm>
          <a:prstGeom prst="rect">
            <a:avLst/>
          </a:prstGeom>
        </p:spPr>
      </p:pic>
      <p:pic>
        <p:nvPicPr>
          <p:cNvPr id="5" name="図 4">
            <a:extLst>
              <a:ext uri="{FF2B5EF4-FFF2-40B4-BE49-F238E27FC236}">
                <a16:creationId xmlns:a16="http://schemas.microsoft.com/office/drawing/2014/main" id="{94C9CBB4-0E7E-4512-AB21-59B7BC50BE80}"/>
              </a:ext>
            </a:extLst>
          </p:cNvPr>
          <p:cNvPicPr>
            <a:picLocks noChangeAspect="1"/>
          </p:cNvPicPr>
          <p:nvPr/>
        </p:nvPicPr>
        <p:blipFill>
          <a:blip r:embed="rId3"/>
          <a:stretch>
            <a:fillRect/>
          </a:stretch>
        </p:blipFill>
        <p:spPr>
          <a:xfrm>
            <a:off x="152042" y="2921650"/>
            <a:ext cx="3277368" cy="3300246"/>
          </a:xfrm>
          <a:prstGeom prst="rect">
            <a:avLst/>
          </a:prstGeom>
        </p:spPr>
      </p:pic>
      <p:pic>
        <p:nvPicPr>
          <p:cNvPr id="6" name="図 5">
            <a:extLst>
              <a:ext uri="{FF2B5EF4-FFF2-40B4-BE49-F238E27FC236}">
                <a16:creationId xmlns:a16="http://schemas.microsoft.com/office/drawing/2014/main" id="{4AF25013-197E-461D-A282-3C46526489D6}"/>
              </a:ext>
            </a:extLst>
          </p:cNvPr>
          <p:cNvPicPr>
            <a:picLocks noChangeAspect="1"/>
          </p:cNvPicPr>
          <p:nvPr/>
        </p:nvPicPr>
        <p:blipFill>
          <a:blip r:embed="rId4"/>
          <a:stretch>
            <a:fillRect/>
          </a:stretch>
        </p:blipFill>
        <p:spPr>
          <a:xfrm>
            <a:off x="3758344" y="186219"/>
            <a:ext cx="3215332" cy="3020806"/>
          </a:xfrm>
          <a:prstGeom prst="rect">
            <a:avLst/>
          </a:prstGeom>
        </p:spPr>
      </p:pic>
      <p:sp>
        <p:nvSpPr>
          <p:cNvPr id="8" name="テキスト ボックス 7">
            <a:extLst>
              <a:ext uri="{FF2B5EF4-FFF2-40B4-BE49-F238E27FC236}">
                <a16:creationId xmlns:a16="http://schemas.microsoft.com/office/drawing/2014/main" id="{F84B9F82-B298-4708-93D3-0B6ED5F134A2}"/>
              </a:ext>
            </a:extLst>
          </p:cNvPr>
          <p:cNvSpPr txBox="1"/>
          <p:nvPr/>
        </p:nvSpPr>
        <p:spPr>
          <a:xfrm>
            <a:off x="3659394" y="3403040"/>
            <a:ext cx="3215332" cy="1754326"/>
          </a:xfrm>
          <a:prstGeom prst="rect">
            <a:avLst/>
          </a:prstGeom>
          <a:noFill/>
          <a:ln>
            <a:solidFill>
              <a:schemeClr val="accent1"/>
            </a:solidFill>
          </a:ln>
        </p:spPr>
        <p:txBody>
          <a:bodyPr wrap="square" rtlCol="0">
            <a:spAutoFit/>
          </a:bodyPr>
          <a:lstStyle/>
          <a:p>
            <a:r>
              <a:rPr kumimoji="1" lang="ja-JP" altLang="en-US" dirty="0"/>
              <a:t>・財務の透明性</a:t>
            </a:r>
            <a:endParaRPr kumimoji="1" lang="en-US" altLang="ja-JP" dirty="0"/>
          </a:p>
          <a:p>
            <a:r>
              <a:rPr lang="ja-JP" altLang="en-US" dirty="0"/>
              <a:t>・銀行口座開設</a:t>
            </a:r>
            <a:r>
              <a:rPr lang="ja-JP" altLang="en-US" sz="1600" dirty="0"/>
              <a:t>（無利子通帳）</a:t>
            </a:r>
            <a:endParaRPr lang="en-US" altLang="ja-JP" sz="1600" dirty="0"/>
          </a:p>
          <a:p>
            <a:r>
              <a:rPr kumimoji="1" lang="ja-JP" altLang="en-US" dirty="0"/>
              <a:t>・現地の法律確認</a:t>
            </a:r>
            <a:endParaRPr kumimoji="1" lang="en-US" altLang="ja-JP" dirty="0"/>
          </a:p>
          <a:p>
            <a:r>
              <a:rPr lang="ja-JP" altLang="en-US" dirty="0"/>
              <a:t>・補助金受け取り、配分</a:t>
            </a:r>
            <a:endParaRPr lang="en-US" altLang="ja-JP" dirty="0"/>
          </a:p>
          <a:p>
            <a:r>
              <a:rPr kumimoji="1" lang="ja-JP" altLang="en-US" dirty="0"/>
              <a:t>・財務記録</a:t>
            </a:r>
            <a:endParaRPr kumimoji="1" lang="en-US" altLang="ja-JP" dirty="0"/>
          </a:p>
          <a:p>
            <a:r>
              <a:rPr lang="ja-JP" altLang="en-US" dirty="0"/>
              <a:t>・文書保管</a:t>
            </a:r>
            <a:endParaRPr kumimoji="1" lang="ja-JP" altLang="en-US" dirty="0"/>
          </a:p>
        </p:txBody>
      </p:sp>
      <p:sp>
        <p:nvSpPr>
          <p:cNvPr id="9" name="テキスト ボックス 8">
            <a:extLst>
              <a:ext uri="{FF2B5EF4-FFF2-40B4-BE49-F238E27FC236}">
                <a16:creationId xmlns:a16="http://schemas.microsoft.com/office/drawing/2014/main" id="{24070589-DDAC-44AB-AED7-ECAAFE70C341}"/>
              </a:ext>
            </a:extLst>
          </p:cNvPr>
          <p:cNvSpPr txBox="1"/>
          <p:nvPr/>
        </p:nvSpPr>
        <p:spPr>
          <a:xfrm>
            <a:off x="3929295" y="5268482"/>
            <a:ext cx="2464904" cy="369332"/>
          </a:xfrm>
          <a:prstGeom prst="rect">
            <a:avLst/>
          </a:prstGeom>
          <a:solidFill>
            <a:srgbClr val="92D050"/>
          </a:solidFill>
        </p:spPr>
        <p:txBody>
          <a:bodyPr wrap="square" rtlCol="0">
            <a:spAutoFit/>
          </a:bodyPr>
          <a:lstStyle/>
          <a:p>
            <a:pPr algn="ctr"/>
            <a:r>
              <a:rPr kumimoji="1" lang="ja-JP" altLang="en-US" dirty="0"/>
              <a:t>審査・視察・監査</a:t>
            </a:r>
          </a:p>
        </p:txBody>
      </p:sp>
      <p:pic>
        <p:nvPicPr>
          <p:cNvPr id="10" name="図 9">
            <a:extLst>
              <a:ext uri="{FF2B5EF4-FFF2-40B4-BE49-F238E27FC236}">
                <a16:creationId xmlns:a16="http://schemas.microsoft.com/office/drawing/2014/main" id="{6566E6B0-600A-4C50-B325-15FC2D576B58}"/>
              </a:ext>
            </a:extLst>
          </p:cNvPr>
          <p:cNvPicPr>
            <a:picLocks noChangeAspect="1"/>
          </p:cNvPicPr>
          <p:nvPr/>
        </p:nvPicPr>
        <p:blipFill>
          <a:blip r:embed="rId5"/>
          <a:stretch>
            <a:fillRect/>
          </a:stretch>
        </p:blipFill>
        <p:spPr>
          <a:xfrm>
            <a:off x="7459299" y="186219"/>
            <a:ext cx="4151614" cy="2735431"/>
          </a:xfrm>
          <a:prstGeom prst="rect">
            <a:avLst/>
          </a:prstGeom>
        </p:spPr>
      </p:pic>
      <p:pic>
        <p:nvPicPr>
          <p:cNvPr id="3" name="図 2">
            <a:extLst>
              <a:ext uri="{FF2B5EF4-FFF2-40B4-BE49-F238E27FC236}">
                <a16:creationId xmlns:a16="http://schemas.microsoft.com/office/drawing/2014/main" id="{0E3F0A27-1AAF-4B5A-B136-15B61D3C04BB}"/>
              </a:ext>
            </a:extLst>
          </p:cNvPr>
          <p:cNvPicPr>
            <a:picLocks noChangeAspect="1"/>
          </p:cNvPicPr>
          <p:nvPr/>
        </p:nvPicPr>
        <p:blipFill>
          <a:blip r:embed="rId6"/>
          <a:stretch>
            <a:fillRect/>
          </a:stretch>
        </p:blipFill>
        <p:spPr>
          <a:xfrm>
            <a:off x="7072626" y="3119021"/>
            <a:ext cx="4924960" cy="1704587"/>
          </a:xfrm>
          <a:prstGeom prst="rect">
            <a:avLst/>
          </a:prstGeom>
        </p:spPr>
      </p:pic>
      <p:sp>
        <p:nvSpPr>
          <p:cNvPr id="7" name="正方形/長方形 6">
            <a:extLst>
              <a:ext uri="{FF2B5EF4-FFF2-40B4-BE49-F238E27FC236}">
                <a16:creationId xmlns:a16="http://schemas.microsoft.com/office/drawing/2014/main" id="{1A68E703-5708-4A4B-BD2F-E3FFF3E423B1}"/>
              </a:ext>
            </a:extLst>
          </p:cNvPr>
          <p:cNvSpPr/>
          <p:nvPr/>
        </p:nvSpPr>
        <p:spPr>
          <a:xfrm>
            <a:off x="7030254" y="5000753"/>
            <a:ext cx="5009704" cy="1754326"/>
          </a:xfrm>
          <a:prstGeom prst="rect">
            <a:avLst/>
          </a:prstGeom>
          <a:solidFill>
            <a:srgbClr val="FFFF00"/>
          </a:solidFill>
          <a:ln>
            <a:solidFill>
              <a:schemeClr val="accent1"/>
            </a:solidFill>
          </a:ln>
        </p:spPr>
        <p:txBody>
          <a:bodyPr wrap="square">
            <a:spAutoFit/>
          </a:bodyPr>
          <a:lstStyle/>
          <a:p>
            <a:r>
              <a:rPr lang="ja-JP" altLang="en-US" b="1" dirty="0">
                <a:solidFill>
                  <a:srgbClr val="0070C0"/>
                </a:solidFill>
                <a:latin typeface="FutoMinA101Pr6N-Bold"/>
              </a:rPr>
              <a:t>ロータリーのネットワークを活用し、アイデアを広げ、行動に結びつけることがプロジェクトを成功させる秘訣です。地区・ゾーンのリーダーや財団専門家グループは、クラブにとって役立つサポートを提供してくれる頼もしい存在となります。</a:t>
            </a:r>
            <a:endParaRPr lang="ja-JP" altLang="en-US" dirty="0">
              <a:solidFill>
                <a:srgbClr val="0070C0"/>
              </a:solidFill>
            </a:endParaRPr>
          </a:p>
        </p:txBody>
      </p:sp>
    </p:spTree>
    <p:extLst>
      <p:ext uri="{BB962C8B-B14F-4D97-AF65-F5344CB8AC3E}">
        <p14:creationId xmlns:p14="http://schemas.microsoft.com/office/powerpoint/2010/main" val="329849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EC9CC80F-03F0-4033-B902-7D79AB32892C}"/>
              </a:ext>
            </a:extLst>
          </p:cNvPr>
          <p:cNvPicPr>
            <a:picLocks noGrp="1" noChangeAspect="1"/>
          </p:cNvPicPr>
          <p:nvPr>
            <p:ph idx="1"/>
          </p:nvPr>
        </p:nvPicPr>
        <p:blipFill>
          <a:blip r:embed="rId2"/>
          <a:stretch>
            <a:fillRect/>
          </a:stretch>
        </p:blipFill>
        <p:spPr>
          <a:xfrm>
            <a:off x="6189091" y="590412"/>
            <a:ext cx="5400171" cy="5936944"/>
          </a:xfrm>
          <a:prstGeom prst="rect">
            <a:avLst/>
          </a:prstGeom>
          <a:ln>
            <a:solidFill>
              <a:schemeClr val="accent1"/>
            </a:solidFill>
          </a:ln>
        </p:spPr>
      </p:pic>
      <p:pic>
        <p:nvPicPr>
          <p:cNvPr id="6" name="図 5">
            <a:extLst>
              <a:ext uri="{FF2B5EF4-FFF2-40B4-BE49-F238E27FC236}">
                <a16:creationId xmlns:a16="http://schemas.microsoft.com/office/drawing/2014/main" id="{6C5FD0AF-09EB-4B84-9390-5DE71CBCEFEB}"/>
              </a:ext>
            </a:extLst>
          </p:cNvPr>
          <p:cNvPicPr>
            <a:picLocks noChangeAspect="1"/>
          </p:cNvPicPr>
          <p:nvPr/>
        </p:nvPicPr>
        <p:blipFill>
          <a:blip r:embed="rId3"/>
          <a:stretch>
            <a:fillRect/>
          </a:stretch>
        </p:blipFill>
        <p:spPr>
          <a:xfrm>
            <a:off x="211799" y="630885"/>
            <a:ext cx="2982944" cy="3687088"/>
          </a:xfrm>
          <a:prstGeom prst="rect">
            <a:avLst/>
          </a:prstGeom>
          <a:ln>
            <a:solidFill>
              <a:schemeClr val="accent1"/>
            </a:solidFill>
          </a:ln>
        </p:spPr>
      </p:pic>
      <p:pic>
        <p:nvPicPr>
          <p:cNvPr id="7" name="図 6">
            <a:extLst>
              <a:ext uri="{FF2B5EF4-FFF2-40B4-BE49-F238E27FC236}">
                <a16:creationId xmlns:a16="http://schemas.microsoft.com/office/drawing/2014/main" id="{D68B4A79-BA8F-4F7B-8CD2-CE7879EB555E}"/>
              </a:ext>
            </a:extLst>
          </p:cNvPr>
          <p:cNvPicPr>
            <a:picLocks noChangeAspect="1"/>
          </p:cNvPicPr>
          <p:nvPr/>
        </p:nvPicPr>
        <p:blipFill>
          <a:blip r:embed="rId4"/>
          <a:stretch>
            <a:fillRect/>
          </a:stretch>
        </p:blipFill>
        <p:spPr>
          <a:xfrm>
            <a:off x="1530508" y="3802291"/>
            <a:ext cx="4180784" cy="2725065"/>
          </a:xfrm>
          <a:prstGeom prst="rect">
            <a:avLst/>
          </a:prstGeom>
          <a:ln>
            <a:solidFill>
              <a:schemeClr val="accent1"/>
            </a:solidFill>
          </a:ln>
        </p:spPr>
      </p:pic>
      <p:sp>
        <p:nvSpPr>
          <p:cNvPr id="8" name="テキスト ボックス 7">
            <a:extLst>
              <a:ext uri="{FF2B5EF4-FFF2-40B4-BE49-F238E27FC236}">
                <a16:creationId xmlns:a16="http://schemas.microsoft.com/office/drawing/2014/main" id="{7A76A122-3BA3-444C-9865-550EAE402CE3}"/>
              </a:ext>
            </a:extLst>
          </p:cNvPr>
          <p:cNvSpPr txBox="1"/>
          <p:nvPr/>
        </p:nvSpPr>
        <p:spPr>
          <a:xfrm>
            <a:off x="6096000" y="188825"/>
            <a:ext cx="4651513" cy="369332"/>
          </a:xfrm>
          <a:prstGeom prst="rect">
            <a:avLst/>
          </a:prstGeom>
          <a:solidFill>
            <a:srgbClr val="FFFF00"/>
          </a:solidFill>
          <a:ln>
            <a:solidFill>
              <a:schemeClr val="accent1"/>
            </a:solidFill>
          </a:ln>
        </p:spPr>
        <p:txBody>
          <a:bodyPr wrap="square" rtlCol="0">
            <a:spAutoFit/>
          </a:bodyPr>
          <a:lstStyle/>
          <a:p>
            <a:r>
              <a:rPr kumimoji="1" lang="ja-JP" altLang="en-US" dirty="0"/>
              <a:t>横須賀ﾛｰﾀﾘｰｸﾗﾌﾞ　３か年計画工程表</a:t>
            </a:r>
          </a:p>
        </p:txBody>
      </p:sp>
      <p:sp>
        <p:nvSpPr>
          <p:cNvPr id="9" name="テキスト ボックス 8">
            <a:extLst>
              <a:ext uri="{FF2B5EF4-FFF2-40B4-BE49-F238E27FC236}">
                <a16:creationId xmlns:a16="http://schemas.microsoft.com/office/drawing/2014/main" id="{8E865F45-C3A9-4042-A3AE-6AEC6E91E4A2}"/>
              </a:ext>
            </a:extLst>
          </p:cNvPr>
          <p:cNvSpPr txBox="1"/>
          <p:nvPr/>
        </p:nvSpPr>
        <p:spPr>
          <a:xfrm>
            <a:off x="211799" y="130779"/>
            <a:ext cx="2637418" cy="369332"/>
          </a:xfrm>
          <a:prstGeom prst="rect">
            <a:avLst/>
          </a:prstGeom>
          <a:solidFill>
            <a:srgbClr val="FFFF00"/>
          </a:solidFill>
          <a:ln>
            <a:solidFill>
              <a:schemeClr val="accent1"/>
            </a:solidFill>
          </a:ln>
        </p:spPr>
        <p:txBody>
          <a:bodyPr wrap="square" rtlCol="0">
            <a:spAutoFit/>
          </a:bodyPr>
          <a:lstStyle/>
          <a:p>
            <a:r>
              <a:rPr kumimoji="1" lang="en-US" altLang="ja-JP" dirty="0"/>
              <a:t>RI </a:t>
            </a:r>
            <a:r>
              <a:rPr kumimoji="1" lang="ja-JP" altLang="en-US" dirty="0"/>
              <a:t>申請書　</a:t>
            </a:r>
            <a:r>
              <a:rPr kumimoji="1" lang="en-US" altLang="ja-JP" dirty="0"/>
              <a:t>P17</a:t>
            </a:r>
            <a:r>
              <a:rPr kumimoji="1" lang="ja-JP" altLang="en-US" dirty="0"/>
              <a:t>　</a:t>
            </a:r>
          </a:p>
        </p:txBody>
      </p:sp>
    </p:spTree>
    <p:extLst>
      <p:ext uri="{BB962C8B-B14F-4D97-AF65-F5344CB8AC3E}">
        <p14:creationId xmlns:p14="http://schemas.microsoft.com/office/powerpoint/2010/main" val="301253051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ja-JP"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ja-JP"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7F7FF"/>
        </a:lt1>
        <a:dk2>
          <a:srgbClr val="000000"/>
        </a:dk2>
        <a:lt2>
          <a:srgbClr val="808080"/>
        </a:lt2>
        <a:accent1>
          <a:srgbClr val="7DB6EF"/>
        </a:accent1>
        <a:accent2>
          <a:srgbClr val="C0504D"/>
        </a:accent2>
        <a:accent3>
          <a:srgbClr val="FAFA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TotalTime>
  <Words>2051</Words>
  <Application>Microsoft Office PowerPoint</Application>
  <PresentationFormat>ワイド画面</PresentationFormat>
  <Paragraphs>260</Paragraphs>
  <Slides>48</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48</vt:i4>
      </vt:variant>
    </vt:vector>
  </HeadingPairs>
  <TitlesOfParts>
    <vt:vector size="60" baseType="lpstr">
      <vt:lpstr>FutoMinA101Pr6N-Bold</vt:lpstr>
      <vt:lpstr>HG丸ｺﾞｼｯｸM-PRO</vt:lpstr>
      <vt:lpstr>Meiryo UI</vt:lpstr>
      <vt:lpstr>MidashiGoPr6N-MB31</vt:lpstr>
      <vt:lpstr>ＭＳ Ｐゴシック</vt:lpstr>
      <vt:lpstr>游ゴシック</vt:lpstr>
      <vt:lpstr>游ゴシック Light</vt:lpstr>
      <vt:lpstr>游明朝</vt:lpstr>
      <vt:lpstr>Arial</vt:lpstr>
      <vt:lpstr>Century</vt:lpstr>
      <vt:lpstr>Office テーマ</vt:lpstr>
      <vt:lpstr>標準デザイン</vt:lpstr>
      <vt:lpstr>VTT活動　報告</vt:lpstr>
      <vt:lpstr>横須賀ロータリークラブ　（2780地区）</vt:lpstr>
      <vt:lpstr>青少年奉仕</vt:lpstr>
      <vt:lpstr>ローターアクト紹介</vt:lpstr>
      <vt:lpstr>インターアクト紹介</vt:lpstr>
      <vt:lpstr>VTT活動をする前の準備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横須賀ＲＣ過去10年間の寄付推移（財団）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より定着するには？   ロータリークラブとしての意義は？ </vt:lpstr>
      <vt:lpstr>プロジェクト名 フィリピンにおける口唇口蓋裂医療の技術移転と診療拠点設立 </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　 </vt:lpstr>
      <vt:lpstr>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情報集会 </dc:title>
  <dc:creator>岡田英城</dc:creator>
  <cp:lastModifiedBy>岡田 英城</cp:lastModifiedBy>
  <cp:revision>112</cp:revision>
  <cp:lastPrinted>2019-11-15T05:23:49Z</cp:lastPrinted>
  <dcterms:created xsi:type="dcterms:W3CDTF">2018-10-30T02:15:46Z</dcterms:created>
  <dcterms:modified xsi:type="dcterms:W3CDTF">2019-11-15T05:37:44Z</dcterms:modified>
</cp:coreProperties>
</file>