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315" r:id="rId3"/>
    <p:sldId id="303" r:id="rId4"/>
    <p:sldId id="261" r:id="rId5"/>
    <p:sldId id="263" r:id="rId6"/>
    <p:sldId id="305" r:id="rId7"/>
    <p:sldId id="282" r:id="rId8"/>
    <p:sldId id="262" r:id="rId9"/>
    <p:sldId id="281" r:id="rId10"/>
    <p:sldId id="311" r:id="rId11"/>
    <p:sldId id="310" r:id="rId12"/>
    <p:sldId id="312" r:id="rId13"/>
    <p:sldId id="313" r:id="rId14"/>
    <p:sldId id="314" r:id="rId15"/>
    <p:sldId id="286" r:id="rId16"/>
    <p:sldId id="316" r:id="rId17"/>
    <p:sldId id="288" r:id="rId18"/>
    <p:sldId id="289" r:id="rId19"/>
    <p:sldId id="300" r:id="rId20"/>
    <p:sldId id="290" r:id="rId21"/>
    <p:sldId id="308" r:id="rId22"/>
    <p:sldId id="291" r:id="rId23"/>
    <p:sldId id="292" r:id="rId24"/>
    <p:sldId id="293" r:id="rId25"/>
    <p:sldId id="294" r:id="rId26"/>
    <p:sldId id="295" r:id="rId27"/>
    <p:sldId id="296" r:id="rId28"/>
    <p:sldId id="297" r:id="rId29"/>
    <p:sldId id="298" r:id="rId30"/>
    <p:sldId id="299" r:id="rId31"/>
    <p:sldId id="306" r:id="rId32"/>
    <p:sldId id="307" r:id="rId33"/>
    <p:sldId id="309" r:id="rId34"/>
    <p:sldId id="304" r:id="rId35"/>
    <p:sldId id="275" r:id="rId36"/>
  </p:sldIdLst>
  <p:sldSz cx="12192000" cy="6858000"/>
  <p:notesSz cx="10231438" cy="71024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51944" autoAdjust="0"/>
  </p:normalViewPr>
  <p:slideViewPr>
    <p:cSldViewPr snapToGrid="0">
      <p:cViewPr varScale="1">
        <p:scale>
          <a:sx n="44" d="100"/>
          <a:sy n="44" d="100"/>
        </p:scale>
        <p:origin x="1740" y="60"/>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275" y="-96"/>
      </p:cViewPr>
      <p:guideLst>
        <p:guide orient="horz" pos="2237"/>
        <p:guide pos="32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21261556952521E-2"/>
          <c:y val="3.624068954332451E-2"/>
          <c:w val="0.92408179278238767"/>
          <c:h val="0.89456004421173885"/>
        </c:manualLayout>
      </c:layout>
      <c:lineChart>
        <c:grouping val="standard"/>
        <c:varyColors val="0"/>
        <c:ser>
          <c:idx val="0"/>
          <c:order val="0"/>
          <c:spPr>
            <a:ln w="28575" cap="rnd">
              <a:solidFill>
                <a:schemeClr val="accent1"/>
              </a:solidFill>
              <a:round/>
            </a:ln>
            <a:effectLst/>
          </c:spPr>
          <c:marker>
            <c:symbol val="none"/>
          </c:marker>
          <c:cat>
            <c:strRef>
              <c:f>Sheet1!$A$1:$A$12</c:f>
              <c:strCache>
                <c:ptCount val="12"/>
                <c:pt idx="0">
                  <c:v>1905年</c:v>
                </c:pt>
                <c:pt idx="1">
                  <c:v>1915年</c:v>
                </c:pt>
                <c:pt idx="2">
                  <c:v>1925年</c:v>
                </c:pt>
                <c:pt idx="3">
                  <c:v>1935年</c:v>
                </c:pt>
                <c:pt idx="4">
                  <c:v>1945年</c:v>
                </c:pt>
                <c:pt idx="5">
                  <c:v>1965年</c:v>
                </c:pt>
                <c:pt idx="6">
                  <c:v>1975年</c:v>
                </c:pt>
                <c:pt idx="7">
                  <c:v>1985年</c:v>
                </c:pt>
                <c:pt idx="8">
                  <c:v>1995年</c:v>
                </c:pt>
                <c:pt idx="9">
                  <c:v>2005年</c:v>
                </c:pt>
                <c:pt idx="10">
                  <c:v>2015年</c:v>
                </c:pt>
                <c:pt idx="11">
                  <c:v>2017年</c:v>
                </c:pt>
              </c:strCache>
            </c:strRef>
          </c:cat>
          <c:val>
            <c:numRef>
              <c:f>Sheet1!$B$1:$B$12</c:f>
              <c:numCache>
                <c:formatCode>#,##0</c:formatCode>
                <c:ptCount val="12"/>
                <c:pt idx="0">
                  <c:v>20000</c:v>
                </c:pt>
                <c:pt idx="1">
                  <c:v>50000</c:v>
                </c:pt>
                <c:pt idx="2">
                  <c:v>100000</c:v>
                </c:pt>
                <c:pt idx="3">
                  <c:v>170000</c:v>
                </c:pt>
                <c:pt idx="4">
                  <c:v>220000</c:v>
                </c:pt>
                <c:pt idx="5">
                  <c:v>570000</c:v>
                </c:pt>
                <c:pt idx="6">
                  <c:v>770000</c:v>
                </c:pt>
                <c:pt idx="7">
                  <c:v>980000</c:v>
                </c:pt>
                <c:pt idx="8">
                  <c:v>1200000</c:v>
                </c:pt>
                <c:pt idx="9">
                  <c:v>1190000</c:v>
                </c:pt>
                <c:pt idx="10">
                  <c:v>1230000</c:v>
                </c:pt>
                <c:pt idx="11">
                  <c:v>1230000</c:v>
                </c:pt>
              </c:numCache>
            </c:numRef>
          </c:val>
          <c:smooth val="0"/>
        </c:ser>
        <c:dLbls>
          <c:showLegendKey val="0"/>
          <c:showVal val="0"/>
          <c:showCatName val="0"/>
          <c:showSerName val="0"/>
          <c:showPercent val="0"/>
          <c:showBubbleSize val="0"/>
        </c:dLbls>
        <c:smooth val="0"/>
        <c:axId val="545810848"/>
        <c:axId val="545815552"/>
      </c:lineChart>
      <c:catAx>
        <c:axId val="54581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5815552"/>
        <c:crosses val="autoZero"/>
        <c:auto val="1"/>
        <c:lblAlgn val="ctr"/>
        <c:lblOffset val="100"/>
        <c:noMultiLvlLbl val="0"/>
      </c:catAx>
      <c:valAx>
        <c:axId val="54581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581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80514612198769E-2"/>
          <c:y val="2.7174052149692554E-2"/>
          <c:w val="0.7929357103164979"/>
          <c:h val="0.57541761934097435"/>
        </c:manualLayout>
      </c:layout>
      <c:barChart>
        <c:barDir val="col"/>
        <c:grouping val="clustered"/>
        <c:varyColors val="0"/>
        <c:ser>
          <c:idx val="0"/>
          <c:order val="0"/>
          <c:invertIfNegative val="0"/>
          <c:cat>
            <c:strRef>
              <c:f>グラフ!$B$103:$E$103</c:f>
              <c:strCache>
                <c:ptCount val="4"/>
                <c:pt idx="0">
                  <c:v>効果
があ
った</c:v>
                </c:pt>
                <c:pt idx="1">
                  <c:v>特にない</c:v>
                </c:pt>
                <c:pt idx="2">
                  <c:v>その他</c:v>
                </c:pt>
                <c:pt idx="3">
                  <c:v>未記入</c:v>
                </c:pt>
              </c:strCache>
            </c:strRef>
          </c:cat>
          <c:val>
            <c:numRef>
              <c:f>グラフ!$B$104:$E$104</c:f>
              <c:numCache>
                <c:formatCode>General</c:formatCode>
                <c:ptCount val="4"/>
                <c:pt idx="0">
                  <c:v>50</c:v>
                </c:pt>
                <c:pt idx="1">
                  <c:v>41</c:v>
                </c:pt>
                <c:pt idx="2">
                  <c:v>2</c:v>
                </c:pt>
                <c:pt idx="3">
                  <c:v>3</c:v>
                </c:pt>
              </c:numCache>
            </c:numRef>
          </c:val>
          <c:extLst xmlns:c16r2="http://schemas.microsoft.com/office/drawing/2015/06/chart">
            <c:ext xmlns:c16="http://schemas.microsoft.com/office/drawing/2014/chart" uri="{C3380CC4-5D6E-409C-BE32-E72D297353CC}">
              <c16:uniqueId val="{00000000-C551-4B69-9CC6-55787482D7F2}"/>
            </c:ext>
          </c:extLst>
        </c:ser>
        <c:dLbls>
          <c:showLegendKey val="0"/>
          <c:showVal val="0"/>
          <c:showCatName val="0"/>
          <c:showSerName val="0"/>
          <c:showPercent val="0"/>
          <c:showBubbleSize val="0"/>
        </c:dLbls>
        <c:gapWidth val="150"/>
        <c:axId val="545819472"/>
        <c:axId val="545817120"/>
      </c:barChart>
      <c:catAx>
        <c:axId val="545819472"/>
        <c:scaling>
          <c:orientation val="minMax"/>
        </c:scaling>
        <c:delete val="0"/>
        <c:axPos val="b"/>
        <c:numFmt formatCode="General" sourceLinked="0"/>
        <c:majorTickMark val="none"/>
        <c:minorTickMark val="none"/>
        <c:tickLblPos val="nextTo"/>
        <c:txPr>
          <a:bodyPr/>
          <a:lstStyle/>
          <a:p>
            <a:pPr>
              <a:defRPr sz="2000"/>
            </a:pPr>
            <a:endParaRPr lang="ja-JP"/>
          </a:p>
        </c:txPr>
        <c:crossAx val="545817120"/>
        <c:crosses val="autoZero"/>
        <c:auto val="1"/>
        <c:lblAlgn val="ctr"/>
        <c:lblOffset val="100"/>
        <c:noMultiLvlLbl val="0"/>
      </c:catAx>
      <c:valAx>
        <c:axId val="545817120"/>
        <c:scaling>
          <c:orientation val="minMax"/>
        </c:scaling>
        <c:delete val="0"/>
        <c:axPos val="l"/>
        <c:majorGridlines/>
        <c:numFmt formatCode="General" sourceLinked="1"/>
        <c:majorTickMark val="none"/>
        <c:minorTickMark val="none"/>
        <c:tickLblPos val="nextTo"/>
        <c:crossAx val="54581947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グラフ!$A$111</c:f>
              <c:strCache>
                <c:ptCount val="1"/>
                <c:pt idx="0">
                  <c:v>回答</c:v>
                </c:pt>
              </c:strCache>
            </c:strRef>
          </c:tx>
          <c:invertIfNegative val="0"/>
          <c:cat>
            <c:strRef>
              <c:f>グラフ!$B$110:$E$110</c:f>
              <c:strCache>
                <c:ptCount val="4"/>
                <c:pt idx="0">
                  <c:v>自由席</c:v>
                </c:pt>
                <c:pt idx="1">
                  <c:v>指定席</c:v>
                </c:pt>
                <c:pt idx="2">
                  <c:v>毎回席が変わるように工夫している。</c:v>
                </c:pt>
                <c:pt idx="3">
                  <c:v>その他</c:v>
                </c:pt>
              </c:strCache>
            </c:strRef>
          </c:cat>
          <c:val>
            <c:numRef>
              <c:f>グラフ!$B$111:$E$111</c:f>
              <c:numCache>
                <c:formatCode>General</c:formatCode>
                <c:ptCount val="4"/>
                <c:pt idx="0">
                  <c:v>59</c:v>
                </c:pt>
                <c:pt idx="1">
                  <c:v>12</c:v>
                </c:pt>
                <c:pt idx="2">
                  <c:v>24</c:v>
                </c:pt>
                <c:pt idx="3">
                  <c:v>1</c:v>
                </c:pt>
              </c:numCache>
            </c:numRef>
          </c:val>
          <c:extLst xmlns:c16r2="http://schemas.microsoft.com/office/drawing/2015/06/chart">
            <c:ext xmlns:c16="http://schemas.microsoft.com/office/drawing/2014/chart" uri="{C3380CC4-5D6E-409C-BE32-E72D297353CC}">
              <c16:uniqueId val="{00000000-25B5-4BCD-BF8B-B5F0FA81FEAB}"/>
            </c:ext>
          </c:extLst>
        </c:ser>
        <c:dLbls>
          <c:showLegendKey val="0"/>
          <c:showVal val="0"/>
          <c:showCatName val="0"/>
          <c:showSerName val="0"/>
          <c:showPercent val="0"/>
          <c:showBubbleSize val="0"/>
        </c:dLbls>
        <c:gapWidth val="150"/>
        <c:axId val="545820256"/>
        <c:axId val="545821040"/>
      </c:barChart>
      <c:catAx>
        <c:axId val="545820256"/>
        <c:scaling>
          <c:orientation val="minMax"/>
        </c:scaling>
        <c:delete val="0"/>
        <c:axPos val="b"/>
        <c:numFmt formatCode="General" sourceLinked="0"/>
        <c:majorTickMark val="out"/>
        <c:minorTickMark val="none"/>
        <c:tickLblPos val="nextTo"/>
        <c:crossAx val="545821040"/>
        <c:crosses val="autoZero"/>
        <c:auto val="1"/>
        <c:lblAlgn val="ctr"/>
        <c:lblOffset val="100"/>
        <c:noMultiLvlLbl val="0"/>
      </c:catAx>
      <c:valAx>
        <c:axId val="545821040"/>
        <c:scaling>
          <c:orientation val="minMax"/>
        </c:scaling>
        <c:delete val="0"/>
        <c:axPos val="l"/>
        <c:majorGridlines/>
        <c:numFmt formatCode="General" sourceLinked="1"/>
        <c:majorTickMark val="out"/>
        <c:minorTickMark val="none"/>
        <c:tickLblPos val="nextTo"/>
        <c:crossAx val="54582025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あ　る</a:t>
            </a:r>
          </a:p>
        </c:rich>
      </c:tx>
      <c:layout>
        <c:manualLayout>
          <c:xMode val="edge"/>
          <c:yMode val="edge"/>
          <c:x val="0.6005658368932898"/>
          <c:y val="0.43972302263120483"/>
        </c:manualLayout>
      </c:layout>
      <c:overlay val="0"/>
    </c:title>
    <c:autoTitleDeleted val="0"/>
    <c:plotArea>
      <c:layout/>
      <c:pieChart>
        <c:varyColors val="1"/>
        <c:ser>
          <c:idx val="0"/>
          <c:order val="0"/>
          <c:tx>
            <c:strRef>
              <c:f>グラフ!$A$118</c:f>
              <c:strCache>
                <c:ptCount val="1"/>
                <c:pt idx="0">
                  <c:v>回答</c:v>
                </c:pt>
              </c:strCache>
            </c:strRef>
          </c:tx>
          <c:explosion val="2"/>
          <c:dLbls>
            <c:dLbl>
              <c:idx val="0"/>
              <c:layout>
                <c:manualLayout>
                  <c:x val="-0.25582441517585575"/>
                  <c:y val="-5.69725251089458E-2"/>
                </c:manualLayout>
              </c:layout>
              <c:spPr>
                <a:noFill/>
                <a:ln>
                  <a:noFill/>
                </a:ln>
                <a:effectLst/>
              </c:spPr>
              <c:txPr>
                <a:bodyPr wrap="square" lIns="38100" tIns="19050" rIns="38100" bIns="19050" anchor="ctr">
                  <a:noAutofit/>
                </a:bodyPr>
                <a:lstStyle/>
                <a:p>
                  <a:pPr>
                    <a:defRPr sz="3200"/>
                  </a:pPr>
                  <a:endParaRPr lang="ja-JP"/>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5B49-4F4C-BB6B-DC14F160A389}"/>
                </c:ext>
                <c:ext xmlns:c15="http://schemas.microsoft.com/office/drawing/2012/chart" uri="{CE6537A1-D6FC-4f65-9D91-7224C49458BB}">
                  <c15:layout>
                    <c:manualLayout>
                      <c:w val="0.17483482388066623"/>
                      <c:h val="0.12458442694663165"/>
                    </c:manualLayout>
                  </c15:layout>
                </c:ext>
              </c:extLst>
            </c:dLbl>
            <c:dLbl>
              <c:idx val="1"/>
              <c:layout>
                <c:manualLayout>
                  <c:x val="0.24284182122210304"/>
                  <c:y val="8.3025854669071614E-2"/>
                </c:manualLayout>
              </c:layout>
              <c:spPr>
                <a:noFill/>
                <a:ln>
                  <a:noFill/>
                </a:ln>
                <a:effectLst/>
              </c:spPr>
              <c:txPr>
                <a:bodyPr wrap="square" lIns="38100" tIns="19050" rIns="38100" bIns="19050" anchor="ctr">
                  <a:spAutoFit/>
                </a:bodyPr>
                <a:lstStyle/>
                <a:p>
                  <a:pPr>
                    <a:defRPr sz="3200"/>
                  </a:pPr>
                  <a:endParaRPr lang="ja-JP"/>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B49-4F4C-BB6B-DC14F160A389}"/>
                </c:ext>
                <c:ext xmlns:c15="http://schemas.microsoft.com/office/drawing/2012/chart" uri="{CE6537A1-D6FC-4f65-9D91-7224C49458BB}">
                  <c15:layout/>
                </c:ext>
              </c:extLst>
            </c:dLbl>
            <c:dLbl>
              <c:idx val="2"/>
              <c:layout/>
              <c:tx>
                <c:rich>
                  <a:bodyPr wrap="square" lIns="38100" tIns="19050" rIns="38100" bIns="19050" anchor="ctr">
                    <a:spAutoFit/>
                  </a:bodyPr>
                  <a:lstStyle/>
                  <a:p>
                    <a:pPr>
                      <a:defRPr sz="3200"/>
                    </a:pPr>
                    <a:r>
                      <a:rPr lang="ja-JP" altLang="en-US" sz="2000" dirty="0" smtClean="0"/>
                      <a:t>未回答</a:t>
                    </a:r>
                    <a:r>
                      <a:rPr lang="en-US" altLang="ja-JP" dirty="0" smtClean="0"/>
                      <a:t>1</a:t>
                    </a:r>
                    <a:r>
                      <a:rPr lang="en-US" altLang="ja-JP" dirty="0"/>
                      <a:t>%</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グラフ!$B$117:$D$117</c:f>
              <c:strCache>
                <c:ptCount val="3"/>
                <c:pt idx="0">
                  <c:v>ある</c:v>
                </c:pt>
                <c:pt idx="1">
                  <c:v>特にない</c:v>
                </c:pt>
                <c:pt idx="2">
                  <c:v>未記入</c:v>
                </c:pt>
              </c:strCache>
            </c:strRef>
          </c:cat>
          <c:val>
            <c:numRef>
              <c:f>グラフ!$B$118:$D$118</c:f>
              <c:numCache>
                <c:formatCode>General</c:formatCode>
                <c:ptCount val="3"/>
                <c:pt idx="0">
                  <c:v>54</c:v>
                </c:pt>
                <c:pt idx="1">
                  <c:v>41</c:v>
                </c:pt>
                <c:pt idx="2">
                  <c:v>1</c:v>
                </c:pt>
              </c:numCache>
            </c:numRef>
          </c:val>
          <c:extLst xmlns:c16r2="http://schemas.microsoft.com/office/drawing/2015/06/chart">
            <c:ext xmlns:c16="http://schemas.microsoft.com/office/drawing/2014/chart" uri="{C3380CC4-5D6E-409C-BE32-E72D297353CC}">
              <c16:uniqueId val="{00000003-5B49-4F4C-BB6B-DC14F160A389}"/>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グラフ!$A$157</c:f>
              <c:strCache>
                <c:ptCount val="1"/>
                <c:pt idx="0">
                  <c:v>回答</c:v>
                </c:pt>
              </c:strCache>
            </c:strRef>
          </c:tx>
          <c:dLbls>
            <c:dLbl>
              <c:idx val="0"/>
              <c:layout>
                <c:manualLayout>
                  <c:x val="-0.23971024060363158"/>
                  <c:y val="-0.13164023001754813"/>
                </c:manualLayout>
              </c:layout>
              <c:tx>
                <c:rich>
                  <a:bodyPr/>
                  <a:lstStyle/>
                  <a:p>
                    <a:r>
                      <a:rPr lang="ja-JP" altLang="en-US" dirty="0"/>
                      <a:t>ＨＰやＳＮＳを常に更新</a:t>
                    </a:r>
                  </a:p>
                  <a:p>
                    <a:r>
                      <a:rPr lang="en-US" altLang="ja-JP" dirty="0"/>
                      <a:t>58</a:t>
                    </a:r>
                    <a:r>
                      <a:rPr lang="ja-JP" altLang="en-US" dirty="0"/>
                      <a:t>％</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630-4834-8FC2-BFEE4D2AFFBB}"/>
                </c:ext>
                <c:ext xmlns:c15="http://schemas.microsoft.com/office/drawing/2012/chart" uri="{CE6537A1-D6FC-4f65-9D91-7224C49458BB}">
                  <c15:layout/>
                </c:ext>
              </c:extLst>
            </c:dLbl>
            <c:dLbl>
              <c:idx val="1"/>
              <c:layout/>
              <c:tx>
                <c:rich>
                  <a:bodyPr/>
                  <a:lstStyle/>
                  <a:p>
                    <a:r>
                      <a:rPr lang="ja-JP" altLang="en-US" dirty="0"/>
                      <a:t>全くやって　いない</a:t>
                    </a:r>
                  </a:p>
                  <a:p>
                    <a:r>
                      <a:rPr lang="en-US" altLang="ja-JP" dirty="0"/>
                      <a:t>5%</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630-4834-8FC2-BFEE4D2AFFBB}"/>
                </c:ext>
                <c:ext xmlns:c15="http://schemas.microsoft.com/office/drawing/2012/chart" uri="{CE6537A1-D6FC-4f65-9D91-7224C49458BB}">
                  <c15:layout/>
                </c:ext>
              </c:extLst>
            </c:dLbl>
            <c:dLbl>
              <c:idx val="2"/>
              <c:layout>
                <c:manualLayout>
                  <c:x val="0.18840893944511899"/>
                  <c:y val="0.13826927783667495"/>
                </c:manualLayout>
              </c:layout>
              <c:tx>
                <c:rich>
                  <a:bodyPr/>
                  <a:lstStyle/>
                  <a:p>
                    <a:r>
                      <a:rPr lang="ja-JP" altLang="en-US" dirty="0"/>
                      <a:t>時々更新</a:t>
                    </a:r>
                  </a:p>
                  <a:p>
                    <a:r>
                      <a:rPr lang="en-US" altLang="ja-JP" dirty="0"/>
                      <a:t>37%</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E630-4834-8FC2-BFEE4D2AFFB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グラフ!$B$156:$D$156</c:f>
              <c:strCache>
                <c:ptCount val="3"/>
                <c:pt idx="0">
                  <c:v>HPやSNSを常に更新</c:v>
                </c:pt>
                <c:pt idx="1">
                  <c:v>左記を全く扱わない</c:v>
                </c:pt>
                <c:pt idx="2">
                  <c:v>時々更新</c:v>
                </c:pt>
              </c:strCache>
            </c:strRef>
          </c:cat>
          <c:val>
            <c:numRef>
              <c:f>グラフ!$B$157:$D$157</c:f>
              <c:numCache>
                <c:formatCode>General</c:formatCode>
                <c:ptCount val="3"/>
                <c:pt idx="0">
                  <c:v>56</c:v>
                </c:pt>
                <c:pt idx="1">
                  <c:v>5</c:v>
                </c:pt>
                <c:pt idx="2">
                  <c:v>35</c:v>
                </c:pt>
              </c:numCache>
            </c:numRef>
          </c:val>
          <c:extLst xmlns:c16r2="http://schemas.microsoft.com/office/drawing/2015/06/chart">
            <c:ext xmlns:c16="http://schemas.microsoft.com/office/drawing/2014/chart" uri="{C3380CC4-5D6E-409C-BE32-E72D297353CC}">
              <c16:uniqueId val="{00000003-E630-4834-8FC2-BFEE4D2AFFBB}"/>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37822979172457E-2"/>
          <c:y val="2.0923362271145791E-2"/>
          <c:w val="0.93277040127058097"/>
          <c:h val="0.91117483098184004"/>
        </c:manualLayout>
      </c:layout>
      <c:lineChart>
        <c:grouping val="standard"/>
        <c:varyColors val="0"/>
        <c:ser>
          <c:idx val="0"/>
          <c:order val="0"/>
          <c:tx>
            <c:strRef>
              <c:f>Sheet1!$C$27</c:f>
              <c:strCache>
                <c:ptCount val="1"/>
                <c:pt idx="0">
                  <c:v>2650地区会員数の推移</c:v>
                </c:pt>
              </c:strCache>
            </c:strRef>
          </c:tx>
          <c:spPr>
            <a:ln w="28575" cap="rnd">
              <a:solidFill>
                <a:schemeClr val="accent2"/>
              </a:solidFill>
              <a:round/>
            </a:ln>
            <a:effectLst/>
          </c:spPr>
          <c:marker>
            <c:symbol val="none"/>
          </c:marker>
          <c:dLbls>
            <c:dLbl>
              <c:idx val="12"/>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smtClean="0"/>
                      <a:t>4654</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Sheet1!$D$26:$P$26</c:f>
              <c:numCache>
                <c:formatCode>General</c:formatCode>
                <c:ptCount val="13"/>
                <c:pt idx="0">
                  <c:v>1997</c:v>
                </c:pt>
                <c:pt idx="1">
                  <c:v>2000</c:v>
                </c:pt>
                <c:pt idx="2">
                  <c:v>2002</c:v>
                </c:pt>
                <c:pt idx="3">
                  <c:v>2004</c:v>
                </c:pt>
                <c:pt idx="4">
                  <c:v>2006</c:v>
                </c:pt>
                <c:pt idx="5">
                  <c:v>2008</c:v>
                </c:pt>
                <c:pt idx="6">
                  <c:v>2010</c:v>
                </c:pt>
                <c:pt idx="7">
                  <c:v>2011</c:v>
                </c:pt>
                <c:pt idx="8">
                  <c:v>2012</c:v>
                </c:pt>
                <c:pt idx="9">
                  <c:v>2013</c:v>
                </c:pt>
                <c:pt idx="10">
                  <c:v>2014</c:v>
                </c:pt>
                <c:pt idx="11">
                  <c:v>2015</c:v>
                </c:pt>
                <c:pt idx="12">
                  <c:v>2017</c:v>
                </c:pt>
              </c:numCache>
            </c:numRef>
          </c:cat>
          <c:val>
            <c:numRef>
              <c:f>Sheet1!$D$27:$P$27</c:f>
              <c:numCache>
                <c:formatCode>#,##0_);[Red]\(#,##0\)</c:formatCode>
                <c:ptCount val="13"/>
                <c:pt idx="0">
                  <c:v>6713</c:v>
                </c:pt>
                <c:pt idx="1">
                  <c:v>6185</c:v>
                </c:pt>
                <c:pt idx="2">
                  <c:v>5651</c:v>
                </c:pt>
                <c:pt idx="3">
                  <c:v>5306</c:v>
                </c:pt>
                <c:pt idx="4">
                  <c:v>5205</c:v>
                </c:pt>
                <c:pt idx="5">
                  <c:v>5030</c:v>
                </c:pt>
                <c:pt idx="6">
                  <c:v>4666</c:v>
                </c:pt>
                <c:pt idx="7">
                  <c:v>4609</c:v>
                </c:pt>
                <c:pt idx="8">
                  <c:v>4502</c:v>
                </c:pt>
                <c:pt idx="9">
                  <c:v>4451</c:v>
                </c:pt>
                <c:pt idx="10">
                  <c:v>4515</c:v>
                </c:pt>
                <c:pt idx="11">
                  <c:v>4577</c:v>
                </c:pt>
                <c:pt idx="12">
                  <c:v>4682</c:v>
                </c:pt>
              </c:numCache>
            </c:numRef>
          </c:val>
          <c:smooth val="0"/>
        </c:ser>
        <c:dLbls>
          <c:dLblPos val="ctr"/>
          <c:showLegendKey val="0"/>
          <c:showVal val="1"/>
          <c:showCatName val="0"/>
          <c:showSerName val="0"/>
          <c:showPercent val="0"/>
          <c:showBubbleSize val="0"/>
        </c:dLbls>
        <c:smooth val="0"/>
        <c:axId val="545815160"/>
        <c:axId val="545815944"/>
      </c:lineChart>
      <c:catAx>
        <c:axId val="54581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5815944"/>
        <c:crosses val="autoZero"/>
        <c:auto val="1"/>
        <c:lblAlgn val="ctr"/>
        <c:lblOffset val="100"/>
        <c:noMultiLvlLbl val="0"/>
      </c:catAx>
      <c:valAx>
        <c:axId val="545815944"/>
        <c:scaling>
          <c:orientation val="minMax"/>
          <c:max val="7000"/>
          <c:min val="4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581516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lumMod val="20000"/>
                  <a:lumOff val="80000"/>
                </a:schemeClr>
              </a:solidFill>
              <a:ln>
                <a:noFill/>
              </a:ln>
              <a:effectLst>
                <a:outerShdw blurRad="63500" sx="102000" sy="102000" algn="ctr" rotWithShape="0">
                  <a:prstClr val="black">
                    <a:alpha val="20000"/>
                  </a:prstClr>
                </a:outerShdw>
              </a:effectLst>
            </c:spPr>
          </c:dPt>
          <c:dPt>
            <c:idx val="1"/>
            <c:bubble3D val="0"/>
            <c:spPr>
              <a:solidFill>
                <a:srgbClr val="92D050"/>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6">
                  <a:lumMod val="75000"/>
                </a:schemeClr>
              </a:solidFill>
              <a:ln>
                <a:noFill/>
              </a:ln>
              <a:effectLst>
                <a:outerShdw blurRad="63500" sx="102000" sy="102000" algn="ctr" rotWithShape="0">
                  <a:prstClr val="black">
                    <a:alpha val="20000"/>
                  </a:prstClr>
                </a:outerShdw>
              </a:effectLst>
            </c:spPr>
          </c:dPt>
          <c:dPt>
            <c:idx val="4"/>
            <c:bubble3D val="0"/>
            <c:spPr>
              <a:solidFill>
                <a:schemeClr val="accent1">
                  <a:lumMod val="50000"/>
                </a:schemeClr>
              </a:solidFill>
              <a:ln>
                <a:noFill/>
              </a:ln>
              <a:effectLst>
                <a:outerShdw blurRad="63500" sx="102000" sy="102000" algn="ctr" rotWithShape="0">
                  <a:prstClr val="black">
                    <a:alpha val="20000"/>
                  </a:prstClr>
                </a:outerShdw>
              </a:effectLst>
            </c:spPr>
          </c:dPt>
          <c:dPt>
            <c:idx val="5"/>
            <c:bubble3D val="0"/>
            <c:spPr>
              <a:solidFill>
                <a:schemeClr val="accent1">
                  <a:lumMod val="75000"/>
                </a:schemeClr>
              </a:solidFill>
              <a:ln>
                <a:noFill/>
              </a:ln>
              <a:effectLst>
                <a:outerShdw blurRad="63500" sx="102000" sy="102000" algn="ctr" rotWithShape="0">
                  <a:prstClr val="black">
                    <a:alpha val="20000"/>
                  </a:prstClr>
                </a:outerShdw>
              </a:effectLst>
            </c:spPr>
          </c:dPt>
          <c:dPt>
            <c:idx val="6"/>
            <c:bubble3D val="0"/>
            <c:spPr>
              <a:solidFill>
                <a:schemeClr val="accent1">
                  <a:lumMod val="60000"/>
                  <a:lumOff val="40000"/>
                </a:schemeClr>
              </a:solidFill>
              <a:ln>
                <a:noFill/>
              </a:ln>
              <a:effectLst>
                <a:outerShdw blurRad="63500" sx="102000" sy="102000" algn="ctr" rotWithShape="0">
                  <a:prstClr val="black">
                    <a:alpha val="20000"/>
                  </a:prstClr>
                </a:outerShdw>
              </a:effectLst>
            </c:spPr>
          </c:dPt>
          <c:dPt>
            <c:idx val="7"/>
            <c:bubble3D val="0"/>
            <c:spPr>
              <a:solidFill>
                <a:schemeClr val="accent1">
                  <a:lumMod val="40000"/>
                  <a:lumOff val="60000"/>
                </a:schemeClr>
              </a:solidFill>
              <a:ln>
                <a:noFill/>
              </a:ln>
              <a:effectLst>
                <a:outerShdw blurRad="63500" sx="102000" sy="102000" algn="ctr" rotWithShape="0">
                  <a:prstClr val="black">
                    <a:alpha val="20000"/>
                  </a:prstClr>
                </a:outerShdw>
              </a:effectLst>
            </c:spPr>
          </c:dPt>
          <c:dPt>
            <c:idx val="8"/>
            <c:bubble3D val="0"/>
            <c:spPr>
              <a:solidFill>
                <a:schemeClr val="accent2">
                  <a:lumMod val="75000"/>
                </a:schemeClr>
              </a:solidFill>
              <a:ln>
                <a:noFill/>
              </a:ln>
              <a:effectLst>
                <a:outerShdw blurRad="63500" sx="102000" sy="102000" algn="ctr" rotWithShape="0">
                  <a:prstClr val="black">
                    <a:alpha val="20000"/>
                  </a:prstClr>
                </a:outerShdw>
              </a:effectLst>
            </c:spPr>
          </c:dPt>
          <c:dPt>
            <c:idx val="9"/>
            <c:bubble3D val="0"/>
            <c:spPr>
              <a:solidFill>
                <a:schemeClr val="accent2">
                  <a:lumMod val="60000"/>
                  <a:lumOff val="40000"/>
                </a:schemeClr>
              </a:solidFill>
              <a:ln>
                <a:noFill/>
              </a:ln>
              <a:effectLst>
                <a:outerShdw blurRad="63500" sx="102000" sy="102000" algn="ctr" rotWithShape="0">
                  <a:prstClr val="black">
                    <a:alpha val="20000"/>
                  </a:prstClr>
                </a:outerShdw>
              </a:effectLst>
            </c:spPr>
          </c:dPt>
          <c:dPt>
            <c:idx val="10"/>
            <c:bubble3D val="0"/>
            <c:spPr>
              <a:solidFill>
                <a:schemeClr val="accent2">
                  <a:lumMod val="40000"/>
                  <a:lumOff val="60000"/>
                </a:schemeClr>
              </a:solidFill>
              <a:ln>
                <a:noFill/>
              </a:ln>
              <a:effectLst>
                <a:outerShdw blurRad="63500" sx="102000" sy="102000" algn="ctr" rotWithShape="0">
                  <a:prstClr val="black">
                    <a:alpha val="20000"/>
                  </a:prstClr>
                </a:outerShdw>
              </a:effectLst>
            </c:spPr>
          </c:dPt>
          <c:dLbls>
            <c:dLbl>
              <c:idx val="0"/>
              <c:layout>
                <c:manualLayout>
                  <c:x val="1.0043942247332079E-2"/>
                  <c:y val="-8.2568807339449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5329566854990399E-2"/>
                  <c:y val="-4.58715596330275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14563716258631504"/>
                  <c:y val="3.36391437308868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029504080351538"/>
                  <c:y val="1.834862385321089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5.5241682360326429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2.942871144734004E-2"/>
                  <c:y val="4.421027618461272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9.5269379887795537E-8"/>
                  <c:y val="3.0178326474622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23684881197759886"/>
                      <c:h val="8.8685015290519878E-2"/>
                    </c:manualLayout>
                  </c15:layout>
                </c:ext>
              </c:extLst>
            </c:dLbl>
            <c:dLbl>
              <c:idx val="7"/>
              <c:layout>
                <c:manualLayout>
                  <c:x val="0"/>
                  <c:y val="2.19478737997256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25413684871311992"/>
                      <c:h val="8.8685015290519878E-2"/>
                    </c:manualLayout>
                  </c15:layout>
                </c:ext>
              </c:extLst>
            </c:dLbl>
            <c:dLbl>
              <c:idx val="8"/>
              <c:layout>
                <c:manualLayout>
                  <c:x val="2.7712052491141847E-2"/>
                  <c:y val="9.086117321754507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0056497175141245"/>
                      <c:h val="8.8685015290519878E-2"/>
                    </c:manualLayout>
                  </c15:layout>
                </c:ext>
              </c:extLst>
            </c:dLbl>
            <c:dLbl>
              <c:idx val="9"/>
              <c:layout>
                <c:manualLayout>
                  <c:x val="1.6732603406177402E-7"/>
                  <c:y val="-3.1549914002283297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r>
                      <a:rPr lang="ja-JP" altLang="en-US"/>
                      <a:t>描いていたﾛｰﾀﾘｰとは違った</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9996238764882031"/>
                      <c:h val="7.1456530896600881E-2"/>
                    </c:manualLayout>
                  </c15:layout>
                </c:ext>
              </c:extLst>
            </c:dLbl>
            <c:dLbl>
              <c:idx val="10"/>
              <c:layout>
                <c:manualLayout>
                  <c:x val="5.7752667922159447E-2"/>
                  <c:y val="-5.81039755351681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Sheet1!$A$4:$A$14</c:f>
              <c:strCache>
                <c:ptCount val="11"/>
                <c:pt idx="0">
                  <c:v>転勤</c:v>
                </c:pt>
                <c:pt idx="1">
                  <c:v>健康上</c:v>
                </c:pt>
                <c:pt idx="2">
                  <c:v>高齢</c:v>
                </c:pt>
                <c:pt idx="3">
                  <c:v>逝去</c:v>
                </c:pt>
                <c:pt idx="4">
                  <c:v>人間関係</c:v>
                </c:pt>
                <c:pt idx="5">
                  <c:v>会費が高い</c:v>
                </c:pt>
                <c:pt idx="6">
                  <c:v>居場所が無かった</c:v>
                </c:pt>
                <c:pt idx="7">
                  <c:v>仕事にメリット無し</c:v>
                </c:pt>
                <c:pt idx="8">
                  <c:v>ロータリー活動に不満</c:v>
                </c:pt>
                <c:pt idx="9">
                  <c:v>入会したが、描いていたロータリーとは違った</c:v>
                </c:pt>
                <c:pt idx="10">
                  <c:v>その他</c:v>
                </c:pt>
              </c:strCache>
            </c:strRef>
          </c:cat>
          <c:val>
            <c:numRef>
              <c:f>Sheet1!$B$4:$B$14</c:f>
              <c:numCache>
                <c:formatCode>General</c:formatCode>
                <c:ptCount val="11"/>
                <c:pt idx="0">
                  <c:v>39</c:v>
                </c:pt>
                <c:pt idx="1">
                  <c:v>61</c:v>
                </c:pt>
                <c:pt idx="2">
                  <c:v>58</c:v>
                </c:pt>
                <c:pt idx="3">
                  <c:v>62</c:v>
                </c:pt>
                <c:pt idx="4">
                  <c:v>24</c:v>
                </c:pt>
                <c:pt idx="5">
                  <c:v>8</c:v>
                </c:pt>
                <c:pt idx="6">
                  <c:v>8</c:v>
                </c:pt>
                <c:pt idx="7">
                  <c:v>9</c:v>
                </c:pt>
                <c:pt idx="8">
                  <c:v>6</c:v>
                </c:pt>
                <c:pt idx="9">
                  <c:v>10</c:v>
                </c:pt>
                <c:pt idx="10">
                  <c:v>15</c:v>
                </c:pt>
              </c:numCache>
            </c:numRef>
          </c:val>
        </c:ser>
        <c:ser>
          <c:idx val="1"/>
          <c:order val="1"/>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4"/>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2">
                  <a:lumMod val="60000"/>
                </a:schemeClr>
              </a:solidFill>
              <a:ln>
                <a:noFill/>
              </a:ln>
              <a:effectLst>
                <a:outerShdw blurRad="63500" sx="102000" sy="102000" algn="ctr" rotWithShape="0">
                  <a:prstClr val="black">
                    <a:alpha val="20000"/>
                  </a:prstClr>
                </a:outerShdw>
              </a:effectLst>
            </c:spPr>
          </c:dPt>
          <c:dPt>
            <c:idx val="4"/>
            <c:bubble3D val="0"/>
            <c:spPr>
              <a:solidFill>
                <a:schemeClr val="accent4">
                  <a:lumMod val="60000"/>
                </a:schemeClr>
              </a:solidFill>
              <a:ln>
                <a:noFill/>
              </a:ln>
              <a:effectLst>
                <a:outerShdw blurRad="63500" sx="102000" sy="102000" algn="ctr" rotWithShape="0">
                  <a:prstClr val="black">
                    <a:alpha val="20000"/>
                  </a:prstClr>
                </a:outerShdw>
              </a:effectLst>
            </c:spPr>
          </c:dPt>
          <c:dPt>
            <c:idx val="5"/>
            <c:bubble3D val="0"/>
            <c:spPr>
              <a:solidFill>
                <a:schemeClr val="accent6">
                  <a:lumMod val="60000"/>
                </a:schemeClr>
              </a:solidFill>
              <a:ln>
                <a:noFill/>
              </a:ln>
              <a:effectLst>
                <a:outerShdw blurRad="63500" sx="102000" sy="102000" algn="ctr" rotWithShape="0">
                  <a:prstClr val="black">
                    <a:alpha val="20000"/>
                  </a:prstClr>
                </a:outerShdw>
              </a:effectLst>
            </c:spPr>
          </c:dPt>
          <c:dPt>
            <c:idx val="6"/>
            <c:bubble3D val="0"/>
            <c:spPr>
              <a:solidFill>
                <a:schemeClr val="accent2">
                  <a:lumMod val="80000"/>
                  <a:lumOff val="20000"/>
                </a:schemeClr>
              </a:solidFill>
              <a:ln>
                <a:noFill/>
              </a:ln>
              <a:effectLst>
                <a:outerShdw blurRad="63500" sx="102000" sy="102000" algn="ctr" rotWithShape="0">
                  <a:prstClr val="black">
                    <a:alpha val="20000"/>
                  </a:prstClr>
                </a:outerShdw>
              </a:effectLst>
            </c:spPr>
          </c:dPt>
          <c:dPt>
            <c:idx val="7"/>
            <c:bubble3D val="0"/>
            <c:spPr>
              <a:solidFill>
                <a:schemeClr val="accent4">
                  <a:lumMod val="80000"/>
                  <a:lumOff val="20000"/>
                </a:schemeClr>
              </a:solidFill>
              <a:ln>
                <a:noFill/>
              </a:ln>
              <a:effectLst>
                <a:outerShdw blurRad="63500" sx="102000" sy="102000" algn="ctr" rotWithShape="0">
                  <a:prstClr val="black">
                    <a:alpha val="20000"/>
                  </a:prstClr>
                </a:outerShdw>
              </a:effectLst>
            </c:spPr>
          </c:dPt>
          <c:dPt>
            <c:idx val="8"/>
            <c:bubble3D val="0"/>
            <c:spPr>
              <a:solidFill>
                <a:schemeClr val="accent6">
                  <a:lumMod val="80000"/>
                  <a:lumOff val="20000"/>
                </a:schemeClr>
              </a:solidFill>
              <a:ln>
                <a:noFill/>
              </a:ln>
              <a:effectLst>
                <a:outerShdw blurRad="63500" sx="102000" sy="102000" algn="ctr" rotWithShape="0">
                  <a:prstClr val="black">
                    <a:alpha val="20000"/>
                  </a:prstClr>
                </a:outerShdw>
              </a:effectLst>
            </c:spPr>
          </c:dPt>
          <c:dPt>
            <c:idx val="9"/>
            <c:bubble3D val="0"/>
            <c:spPr>
              <a:solidFill>
                <a:schemeClr val="accent2">
                  <a:lumMod val="80000"/>
                </a:schemeClr>
              </a:solidFill>
              <a:ln>
                <a:noFill/>
              </a:ln>
              <a:effectLst>
                <a:outerShdw blurRad="63500" sx="102000" sy="102000" algn="ctr" rotWithShape="0">
                  <a:prstClr val="black">
                    <a:alpha val="20000"/>
                  </a:prstClr>
                </a:outerShdw>
              </a:effectLst>
            </c:spPr>
          </c:dPt>
          <c:dPt>
            <c:idx val="10"/>
            <c:bubble3D val="0"/>
            <c:spPr>
              <a:solidFill>
                <a:schemeClr val="accent4">
                  <a:lumMod val="8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ja-JP"/>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ja-JP"/>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ja-JP"/>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ja-JP"/>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ja-JP"/>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ja-JP"/>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Sheet1!$A$4:$A$14</c:f>
              <c:strCache>
                <c:ptCount val="11"/>
                <c:pt idx="0">
                  <c:v>転勤</c:v>
                </c:pt>
                <c:pt idx="1">
                  <c:v>健康上</c:v>
                </c:pt>
                <c:pt idx="2">
                  <c:v>高齢</c:v>
                </c:pt>
                <c:pt idx="3">
                  <c:v>逝去</c:v>
                </c:pt>
                <c:pt idx="4">
                  <c:v>人間関係</c:v>
                </c:pt>
                <c:pt idx="5">
                  <c:v>会費が高い</c:v>
                </c:pt>
                <c:pt idx="6">
                  <c:v>居場所が無かった</c:v>
                </c:pt>
                <c:pt idx="7">
                  <c:v>仕事にメリット無し</c:v>
                </c:pt>
                <c:pt idx="8">
                  <c:v>ロータリー活動に不満</c:v>
                </c:pt>
                <c:pt idx="9">
                  <c:v>入会したが、描いていたロータリーとは違った</c:v>
                </c:pt>
                <c:pt idx="10">
                  <c:v>その他</c:v>
                </c:pt>
              </c:strCache>
            </c:strRef>
          </c:cat>
          <c:val>
            <c:numRef>
              <c:f>Sheet1!$C$4:$C$14</c:f>
              <c:numCache>
                <c:formatCode>0%</c:formatCode>
                <c:ptCount val="11"/>
                <c:pt idx="0">
                  <c:v>0.40625</c:v>
                </c:pt>
                <c:pt idx="1">
                  <c:v>0.63541666666666663</c:v>
                </c:pt>
                <c:pt idx="2">
                  <c:v>0.60416666666666663</c:v>
                </c:pt>
                <c:pt idx="3">
                  <c:v>0.64583333333333337</c:v>
                </c:pt>
                <c:pt idx="4">
                  <c:v>0.25</c:v>
                </c:pt>
                <c:pt idx="5">
                  <c:v>8.3333333333333329E-2</c:v>
                </c:pt>
                <c:pt idx="6">
                  <c:v>8.3333333333333329E-2</c:v>
                </c:pt>
                <c:pt idx="7">
                  <c:v>9.375E-2</c:v>
                </c:pt>
                <c:pt idx="8">
                  <c:v>6.25E-2</c:v>
                </c:pt>
                <c:pt idx="9">
                  <c:v>0.10416666666666667</c:v>
                </c:pt>
                <c:pt idx="10">
                  <c:v>0.15625</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グラフ!$A$184</c:f>
              <c:strCache>
                <c:ptCount val="1"/>
                <c:pt idx="0">
                  <c:v>回答</c:v>
                </c:pt>
              </c:strCache>
            </c:strRef>
          </c:tx>
          <c:dLbls>
            <c:dLbl>
              <c:idx val="0"/>
              <c:layout/>
              <c:tx>
                <c:rich>
                  <a:bodyPr/>
                  <a:lstStyle/>
                  <a:p>
                    <a:r>
                      <a:rPr lang="ja-JP" altLang="en-US" dirty="0"/>
                      <a:t>考えている</a:t>
                    </a:r>
                  </a:p>
                  <a:p>
                    <a:r>
                      <a:rPr lang="en-US" altLang="ja-JP" dirty="0"/>
                      <a:t>59%</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387-446D-AC6A-BE030FBDC828}"/>
                </c:ext>
                <c:ext xmlns:c15="http://schemas.microsoft.com/office/drawing/2012/chart" uri="{CE6537A1-D6FC-4f65-9D91-7224C49458BB}">
                  <c15:layout/>
                </c:ext>
              </c:extLst>
            </c:dLbl>
            <c:dLbl>
              <c:idx val="1"/>
              <c:layout/>
              <c:tx>
                <c:rich>
                  <a:bodyPr/>
                  <a:lstStyle/>
                  <a:p>
                    <a:r>
                      <a:rPr lang="ja-JP" altLang="en-US" dirty="0"/>
                      <a:t>考えて　　いない</a:t>
                    </a:r>
                  </a:p>
                  <a:p>
                    <a:r>
                      <a:rPr lang="en-US" altLang="ja-JP" dirty="0"/>
                      <a:t>32%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387-446D-AC6A-BE030FBDC828}"/>
                </c:ext>
                <c:ext xmlns:c15="http://schemas.microsoft.com/office/drawing/2012/chart" uri="{CE6537A1-D6FC-4f65-9D91-7224C49458BB}">
                  <c15:layout/>
                </c:ext>
              </c:extLst>
            </c:dLbl>
            <c:dLbl>
              <c:idx val="2"/>
              <c:layout/>
              <c:tx>
                <c:rich>
                  <a:bodyPr/>
                  <a:lstStyle/>
                  <a:p>
                    <a:r>
                      <a:rPr lang="ja-JP" altLang="en-US" dirty="0"/>
                      <a:t>その他</a:t>
                    </a:r>
                  </a:p>
                  <a:p>
                    <a:r>
                      <a:rPr lang="en-US" altLang="ja-JP" dirty="0"/>
                      <a:t>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C387-446D-AC6A-BE030FBDC828}"/>
                </c:ext>
                <c:ext xmlns:c15="http://schemas.microsoft.com/office/drawing/2012/chart" uri="{CE6537A1-D6FC-4f65-9D91-7224C49458BB}">
                  <c15:layout/>
                </c:ext>
              </c:extLst>
            </c:dLbl>
            <c:dLbl>
              <c:idx val="3"/>
              <c:layout/>
              <c:tx>
                <c:rich>
                  <a:bodyPr/>
                  <a:lstStyle/>
                  <a:p>
                    <a:r>
                      <a:rPr lang="ja-JP" altLang="en-US" dirty="0"/>
                      <a:t>未回答</a:t>
                    </a:r>
                  </a:p>
                  <a:p>
                    <a:r>
                      <a:rPr lang="en-US" altLang="ja-JP" dirty="0"/>
                      <a:t>7%</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C387-446D-AC6A-BE030FBDC82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グラフ!$B$183:$E$183</c:f>
              <c:strCache>
                <c:ptCount val="4"/>
                <c:pt idx="0">
                  <c:v>考えている</c:v>
                </c:pt>
                <c:pt idx="1">
                  <c:v>考えていない</c:v>
                </c:pt>
                <c:pt idx="2">
                  <c:v>その他</c:v>
                </c:pt>
                <c:pt idx="3">
                  <c:v>未回答</c:v>
                </c:pt>
              </c:strCache>
            </c:strRef>
          </c:cat>
          <c:val>
            <c:numRef>
              <c:f>グラフ!$B$184:$E$184</c:f>
              <c:numCache>
                <c:formatCode>General</c:formatCode>
                <c:ptCount val="4"/>
                <c:pt idx="0">
                  <c:v>56</c:v>
                </c:pt>
                <c:pt idx="1">
                  <c:v>31</c:v>
                </c:pt>
                <c:pt idx="2">
                  <c:v>2</c:v>
                </c:pt>
                <c:pt idx="3">
                  <c:v>7</c:v>
                </c:pt>
              </c:numCache>
            </c:numRef>
          </c:val>
          <c:extLst xmlns:c16r2="http://schemas.microsoft.com/office/drawing/2015/06/chart">
            <c:ext xmlns:c16="http://schemas.microsoft.com/office/drawing/2014/chart" uri="{C3380CC4-5D6E-409C-BE32-E72D297353CC}">
              <c16:uniqueId val="{00000004-C387-446D-AC6A-BE030FBDC828}"/>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0"/>
              <c:layout>
                <c:manualLayout>
                  <c:x val="-0.21538974586489634"/>
                  <c:y val="0.11258008324777487"/>
                </c:manualLayout>
              </c:layout>
              <c:tx>
                <c:rich>
                  <a:bodyPr/>
                  <a:lstStyle/>
                  <a:p>
                    <a:r>
                      <a:rPr lang="ja-JP" altLang="en-US" sz="1400" b="1" dirty="0"/>
                      <a:t>増強・退会防止に成果があった
</a:t>
                    </a:r>
                    <a:r>
                      <a:rPr lang="en-US" altLang="ja-JP" sz="1400" b="1" dirty="0"/>
                      <a:t>40%</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464919763615316"/>
                  <c:y val="-0.13404931523513983"/>
                </c:manualLayout>
              </c:layout>
              <c:tx>
                <c:rich>
                  <a:bodyPr/>
                  <a:lstStyle/>
                  <a:p>
                    <a:r>
                      <a:rPr lang="ja-JP" altLang="en-US" sz="1400" b="1" dirty="0"/>
                      <a:t>今のところ成果なし
</a:t>
                    </a:r>
                    <a:r>
                      <a:rPr lang="en-US" altLang="ja-JP" sz="1400" b="1" dirty="0"/>
                      <a:t>60%</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'[Microsoft PowerPoint 内のグラフ]Sheet1'!$A$5:$A$6</c:f>
              <c:strCache>
                <c:ptCount val="2"/>
                <c:pt idx="0">
                  <c:v>増強・退会防止に成果があった</c:v>
                </c:pt>
                <c:pt idx="1">
                  <c:v>今のところ成果なし</c:v>
                </c:pt>
              </c:strCache>
            </c:strRef>
          </c:cat>
          <c:val>
            <c:numRef>
              <c:f>'[Microsoft PowerPoint 内のグラフ]Sheet1'!$B$5:$B$6</c:f>
              <c:numCache>
                <c:formatCode>General</c:formatCode>
                <c:ptCount val="2"/>
                <c:pt idx="0">
                  <c:v>40</c:v>
                </c:pt>
                <c:pt idx="1">
                  <c:v>60</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グラフ!$A$144</c:f>
              <c:strCache>
                <c:ptCount val="1"/>
                <c:pt idx="0">
                  <c:v>回答</c:v>
                </c:pt>
              </c:strCache>
            </c:strRef>
          </c:tx>
          <c:explosion val="1"/>
          <c:dLbls>
            <c:dLbl>
              <c:idx val="0"/>
              <c:layout/>
              <c:tx>
                <c:rich>
                  <a:bodyPr/>
                  <a:lstStyle/>
                  <a:p>
                    <a:r>
                      <a:rPr lang="ja-JP" altLang="en-US" dirty="0"/>
                      <a:t>取り入れない</a:t>
                    </a:r>
                  </a:p>
                  <a:p>
                    <a:r>
                      <a:rPr lang="en-US" altLang="ja-JP" dirty="0"/>
                      <a:t>28%</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ED1-4AED-A43D-3300901470F8}"/>
                </c:ext>
                <c:ext xmlns:c15="http://schemas.microsoft.com/office/drawing/2012/chart" uri="{CE6537A1-D6FC-4f65-9D91-7224C49458BB}">
                  <c15:layout/>
                </c:ext>
              </c:extLst>
            </c:dLbl>
            <c:dLbl>
              <c:idx val="1"/>
              <c:layout>
                <c:manualLayout>
                  <c:x val="-2.3067214427111443E-2"/>
                  <c:y val="-0.12855129267561605"/>
                </c:manualLayout>
              </c:layout>
              <c:tx>
                <c:rich>
                  <a:bodyPr/>
                  <a:lstStyle/>
                  <a:p>
                    <a:endParaRPr lang="ja-JP" altLang="en-US" dirty="0"/>
                  </a:p>
                  <a:p>
                    <a:r>
                      <a:rPr lang="ja-JP" altLang="en-US" dirty="0"/>
                      <a:t>将来は検討　している</a:t>
                    </a:r>
                  </a:p>
                  <a:p>
                    <a:endParaRPr lang="ja-JP" altLang="en-US" dirty="0"/>
                  </a:p>
                  <a:p>
                    <a:r>
                      <a:rPr lang="en-US" altLang="ja-JP" dirty="0"/>
                      <a:t>42%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ED1-4AED-A43D-3300901470F8}"/>
                </c:ext>
                <c:ext xmlns:c15="http://schemas.microsoft.com/office/drawing/2012/chart" uri="{CE6537A1-D6FC-4f65-9D91-7224C49458BB}">
                  <c15:layout/>
                </c:ext>
              </c:extLst>
            </c:dLbl>
            <c:dLbl>
              <c:idx val="2"/>
              <c:layout>
                <c:manualLayout>
                  <c:x val="0.14901051918876035"/>
                  <c:y val="0.1920117241586744"/>
                </c:manualLayout>
              </c:layout>
              <c:tx>
                <c:rich>
                  <a:bodyPr/>
                  <a:lstStyle/>
                  <a:p>
                    <a:r>
                      <a:rPr lang="ja-JP" altLang="en-US" dirty="0"/>
                      <a:t>取り入れ</a:t>
                    </a:r>
                  </a:p>
                  <a:p>
                    <a:r>
                      <a:rPr lang="ja-JP" altLang="en-US" dirty="0"/>
                      <a:t>ている</a:t>
                    </a:r>
                  </a:p>
                  <a:p>
                    <a:r>
                      <a:rPr lang="en-US" altLang="ja-JP" dirty="0"/>
                      <a:t>29%</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CED1-4AED-A43D-3300901470F8}"/>
                </c:ext>
                <c:ext xmlns:c15="http://schemas.microsoft.com/office/drawing/2012/chart" uri="{CE6537A1-D6FC-4f65-9D91-7224C49458BB}">
                  <c15:layout/>
                </c:ext>
              </c:extLst>
            </c:dLbl>
            <c:dLbl>
              <c:idx val="3"/>
              <c:layout/>
              <c:tx>
                <c:rich>
                  <a:bodyPr/>
                  <a:lstStyle/>
                  <a:p>
                    <a:r>
                      <a:rPr lang="ja-JP" altLang="en-US" dirty="0"/>
                      <a:t>未回答</a:t>
                    </a:r>
                  </a:p>
                  <a:p>
                    <a:r>
                      <a:rPr lang="en-US" altLang="ja-JP" dirty="0"/>
                      <a:t>1%</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CED1-4AED-A43D-3300901470F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グラフ!$B$143:$E$143</c:f>
              <c:strCache>
                <c:ptCount val="4"/>
                <c:pt idx="0">
                  <c:v>柔軟性は取り入れない</c:v>
                </c:pt>
                <c:pt idx="1">
                  <c:v>将来は検討している</c:v>
                </c:pt>
                <c:pt idx="2">
                  <c:v>取り入れ
ている</c:v>
                </c:pt>
                <c:pt idx="3">
                  <c:v>未回答</c:v>
                </c:pt>
              </c:strCache>
            </c:strRef>
          </c:cat>
          <c:val>
            <c:numRef>
              <c:f>グラフ!$B$144:$E$144</c:f>
              <c:numCache>
                <c:formatCode>General</c:formatCode>
                <c:ptCount val="4"/>
                <c:pt idx="0">
                  <c:v>27</c:v>
                </c:pt>
                <c:pt idx="1">
                  <c:v>40</c:v>
                </c:pt>
                <c:pt idx="2">
                  <c:v>28</c:v>
                </c:pt>
                <c:pt idx="3">
                  <c:v>1</c:v>
                </c:pt>
              </c:numCache>
            </c:numRef>
          </c:val>
          <c:extLst xmlns:c16r2="http://schemas.microsoft.com/office/drawing/2015/06/chart">
            <c:ext xmlns:c16="http://schemas.microsoft.com/office/drawing/2014/chart" uri="{C3380CC4-5D6E-409C-BE32-E72D297353CC}">
              <c16:uniqueId val="{00000004-CED1-4AED-A43D-3300901470F8}"/>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グラフ!$A$177</c:f>
              <c:strCache>
                <c:ptCount val="1"/>
                <c:pt idx="0">
                  <c:v>回答</c:v>
                </c:pt>
              </c:strCache>
            </c:strRef>
          </c:tx>
          <c:dLbls>
            <c:dLbl>
              <c:idx val="0"/>
              <c:layout/>
              <c:tx>
                <c:rich>
                  <a:bodyPr/>
                  <a:lstStyle/>
                  <a:p>
                    <a:r>
                      <a:rPr lang="ja-JP" altLang="en-US" dirty="0"/>
                      <a:t>実施している</a:t>
                    </a:r>
                  </a:p>
                  <a:p>
                    <a:r>
                      <a:rPr lang="en-US" altLang="ja-JP" dirty="0" smtClean="0"/>
                      <a:t>44%</a:t>
                    </a:r>
                    <a:endParaRPr lang="ja-JP" alt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79F1-411A-92CD-40B7883924D5}"/>
                </c:ext>
                <c:ext xmlns:c15="http://schemas.microsoft.com/office/drawing/2012/chart" uri="{CE6537A1-D6FC-4f65-9D91-7224C49458BB}">
                  <c15:layout/>
                </c:ext>
              </c:extLst>
            </c:dLbl>
            <c:dLbl>
              <c:idx val="1"/>
              <c:layout/>
              <c:tx>
                <c:rich>
                  <a:bodyPr/>
                  <a:lstStyle/>
                  <a:p>
                    <a:r>
                      <a:rPr lang="ja-JP" altLang="en-US" dirty="0"/>
                      <a:t>検討している</a:t>
                    </a:r>
                  </a:p>
                  <a:p>
                    <a:r>
                      <a:rPr lang="en-US" altLang="ja-JP" dirty="0" smtClean="0"/>
                      <a:t>24%</a:t>
                    </a:r>
                    <a:endParaRPr lang="ja-JP" alt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9F1-411A-92CD-40B7883924D5}"/>
                </c:ext>
                <c:ext xmlns:c15="http://schemas.microsoft.com/office/drawing/2012/chart" uri="{CE6537A1-D6FC-4f65-9D91-7224C49458BB}">
                  <c15:layout/>
                </c:ext>
              </c:extLst>
            </c:dLbl>
            <c:dLbl>
              <c:idx val="2"/>
              <c:layout/>
              <c:tx>
                <c:rich>
                  <a:bodyPr/>
                  <a:lstStyle/>
                  <a:p>
                    <a:r>
                      <a:rPr lang="ja-JP" altLang="en-US" dirty="0"/>
                      <a:t>今はしていない</a:t>
                    </a:r>
                  </a:p>
                  <a:p>
                    <a:r>
                      <a:rPr lang="en-US" altLang="ja-JP" dirty="0"/>
                      <a:t>6</a:t>
                    </a:r>
                    <a:r>
                      <a:rPr lang="en-US" altLang="ja-JP" dirty="0" smtClean="0"/>
                      <a:t>%</a:t>
                    </a:r>
                    <a:endParaRPr lang="ja-JP" alt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79F1-411A-92CD-40B7883924D5}"/>
                </c:ext>
                <c:ext xmlns:c15="http://schemas.microsoft.com/office/drawing/2012/chart" uri="{CE6537A1-D6FC-4f65-9D91-7224C49458BB}">
                  <c15:layout/>
                </c:ext>
              </c:extLst>
            </c:dLbl>
            <c:dLbl>
              <c:idx val="3"/>
              <c:layout/>
              <c:tx>
                <c:rich>
                  <a:bodyPr/>
                  <a:lstStyle/>
                  <a:p>
                    <a:r>
                      <a:rPr lang="ja-JP" altLang="en-US" dirty="0"/>
                      <a:t>継続すれば入会感触あり</a:t>
                    </a:r>
                  </a:p>
                  <a:p>
                    <a:r>
                      <a:rPr lang="en-US" altLang="ja-JP" dirty="0" smtClean="0"/>
                      <a:t>13%</a:t>
                    </a:r>
                    <a:endParaRPr lang="ja-JP" alt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ja-JP" altLang="en-US" dirty="0"/>
                      <a:t>未回答</a:t>
                    </a:r>
                  </a:p>
                  <a:p>
                    <a:r>
                      <a:rPr lang="en-US" altLang="ja-JP" smtClean="0"/>
                      <a:t>13%</a:t>
                    </a:r>
                    <a:endParaRPr lang="ja-JP" alt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79F1-411A-92CD-40B7883924D5}"/>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グラフ!$B$176:$F$176</c:f>
              <c:strCache>
                <c:ptCount val="5"/>
                <c:pt idx="0">
                  <c:v>実施している</c:v>
                </c:pt>
                <c:pt idx="1">
                  <c:v>検討している</c:v>
                </c:pt>
                <c:pt idx="2">
                  <c:v>今は実施していない</c:v>
                </c:pt>
                <c:pt idx="3">
                  <c:v>継続すれば…感触をもっている</c:v>
                </c:pt>
                <c:pt idx="4">
                  <c:v>未回答</c:v>
                </c:pt>
              </c:strCache>
            </c:strRef>
          </c:cat>
          <c:val>
            <c:numRef>
              <c:f>グラフ!$B$177:$F$177</c:f>
              <c:numCache>
                <c:formatCode>General</c:formatCode>
                <c:ptCount val="5"/>
                <c:pt idx="0">
                  <c:v>44</c:v>
                </c:pt>
                <c:pt idx="1">
                  <c:v>24</c:v>
                </c:pt>
                <c:pt idx="2">
                  <c:v>6</c:v>
                </c:pt>
                <c:pt idx="3">
                  <c:v>13</c:v>
                </c:pt>
                <c:pt idx="4">
                  <c:v>13</c:v>
                </c:pt>
              </c:numCache>
            </c:numRef>
          </c:val>
          <c:extLst xmlns:c16r2="http://schemas.microsoft.com/office/drawing/2015/06/chart">
            <c:ext xmlns:c16="http://schemas.microsoft.com/office/drawing/2014/chart" uri="{C3380CC4-5D6E-409C-BE32-E72D297353CC}">
              <c16:uniqueId val="{00000005-79F1-411A-92CD-40B7883924D5}"/>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グラフ!$A$164</c:f>
              <c:strCache>
                <c:ptCount val="1"/>
                <c:pt idx="0">
                  <c:v>回答</c:v>
                </c:pt>
              </c:strCache>
            </c:strRef>
          </c:tx>
          <c:dLbls>
            <c:dLbl>
              <c:idx val="0"/>
              <c:layout/>
              <c:tx>
                <c:rich>
                  <a:bodyPr/>
                  <a:lstStyle/>
                  <a:p>
                    <a:r>
                      <a:rPr lang="ja-JP" altLang="en-US" dirty="0"/>
                      <a:t>ある</a:t>
                    </a:r>
                  </a:p>
                  <a:p>
                    <a:r>
                      <a:rPr lang="en-US" altLang="ja-JP" dirty="0"/>
                      <a:t>28%</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0781-48AC-BAEF-6E6EAB4D38CC}"/>
                </c:ext>
                <c:ext xmlns:c15="http://schemas.microsoft.com/office/drawing/2012/chart" uri="{CE6537A1-D6FC-4f65-9D91-7224C49458BB}">
                  <c15:layout/>
                </c:ext>
              </c:extLst>
            </c:dLbl>
            <c:dLbl>
              <c:idx val="1"/>
              <c:layout/>
              <c:tx>
                <c:rich>
                  <a:bodyPr/>
                  <a:lstStyle/>
                  <a:p>
                    <a:r>
                      <a:rPr lang="ja-JP" altLang="en-US" dirty="0"/>
                      <a:t>ない</a:t>
                    </a:r>
                  </a:p>
                  <a:p>
                    <a:r>
                      <a:rPr lang="en-US" altLang="ja-JP" dirty="0"/>
                      <a:t>67%</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781-48AC-BAEF-6E6EAB4D38CC}"/>
                </c:ext>
                <c:ext xmlns:c15="http://schemas.microsoft.com/office/drawing/2012/chart" uri="{CE6537A1-D6FC-4f65-9D91-7224C49458BB}">
                  <c15:layout/>
                </c:ext>
              </c:extLst>
            </c:dLbl>
            <c:dLbl>
              <c:idx val="2"/>
              <c:layout/>
              <c:tx>
                <c:rich>
                  <a:bodyPr/>
                  <a:lstStyle/>
                  <a:p>
                    <a:r>
                      <a:rPr lang="ja-JP" altLang="en-US" dirty="0"/>
                      <a:t>その他</a:t>
                    </a:r>
                  </a:p>
                  <a:p>
                    <a:r>
                      <a:rPr lang="en-US" altLang="ja-JP" dirty="0"/>
                      <a:t>1%</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0781-48AC-BAEF-6E6EAB4D38CC}"/>
                </c:ext>
                <c:ext xmlns:c15="http://schemas.microsoft.com/office/drawing/2012/chart" uri="{CE6537A1-D6FC-4f65-9D91-7224C49458BB}">
                  <c15:layout/>
                </c:ext>
              </c:extLst>
            </c:dLbl>
            <c:dLbl>
              <c:idx val="3"/>
              <c:layout/>
              <c:tx>
                <c:rich>
                  <a:bodyPr/>
                  <a:lstStyle/>
                  <a:p>
                    <a:r>
                      <a:rPr lang="ja-JP" altLang="en-US" dirty="0"/>
                      <a:t>未記入</a:t>
                    </a:r>
                  </a:p>
                  <a:p>
                    <a:r>
                      <a:rPr lang="en-US" altLang="ja-JP" dirty="0"/>
                      <a:t>4%</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781-48AC-BAEF-6E6EAB4D38C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グラフ!$B$163:$E$163</c:f>
              <c:strCache>
                <c:ptCount val="4"/>
                <c:pt idx="0">
                  <c:v>設けている</c:v>
                </c:pt>
                <c:pt idx="1">
                  <c:v>無い</c:v>
                </c:pt>
                <c:pt idx="2">
                  <c:v>その他</c:v>
                </c:pt>
                <c:pt idx="3">
                  <c:v>未提出</c:v>
                </c:pt>
              </c:strCache>
            </c:strRef>
          </c:cat>
          <c:val>
            <c:numRef>
              <c:f>グラフ!$B$164:$E$164</c:f>
              <c:numCache>
                <c:formatCode>General</c:formatCode>
                <c:ptCount val="4"/>
                <c:pt idx="0">
                  <c:v>27</c:v>
                </c:pt>
                <c:pt idx="1">
                  <c:v>64</c:v>
                </c:pt>
                <c:pt idx="2">
                  <c:v>1</c:v>
                </c:pt>
                <c:pt idx="3">
                  <c:v>4</c:v>
                </c:pt>
              </c:numCache>
            </c:numRef>
          </c:val>
          <c:extLst xmlns:c16r2="http://schemas.microsoft.com/office/drawing/2015/06/chart">
            <c:ext xmlns:c16="http://schemas.microsoft.com/office/drawing/2014/chart" uri="{C3380CC4-5D6E-409C-BE32-E72D297353CC}">
              <c16:uniqueId val="{00000004-0781-48AC-BAEF-6E6EAB4D38CC}"/>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グラフ!$A$170</c:f>
              <c:strCache>
                <c:ptCount val="1"/>
                <c:pt idx="0">
                  <c:v>回答</c:v>
                </c:pt>
              </c:strCache>
            </c:strRef>
          </c:tx>
          <c:dLbls>
            <c:dLbl>
              <c:idx val="0"/>
              <c:layout/>
              <c:tx>
                <c:rich>
                  <a:bodyPr/>
                  <a:lstStyle/>
                  <a:p>
                    <a:r>
                      <a:rPr lang="ja-JP" altLang="en-US" dirty="0"/>
                      <a:t>毎年検討変更してる</a:t>
                    </a:r>
                  </a:p>
                  <a:p>
                    <a:r>
                      <a:rPr lang="en-US" altLang="ja-JP" dirty="0"/>
                      <a:t>20%</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3C25-4F52-92A3-4AA271B08892}"/>
                </c:ext>
                <c:ext xmlns:c15="http://schemas.microsoft.com/office/drawing/2012/chart" uri="{CE6537A1-D6FC-4f65-9D91-7224C49458BB}">
                  <c15:layout/>
                </c:ext>
              </c:extLst>
            </c:dLbl>
            <c:dLbl>
              <c:idx val="1"/>
              <c:layout/>
              <c:tx>
                <c:rich>
                  <a:bodyPr/>
                  <a:lstStyle/>
                  <a:p>
                    <a:r>
                      <a:rPr lang="ja-JP" altLang="en-US" dirty="0"/>
                      <a:t>計画書はあるが活用していない</a:t>
                    </a:r>
                  </a:p>
                  <a:p>
                    <a:r>
                      <a:rPr lang="en-US" altLang="ja-JP" dirty="0"/>
                      <a:t>12%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C25-4F52-92A3-4AA271B08892}"/>
                </c:ext>
                <c:ext xmlns:c15="http://schemas.microsoft.com/office/drawing/2012/chart" uri="{CE6537A1-D6FC-4f65-9D91-7224C49458BB}">
                  <c15:layout/>
                </c:ext>
              </c:extLst>
            </c:dLbl>
            <c:dLbl>
              <c:idx val="2"/>
              <c:layout/>
              <c:tx>
                <c:rich>
                  <a:bodyPr/>
                  <a:lstStyle/>
                  <a:p>
                    <a:r>
                      <a:rPr lang="ja-JP" altLang="en-US" dirty="0"/>
                      <a:t>未記入</a:t>
                    </a:r>
                  </a:p>
                  <a:p>
                    <a:r>
                      <a:rPr lang="en-US" altLang="ja-JP" dirty="0"/>
                      <a:t>68%</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3C25-4F52-92A3-4AA271B0889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pPr>
                <a:endParaRPr lang="ja-JP"/>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グラフ!$B$169:$D$169</c:f>
              <c:strCache>
                <c:ptCount val="3"/>
                <c:pt idx="0">
                  <c:v>毎年検討変更しクラブ</c:v>
                </c:pt>
                <c:pt idx="1">
                  <c:v>計画書はあるが活用されていない</c:v>
                </c:pt>
                <c:pt idx="2">
                  <c:v>未記入</c:v>
                </c:pt>
              </c:strCache>
            </c:strRef>
          </c:cat>
          <c:val>
            <c:numRef>
              <c:f>グラフ!$B$170:$D$170</c:f>
              <c:numCache>
                <c:formatCode>General</c:formatCode>
                <c:ptCount val="3"/>
                <c:pt idx="0">
                  <c:v>19</c:v>
                </c:pt>
                <c:pt idx="1">
                  <c:v>12</c:v>
                </c:pt>
                <c:pt idx="2">
                  <c:v>65</c:v>
                </c:pt>
              </c:numCache>
            </c:numRef>
          </c:val>
          <c:extLst xmlns:c16r2="http://schemas.microsoft.com/office/drawing/2015/06/chart">
            <c:ext xmlns:c16="http://schemas.microsoft.com/office/drawing/2014/chart" uri="{C3380CC4-5D6E-409C-BE32-E72D297353CC}">
              <c16:uniqueId val="{00000003-3C25-4F52-92A3-4AA271B08892}"/>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0.10909</cdr:x>
      <cdr:y>0.44387</cdr:y>
    </cdr:from>
    <cdr:to>
      <cdr:x>0.26785</cdr:x>
      <cdr:y>0.59215</cdr:y>
    </cdr:to>
    <cdr:sp macro="" textlink="">
      <cdr:nvSpPr>
        <cdr:cNvPr id="3" name="四角形吹き出し 2"/>
        <cdr:cNvSpPr/>
      </cdr:nvSpPr>
      <cdr:spPr>
        <a:xfrm xmlns:a="http://schemas.openxmlformats.org/drawingml/2006/main">
          <a:off x="1136200" y="1866581"/>
          <a:ext cx="1653508" cy="623551"/>
        </a:xfrm>
        <a:prstGeom xmlns:a="http://schemas.openxmlformats.org/drawingml/2006/main" prst="wedgeRectCallout">
          <a:avLst>
            <a:gd name="adj1" fmla="val 108701"/>
            <a:gd name="adj2" fmla="val 193718"/>
          </a:avLst>
        </a:prstGeom>
        <a:solidFill xmlns:a="http://schemas.openxmlformats.org/drawingml/2006/main">
          <a:schemeClr val="bg2">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ltLang="ja-JP" dirty="0" smtClean="0">
            <a:solidFill>
              <a:schemeClr val="tx1"/>
            </a:solidFill>
          </a:endParaRPr>
        </a:p>
        <a:p xmlns:a="http://schemas.openxmlformats.org/drawingml/2006/main">
          <a:r>
            <a:rPr lang="ja-JP" altLang="en-US" dirty="0">
              <a:solidFill>
                <a:schemeClr val="tx1"/>
              </a:solidFill>
            </a:rPr>
            <a:t>　</a:t>
          </a:r>
          <a:r>
            <a:rPr lang="ja-JP" altLang="en-US" dirty="0" smtClean="0">
              <a:solidFill>
                <a:schemeClr val="tx1"/>
              </a:solidFill>
            </a:rPr>
            <a:t>第二次世界大戦</a:t>
          </a:r>
          <a:endParaRPr lang="ja-JP"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433073" cy="355517"/>
          </a:xfrm>
          <a:prstGeom prst="rect">
            <a:avLst/>
          </a:prstGeom>
        </p:spPr>
        <p:txBody>
          <a:bodyPr vert="horz" lIns="93726" tIns="46863" rIns="93726" bIns="46863"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6745833"/>
            <a:ext cx="4433073" cy="355517"/>
          </a:xfrm>
          <a:prstGeom prst="rect">
            <a:avLst/>
          </a:prstGeom>
        </p:spPr>
        <p:txBody>
          <a:bodyPr vert="horz" lIns="93726" tIns="46863" rIns="93726" bIns="46863" rtlCol="0" anchor="b"/>
          <a:lstStyle>
            <a:lvl1pPr algn="l">
              <a:defRPr sz="1200"/>
            </a:lvl1pPr>
          </a:lstStyle>
          <a:p>
            <a:endParaRPr kumimoji="1" lang="ja-JP" altLang="en-US"/>
          </a:p>
        </p:txBody>
      </p:sp>
    </p:spTree>
    <p:extLst>
      <p:ext uri="{BB962C8B-B14F-4D97-AF65-F5344CB8AC3E}">
        <p14:creationId xmlns:p14="http://schemas.microsoft.com/office/powerpoint/2010/main" val="24924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3624" cy="356357"/>
          </a:xfrm>
          <a:prstGeom prst="rect">
            <a:avLst/>
          </a:prstGeom>
        </p:spPr>
        <p:txBody>
          <a:bodyPr vert="horz" lIns="99041" tIns="49520" rIns="99041" bIns="49520"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5447" y="1"/>
            <a:ext cx="4433624" cy="356357"/>
          </a:xfrm>
          <a:prstGeom prst="rect">
            <a:avLst/>
          </a:prstGeom>
        </p:spPr>
        <p:txBody>
          <a:bodyPr vert="horz" lIns="99041" tIns="49520" rIns="99041" bIns="49520" rtlCol="0"/>
          <a:lstStyle>
            <a:lvl1pPr algn="r">
              <a:defRPr sz="1300"/>
            </a:lvl1pPr>
          </a:lstStyle>
          <a:p>
            <a:fld id="{E4C3A100-C7E8-4C19-B465-E05B5D74C1A3}" type="datetimeFigureOut">
              <a:rPr kumimoji="1" lang="ja-JP" altLang="en-US" smtClean="0"/>
              <a:t>2018/4/17</a:t>
            </a:fld>
            <a:endParaRPr kumimoji="1" lang="ja-JP" altLang="en-US"/>
          </a:p>
        </p:txBody>
      </p:sp>
      <p:sp>
        <p:nvSpPr>
          <p:cNvPr id="4" name="スライド イメージ プレースホルダー 3"/>
          <p:cNvSpPr>
            <a:spLocks noGrp="1" noRot="1" noChangeAspect="1"/>
          </p:cNvSpPr>
          <p:nvPr>
            <p:ph type="sldImg" idx="2"/>
          </p:nvPr>
        </p:nvSpPr>
        <p:spPr>
          <a:xfrm>
            <a:off x="2984500" y="887413"/>
            <a:ext cx="4262438" cy="2397125"/>
          </a:xfrm>
          <a:prstGeom prst="rect">
            <a:avLst/>
          </a:prstGeom>
          <a:noFill/>
          <a:ln w="12700">
            <a:solidFill>
              <a:prstClr val="black"/>
            </a:solidFill>
          </a:ln>
        </p:spPr>
        <p:txBody>
          <a:bodyPr vert="horz" lIns="99041" tIns="49520" rIns="99041" bIns="49520" rtlCol="0" anchor="ctr"/>
          <a:lstStyle/>
          <a:p>
            <a:endParaRPr lang="ja-JP" altLang="en-US"/>
          </a:p>
        </p:txBody>
      </p:sp>
      <p:sp>
        <p:nvSpPr>
          <p:cNvPr id="5" name="ノート プレースホルダー 4"/>
          <p:cNvSpPr>
            <a:spLocks noGrp="1"/>
          </p:cNvSpPr>
          <p:nvPr>
            <p:ph type="body" sz="quarter" idx="3"/>
          </p:nvPr>
        </p:nvSpPr>
        <p:spPr>
          <a:xfrm>
            <a:off x="1023145" y="3418066"/>
            <a:ext cx="8185150" cy="2796599"/>
          </a:xfrm>
          <a:prstGeom prst="rect">
            <a:avLst/>
          </a:prstGeom>
        </p:spPr>
        <p:txBody>
          <a:bodyPr vert="horz" lIns="99041" tIns="49520" rIns="99041" bIns="495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6119"/>
            <a:ext cx="4433624" cy="356357"/>
          </a:xfrm>
          <a:prstGeom prst="rect">
            <a:avLst/>
          </a:prstGeom>
        </p:spPr>
        <p:txBody>
          <a:bodyPr vert="horz" lIns="99041" tIns="49520" rIns="99041" bIns="495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5447" y="6746119"/>
            <a:ext cx="4433624" cy="356357"/>
          </a:xfrm>
          <a:prstGeom prst="rect">
            <a:avLst/>
          </a:prstGeom>
        </p:spPr>
        <p:txBody>
          <a:bodyPr vert="horz" lIns="99041" tIns="49520" rIns="99041" bIns="49520" rtlCol="0" anchor="b"/>
          <a:lstStyle>
            <a:lvl1pPr algn="r">
              <a:defRPr sz="1300"/>
            </a:lvl1pPr>
          </a:lstStyle>
          <a:p>
            <a:fld id="{E6EB7D99-45D8-4660-B8BF-11907F3356D7}" type="slidenum">
              <a:rPr kumimoji="1" lang="ja-JP" altLang="en-US" smtClean="0"/>
              <a:t>‹#›</a:t>
            </a:fld>
            <a:endParaRPr kumimoji="1" lang="ja-JP" altLang="en-US"/>
          </a:p>
        </p:txBody>
      </p:sp>
    </p:spTree>
    <p:extLst>
      <p:ext uri="{BB962C8B-B14F-4D97-AF65-F5344CB8AC3E}">
        <p14:creationId xmlns:p14="http://schemas.microsoft.com/office/powerpoint/2010/main" val="17445890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1" dirty="0" smtClean="0"/>
          </a:p>
          <a:p>
            <a:endParaRPr kumimoji="1" lang="en-US" altLang="ja-JP" b="1" dirty="0" smtClean="0"/>
          </a:p>
          <a:p>
            <a:endParaRPr kumimoji="1" lang="en-US" altLang="ja-JP" b="1"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925A958-D6B6-428E-AE6E-2BF8DFF911AE}" type="slidenum">
              <a:rPr kumimoji="1" lang="ja-JP" altLang="en-US" smtClean="0"/>
              <a:pPr/>
              <a:t>1</a:t>
            </a:fld>
            <a:endParaRPr kumimoji="1" lang="ja-JP" altLang="en-US"/>
          </a:p>
        </p:txBody>
      </p:sp>
    </p:spTree>
    <p:extLst>
      <p:ext uri="{BB962C8B-B14F-4D97-AF65-F5344CB8AC3E}">
        <p14:creationId xmlns:p14="http://schemas.microsoft.com/office/powerpoint/2010/main" val="6457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14</a:t>
            </a:fld>
            <a:endParaRPr kumimoji="1" lang="ja-JP" altLang="en-US"/>
          </a:p>
        </p:txBody>
      </p:sp>
    </p:spTree>
    <p:extLst>
      <p:ext uri="{BB962C8B-B14F-4D97-AF65-F5344CB8AC3E}">
        <p14:creationId xmlns:p14="http://schemas.microsoft.com/office/powerpoint/2010/main" val="115599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退会者を減らすことが大きなキーポイントとなりますが、退会理由の</a:t>
            </a:r>
            <a:r>
              <a:rPr kumimoji="1" lang="ja-JP" altLang="en-US" b="1" dirty="0" smtClean="0"/>
              <a:t>６０％</a:t>
            </a:r>
            <a:r>
              <a:rPr kumimoji="1" lang="ja-JP" altLang="en-US" dirty="0" smtClean="0"/>
              <a:t>が高齢と健康上により退会されます、高齢問題をどの様に解決するのか？　これはもう　どうしようもないことで</a:t>
            </a:r>
            <a:endParaRPr kumimoji="1" lang="en-US" altLang="ja-JP" dirty="0" smtClean="0"/>
          </a:p>
          <a:p>
            <a:r>
              <a:rPr kumimoji="1" lang="ja-JP" altLang="en-US" dirty="0" smtClean="0"/>
              <a:t>対策としてはご子息さんを早期に声がけして世代交代の約束を取っておくことではないかと思います。</a:t>
            </a:r>
            <a:endParaRPr kumimoji="1" lang="en-US" altLang="ja-JP" dirty="0" smtClean="0"/>
          </a:p>
          <a:p>
            <a:r>
              <a:rPr kumimoji="1" lang="ja-JP" altLang="en-US" dirty="0" smtClean="0"/>
              <a:t>それ以外の理由、または３年未満での退会が多く、対策としてはクラブ運営や親睦事業の充実、また新会員研修をしっかりとして頂くことではないでしょうか</a:t>
            </a:r>
            <a:r>
              <a:rPr kumimoji="1" lang="ja-JP" altLang="en-US" dirty="0" err="1" smtClean="0"/>
              <a:t>。。。</a:t>
            </a:r>
            <a:endParaRPr kumimoji="1" lang="en-US" altLang="ja-JP" dirty="0" smtClean="0"/>
          </a:p>
          <a:p>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15</a:t>
            </a:fld>
            <a:endParaRPr kumimoji="1" lang="ja-JP" altLang="en-US"/>
          </a:p>
        </p:txBody>
      </p:sp>
    </p:spTree>
    <p:extLst>
      <p:ext uri="{BB962C8B-B14F-4D97-AF65-F5344CB8AC3E}">
        <p14:creationId xmlns:p14="http://schemas.microsoft.com/office/powerpoint/2010/main" val="182797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27345">
              <a:defRPr/>
            </a:pPr>
            <a:r>
              <a:rPr kumimoji="1" lang="ja-JP" altLang="en-US" dirty="0" smtClean="0"/>
              <a:t>女性</a:t>
            </a:r>
            <a:r>
              <a:rPr kumimoji="1" lang="ja-JP" altLang="en-US" dirty="0"/>
              <a:t>会員の受入についてですが、現在女性会員がいない</a:t>
            </a:r>
            <a:r>
              <a:rPr lang="ja-JP" altLang="en-US" dirty="0"/>
              <a:t>２９クラブ中　２１クラブ　が希望又は検討調整中で、本格的に女性会員入会に力を入れられると将来的に大きな会員増強の原動力になるものと思っております。</a:t>
            </a:r>
            <a:endParaRPr lang="en-US" altLang="ja-JP" dirty="0"/>
          </a:p>
          <a:p>
            <a:pPr defTabSz="1027345">
              <a:defRPr/>
            </a:pPr>
            <a:r>
              <a:rPr lang="ja-JP" altLang="en-US" dirty="0">
                <a:latin typeface="ＭＳ ゴシック" panose="020B0609070205080204" pitchFamily="49" charset="-128"/>
                <a:ea typeface="ＭＳ ゴシック" panose="020B0609070205080204" pitchFamily="49" charset="-128"/>
              </a:rPr>
              <a:t>女性会員を入れないクラブの特徴としましては歴史が長く会員数の多いクラブがほとんどでして、このような素晴らしいクラブが解禁されると沢山の女性会員が獲得できるのではないかと</a:t>
            </a:r>
            <a:r>
              <a:rPr lang="ja-JP" altLang="en-US" dirty="0" smtClean="0">
                <a:latin typeface="ＭＳ ゴシック" panose="020B0609070205080204" pitchFamily="49" charset="-128"/>
                <a:ea typeface="ＭＳ ゴシック" panose="020B0609070205080204" pitchFamily="49" charset="-128"/>
              </a:rPr>
              <a:t>思われます。</a:t>
            </a:r>
            <a:endParaRPr lang="ja-JP" altLang="en-US" b="1"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16</a:t>
            </a:fld>
            <a:endParaRPr kumimoji="1" lang="ja-JP" altLang="en-US"/>
          </a:p>
        </p:txBody>
      </p:sp>
    </p:spTree>
    <p:extLst>
      <p:ext uri="{BB962C8B-B14F-4D97-AF65-F5344CB8AC3E}">
        <p14:creationId xmlns:p14="http://schemas.microsoft.com/office/powerpoint/2010/main" val="358992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女性</a:t>
            </a:r>
            <a:r>
              <a:rPr kumimoji="1" lang="ja-JP" altLang="en-US" dirty="0"/>
              <a:t>のいるクラブの回答として大半が更に伸ばして行きたいとのことに加えて、２０１６年の規定審議会の影響かと思われますが、女性経営人以外の女性も今後検討して行くクラブも出て来ていることに明るい変化の兆しがでてきているのではないでしょうか</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17</a:t>
            </a:fld>
            <a:endParaRPr kumimoji="1" lang="ja-JP" altLang="en-US"/>
          </a:p>
        </p:txBody>
      </p:sp>
    </p:spTree>
    <p:extLst>
      <p:ext uri="{BB962C8B-B14F-4D97-AF65-F5344CB8AC3E}">
        <p14:creationId xmlns:p14="http://schemas.microsoft.com/office/powerpoint/2010/main" val="330997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27345">
              <a:defRPr/>
            </a:pPr>
            <a:r>
              <a:rPr lang="ja-JP" altLang="en-US" dirty="0" smtClean="0"/>
              <a:t>女性</a:t>
            </a:r>
            <a:r>
              <a:rPr lang="ja-JP" altLang="en-US" dirty="0"/>
              <a:t>会員ができてからクラブ内の雰囲気や影響はどの様に変わりましたか</a:t>
            </a:r>
            <a:r>
              <a:rPr lang="ja-JP" altLang="en-US" dirty="0" smtClean="0"/>
              <a:t>？</a:t>
            </a:r>
            <a:r>
              <a:rPr lang="ja-JP" altLang="en-US" dirty="0"/>
              <a:t>　</a:t>
            </a:r>
            <a:r>
              <a:rPr lang="ja-JP" altLang="en-US" dirty="0" smtClean="0">
                <a:solidFill>
                  <a:srgbClr val="000000"/>
                </a:solidFill>
                <a:latin typeface="ＭＳ ゴシック" panose="020B0609070205080204" pitchFamily="49" charset="-128"/>
                <a:ea typeface="ＭＳ ゴシック" panose="020B0609070205080204" pitchFamily="49" charset="-128"/>
              </a:rPr>
              <a:t>の</a:t>
            </a:r>
            <a:r>
              <a:rPr lang="ja-JP" altLang="en-US" dirty="0">
                <a:solidFill>
                  <a:srgbClr val="000000"/>
                </a:solidFill>
                <a:latin typeface="ＭＳ ゴシック" panose="020B0609070205080204" pitchFamily="49" charset="-128"/>
                <a:ea typeface="ＭＳ ゴシック" panose="020B0609070205080204" pitchFamily="49" charset="-128"/>
              </a:rPr>
              <a:t>回答はほとんどが良い面ばかりでございました。</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defTabSz="1027345">
              <a:defRPr/>
            </a:pPr>
            <a:r>
              <a:rPr lang="ja-JP" altLang="en-US" dirty="0">
                <a:solidFill>
                  <a:srgbClr val="000000"/>
                </a:solidFill>
                <a:latin typeface="ＭＳ ゴシック" panose="020B0609070205080204" pitchFamily="49" charset="-128"/>
                <a:ea typeface="ＭＳ ゴシック" panose="020B0609070205080204" pitchFamily="49" charset="-128"/>
              </a:rPr>
              <a:t>例会の雰囲気が穏やかになり明るくなった、また女性目線での事業組みや運営方法が発見できて内容の幅が広がったなどプラス要因が非常に多くなったことが見受けられます。</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defTabSz="1027345">
              <a:defRPr/>
            </a:pPr>
            <a:endParaRPr lang="ja-JP" altLang="en-US" b="1"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18</a:t>
            </a:fld>
            <a:endParaRPr kumimoji="1" lang="ja-JP" altLang="en-US"/>
          </a:p>
        </p:txBody>
      </p:sp>
    </p:spTree>
    <p:extLst>
      <p:ext uri="{BB962C8B-B14F-4D97-AF65-F5344CB8AC3E}">
        <p14:creationId xmlns:p14="http://schemas.microsoft.com/office/powerpoint/2010/main" val="24499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若い</a:t>
            </a:r>
            <a:r>
              <a:rPr kumimoji="1" lang="ja-JP" altLang="en-US" dirty="0"/>
              <a:t>会員にクラブとして将来的な入会者としてお考えですか？に対して５９％のクラブが思っておられます。</a:t>
            </a:r>
            <a:endParaRPr kumimoji="1" lang="en-US" altLang="ja-JP" dirty="0"/>
          </a:p>
          <a:p>
            <a:r>
              <a:rPr kumimoji="1" lang="ja-JP" altLang="en-US" dirty="0"/>
              <a:t>ＲＩは若い会員が増えるための戦略計画を推し進めておりますが</a:t>
            </a:r>
            <a:r>
              <a:rPr kumimoji="1" lang="ja-JP" altLang="en-US" dirty="0" smtClean="0"/>
              <a:t>、しかしながら</a:t>
            </a:r>
            <a:r>
              <a:rPr kumimoji="1" lang="ja-JP" altLang="en-US" dirty="0"/>
              <a:t>会費の問題や例会時間帯の問題など、クリアするにはあらゆる面で整備が必要かと思います。今年度から本格的にスタートしたロータリーフェローズが順調に育って行けば、今まで以上のロータリーとの関わりが深まり、たとえ会員とまでは行かなくてもフェローズがクラブの事業や行事活動に参画して行くことでクラブ全体の幅が広がり、それだけでもフェローズや若い世代を取り込んで行くことは将来的に意義ある</a:t>
            </a:r>
            <a:r>
              <a:rPr kumimoji="1" lang="ja-JP" altLang="en-US" dirty="0" smtClean="0"/>
              <a:t>ものです。</a:t>
            </a:r>
            <a:endParaRPr kumimoji="1" lang="en-US" altLang="ja-JP" dirty="0"/>
          </a:p>
          <a:p>
            <a:endParaRPr kumimoji="1" lang="en-US" altLang="ja-JP"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19</a:t>
            </a:fld>
            <a:endParaRPr kumimoji="1" lang="ja-JP" altLang="en-US"/>
          </a:p>
        </p:txBody>
      </p:sp>
    </p:spTree>
    <p:extLst>
      <p:ext uri="{BB962C8B-B14F-4D97-AF65-F5344CB8AC3E}">
        <p14:creationId xmlns:p14="http://schemas.microsoft.com/office/powerpoint/2010/main" val="65107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会費</a:t>
            </a:r>
            <a:r>
              <a:rPr kumimoji="1" lang="ja-JP" altLang="en-US" dirty="0"/>
              <a:t>および年間にかかる一人当たりの費用についてですが、３１万</a:t>
            </a:r>
            <a:r>
              <a:rPr kumimoji="1" lang="en-US" altLang="ja-JP" dirty="0"/>
              <a:t>〜</a:t>
            </a:r>
            <a:r>
              <a:rPr kumimoji="1" lang="ja-JP" altLang="en-US" dirty="0"/>
              <a:t>５０万が一番多く、従来型の運営で行きますと４０名が分岐点となり、会員が減少すると非常に運営が苦しくなって負のスパイラルに陥ってしまっているのが大半の現状でございます。</a:t>
            </a:r>
            <a:endParaRPr kumimoji="1" lang="en-US" altLang="ja-JP" dirty="0"/>
          </a:p>
          <a:p>
            <a:r>
              <a:rPr kumimoji="1" lang="ja-JP" altLang="en-US" dirty="0"/>
              <a:t>高くてもそれなりの価値があれば問題ないと言う会員から、人によって様々ですが、近年新しくできたクラブや驚異的に増やされているクラブの特徴として格安会費となってきております。</a:t>
            </a: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20</a:t>
            </a:fld>
            <a:endParaRPr kumimoji="1" lang="ja-JP" altLang="en-US"/>
          </a:p>
        </p:txBody>
      </p:sp>
    </p:spTree>
    <p:extLst>
      <p:ext uri="{BB962C8B-B14F-4D97-AF65-F5344CB8AC3E}">
        <p14:creationId xmlns:p14="http://schemas.microsoft.com/office/powerpoint/2010/main" val="258560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年間</a:t>
            </a:r>
            <a:r>
              <a:rPr kumimoji="1" lang="ja-JP" altLang="en-US" dirty="0"/>
              <a:t>にかかる費用ですが、高い安いは個人の価値観の違いもあり一概には言えませんが、時代の流れ　景気の動向で近年では軽減の方向に向かっているようです。</a:t>
            </a:r>
            <a:endParaRPr kumimoji="1" lang="en-US" altLang="ja-JP" dirty="0"/>
          </a:p>
          <a:p>
            <a:r>
              <a:rPr kumimoji="1" lang="ja-JP" altLang="en-US" dirty="0"/>
              <a:t>また経営者以外の会員種類を向かい入れるために会費軽減のために運営の見直しをしているクラブが増えて来ているように思われます。</a:t>
            </a:r>
            <a:endParaRPr kumimoji="1" lang="en-US" altLang="ja-JP" dirty="0"/>
          </a:p>
          <a:p>
            <a:r>
              <a:rPr kumimoji="1" lang="ja-JP" altLang="en-US" dirty="0"/>
              <a:t>数字を見ますと年々成果は出ているクラブが増えて来ております。</a:t>
            </a: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21</a:t>
            </a:fld>
            <a:endParaRPr kumimoji="1" lang="ja-JP" altLang="en-US"/>
          </a:p>
        </p:txBody>
      </p:sp>
    </p:spTree>
    <p:extLst>
      <p:ext uri="{BB962C8B-B14F-4D97-AF65-F5344CB8AC3E}">
        <p14:creationId xmlns:p14="http://schemas.microsoft.com/office/powerpoint/2010/main" val="367681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2017-18</a:t>
            </a:r>
            <a:r>
              <a:rPr kumimoji="1" lang="ja-JP" altLang="en-US" dirty="0" smtClean="0"/>
              <a:t>度</a:t>
            </a:r>
            <a:r>
              <a:rPr kumimoji="1" lang="ja-JP" altLang="en-US" dirty="0"/>
              <a:t>の各クラブの増強活動と、その成果を</a:t>
            </a:r>
            <a:r>
              <a:rPr kumimoji="1" lang="ja-JP" altLang="en-US" dirty="0" smtClean="0"/>
              <a:t>纏めたものです。３月３日の会員増強アクション会議で会長エレクト、会長ノミニーに来て頂いた大きな目的として</a:t>
            </a:r>
            <a:endParaRPr kumimoji="1" lang="en-US" altLang="ja-JP" dirty="0" smtClean="0"/>
          </a:p>
          <a:p>
            <a:endParaRPr kumimoji="1" lang="en-US" altLang="ja-JP" dirty="0" smtClean="0"/>
          </a:p>
          <a:p>
            <a:r>
              <a:rPr kumimoji="1" lang="ja-JP" altLang="en-US" dirty="0" smtClean="0"/>
              <a:t>２０１８－１９年度の活動</a:t>
            </a:r>
            <a:r>
              <a:rPr kumimoji="1" lang="ja-JP" altLang="en-US" dirty="0"/>
              <a:t>計画、戦略計画の参考に</a:t>
            </a:r>
            <a:r>
              <a:rPr kumimoji="1" lang="ja-JP" altLang="en-US" dirty="0" smtClean="0"/>
              <a:t>してもらえるものと期待しております。</a:t>
            </a:r>
            <a:endParaRPr kumimoji="1" lang="en-US" altLang="ja-JP" b="0" dirty="0">
              <a:solidFill>
                <a:schemeClr val="tx1"/>
              </a:solidFill>
            </a:endParaRPr>
          </a:p>
          <a:p>
            <a:endParaRPr kumimoji="1" lang="en-US" altLang="ja-JP" b="0" dirty="0">
              <a:solidFill>
                <a:schemeClr val="tx1"/>
              </a:solidFill>
            </a:endParaRP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22</a:t>
            </a:fld>
            <a:endParaRPr kumimoji="1" lang="ja-JP" altLang="en-US"/>
          </a:p>
        </p:txBody>
      </p:sp>
    </p:spTree>
    <p:extLst>
      <p:ext uri="{BB962C8B-B14F-4D97-AF65-F5344CB8AC3E}">
        <p14:creationId xmlns:p14="http://schemas.microsoft.com/office/powerpoint/2010/main" val="1232379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08">
              <a:defRPr/>
            </a:pPr>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23</a:t>
            </a:fld>
            <a:endParaRPr kumimoji="1" lang="ja-JP" altLang="en-US"/>
          </a:p>
        </p:txBody>
      </p:sp>
    </p:spTree>
    <p:extLst>
      <p:ext uri="{BB962C8B-B14F-4D97-AF65-F5344CB8AC3E}">
        <p14:creationId xmlns:p14="http://schemas.microsoft.com/office/powerpoint/2010/main" val="160089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世界は第二次世界大戦後から経済発展と共に急激な伸び、しかし１９９６年から現在まで横ばい状態ですが、ロータリー先進国は減少が止まらず、</a:t>
            </a:r>
            <a:endParaRPr kumimoji="1" lang="en-US" altLang="ja-JP" dirty="0" smtClean="0"/>
          </a:p>
          <a:p>
            <a:r>
              <a:rPr kumimoji="1" lang="ja-JP" altLang="en-US" dirty="0" smtClean="0"/>
              <a:t>逆に新興国がカバーするかのように伸びている現状です。</a:t>
            </a:r>
            <a:endParaRPr kumimoji="1" lang="en-US" altLang="ja-JP" dirty="0" smtClean="0"/>
          </a:p>
          <a:p>
            <a:endParaRPr kumimoji="1" lang="en-US" altLang="ja-JP" dirty="0" smtClean="0"/>
          </a:p>
          <a:p>
            <a:r>
              <a:rPr kumimoji="1" lang="ja-JP" altLang="en-US" dirty="0" smtClean="0"/>
              <a:t>２１世紀に入り増える地域と減少している地域の２極分化現象が生じる。以後</a:t>
            </a:r>
            <a:r>
              <a:rPr kumimoji="1" lang="en-US" altLang="ja-JP" dirty="0" smtClean="0"/>
              <a:t>RI</a:t>
            </a:r>
            <a:r>
              <a:rPr kumimoji="1" lang="ja-JP" altLang="en-US" dirty="0" smtClean="0"/>
              <a:t>の戦略計画が始まり、２０１０年に</a:t>
            </a:r>
            <a:r>
              <a:rPr kumimoji="1" lang="en-US" altLang="ja-JP" dirty="0" smtClean="0"/>
              <a:t>E</a:t>
            </a:r>
            <a:r>
              <a:rPr kumimoji="1" lang="ja-JP" altLang="en-US" dirty="0" smtClean="0"/>
              <a:t>クラブ、衛星クラブ採択され、</a:t>
            </a:r>
            <a:endParaRPr kumimoji="1" lang="en-US" altLang="ja-JP" dirty="0" smtClean="0"/>
          </a:p>
          <a:p>
            <a:r>
              <a:rPr kumimoji="1" lang="ja-JP" altLang="en-US" dirty="0" smtClean="0"/>
              <a:t>その後　法人会員・準会員・革新性と柔軟性を備えたクラブの試験的プロジェクトを経て２０１６年規定審議会で一気に改変され、今年１月の国際協議会では</a:t>
            </a:r>
            <a:endParaRPr kumimoji="1" lang="en-US" altLang="ja-JP" dirty="0" smtClean="0"/>
          </a:p>
          <a:p>
            <a:r>
              <a:rPr kumimoji="1" lang="ja-JP" altLang="en-US" dirty="0" smtClean="0"/>
              <a:t>ローターアクター（学友）をロータリーに迎える工夫を強化すると発表されました。</a:t>
            </a:r>
            <a:endParaRPr kumimoji="1" lang="en-US" altLang="ja-JP" dirty="0" smtClean="0"/>
          </a:p>
          <a:p>
            <a:endParaRPr kumimoji="1" lang="en-US" altLang="ja-JP" dirty="0" smtClean="0"/>
          </a:p>
          <a:p>
            <a:r>
              <a:rPr kumimoji="1" lang="ja-JP" altLang="en-US" dirty="0" smtClean="0"/>
              <a:t>日本では２０１９年に８年に一度のゾーン編成で３ゾーンから２．５ゾーンに減らされ、翌２０２０年に日本ロータリー誕生１００周年を迎えることになります。</a:t>
            </a:r>
            <a:endParaRPr kumimoji="1" lang="en-US" altLang="ja-JP" dirty="0" smtClean="0"/>
          </a:p>
          <a:p>
            <a:r>
              <a:rPr kumimoji="1" lang="ja-JP" altLang="en-US" dirty="0" smtClean="0"/>
              <a:t>１００周年を期に日本は様々は手立てを考えておられますが２０２２年に「年間３．５％増強」で１０５，０００人を再び突破目標として２０２４年の</a:t>
            </a:r>
            <a:endParaRPr kumimoji="1" lang="en-US" altLang="ja-JP" dirty="0" smtClean="0"/>
          </a:p>
          <a:p>
            <a:r>
              <a:rPr kumimoji="1" lang="ja-JP" altLang="en-US" dirty="0" smtClean="0"/>
              <a:t>ゾーン編成で３ゾーン奪回を目指しています。</a:t>
            </a:r>
            <a:endParaRPr kumimoji="1" lang="en-US" altLang="ja-JP" dirty="0" smtClean="0"/>
          </a:p>
          <a:p>
            <a:endParaRPr kumimoji="1" lang="en-US" altLang="ja-JP" dirty="0" smtClean="0"/>
          </a:p>
          <a:p>
            <a:r>
              <a:rPr kumimoji="1" lang="ja-JP" altLang="en-US" dirty="0" smtClean="0"/>
              <a:t>合わせて日本は今後　</a:t>
            </a:r>
            <a:r>
              <a:rPr kumimoji="1" lang="en-US" altLang="ja-JP" dirty="0" smtClean="0"/>
              <a:t>RI</a:t>
            </a:r>
            <a:r>
              <a:rPr kumimoji="1" lang="ja-JP" altLang="en-US" dirty="0" smtClean="0"/>
              <a:t>の柔軟性と多様性を日本流に改変し、世界の流れ、時代の流れ、社会環境の変化に対応して行く日本の今後の方向です。</a:t>
            </a:r>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3</a:t>
            </a:fld>
            <a:endParaRPr kumimoji="1" lang="ja-JP" altLang="en-US"/>
          </a:p>
        </p:txBody>
      </p:sp>
    </p:spTree>
    <p:extLst>
      <p:ext uri="{BB962C8B-B14F-4D97-AF65-F5344CB8AC3E}">
        <p14:creationId xmlns:p14="http://schemas.microsoft.com/office/powerpoint/2010/main" val="191864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柔軟性を導入している</a:t>
            </a:r>
            <a:r>
              <a:rPr kumimoji="1" lang="ja-JP" altLang="en-US" dirty="0"/>
              <a:t>クラブが全体の</a:t>
            </a:r>
            <a:r>
              <a:rPr kumimoji="1" lang="ja-JP" altLang="en-US" dirty="0" smtClean="0"/>
              <a:t>２９％</a:t>
            </a:r>
            <a:r>
              <a:rPr kumimoji="1" lang="ja-JP" altLang="en-US" dirty="0" smtClean="0">
                <a:solidFill>
                  <a:srgbClr val="FF0000"/>
                </a:solidFill>
              </a:rPr>
              <a:t>（全国２４％）</a:t>
            </a:r>
            <a:r>
              <a:rPr kumimoji="1" lang="ja-JP" altLang="en-US" dirty="0" smtClean="0"/>
              <a:t>と</a:t>
            </a:r>
            <a:r>
              <a:rPr kumimoji="1" lang="ja-JP" altLang="en-US" dirty="0"/>
              <a:t>、これは全国調査に少し上回る数値でございます。　そのクラブの大半は４０名を下回る６５％のクラブ群がらの回答です。</a:t>
            </a:r>
            <a:endParaRPr kumimoji="1" lang="en-US" altLang="ja-JP" dirty="0"/>
          </a:p>
          <a:p>
            <a:r>
              <a:rPr kumimoji="1" lang="ja-JP" altLang="en-US" dirty="0"/>
              <a:t>そして、将来は検討しているというクラブが</a:t>
            </a:r>
            <a:r>
              <a:rPr kumimoji="1" lang="ja-JP" altLang="en-US" dirty="0" smtClean="0"/>
              <a:t>４２％</a:t>
            </a:r>
            <a:r>
              <a:rPr kumimoji="1" lang="ja-JP" altLang="en-US" dirty="0" smtClean="0">
                <a:solidFill>
                  <a:srgbClr val="FF0000"/>
                </a:solidFill>
              </a:rPr>
              <a:t>（全国１８％）</a:t>
            </a:r>
            <a:r>
              <a:rPr kumimoji="1" lang="ja-JP" altLang="en-US" dirty="0" smtClean="0"/>
              <a:t>も</a:t>
            </a:r>
            <a:r>
              <a:rPr kumimoji="1" lang="ja-JP" altLang="en-US" dirty="0"/>
              <a:t>あるというのは、おそらく現在取り入れているクラブの成果や動きを見て検討の余地を考えておられるのではないかと思います。</a:t>
            </a:r>
            <a:endParaRPr kumimoji="1" lang="en-US" altLang="ja-JP" dirty="0"/>
          </a:p>
          <a:p>
            <a:r>
              <a:rPr kumimoji="1" lang="ja-JP" altLang="en-US" dirty="0"/>
              <a:t>やはり会員数が多く歴史あるクラブは取り入れないという回答でございました。</a:t>
            </a: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24</a:t>
            </a:fld>
            <a:endParaRPr kumimoji="1" lang="ja-JP" altLang="en-US"/>
          </a:p>
        </p:txBody>
      </p:sp>
    </p:spTree>
    <p:extLst>
      <p:ext uri="{BB962C8B-B14F-4D97-AF65-F5344CB8AC3E}">
        <p14:creationId xmlns:p14="http://schemas.microsoft.com/office/powerpoint/2010/main" val="335231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柔軟性</a:t>
            </a:r>
            <a:r>
              <a:rPr kumimoji="1" lang="ja-JP" altLang="en-US" dirty="0"/>
              <a:t>で一番多かったのが例会数の変更でした、なん</a:t>
            </a:r>
            <a:r>
              <a:rPr kumimoji="1" lang="ja-JP" altLang="en-US" dirty="0" smtClean="0"/>
              <a:t>と</a:t>
            </a:r>
            <a:r>
              <a:rPr kumimoji="1" lang="ja-JP" altLang="en-US" b="1" dirty="0" smtClean="0">
                <a:solidFill>
                  <a:srgbClr val="FF0000"/>
                </a:solidFill>
              </a:rPr>
              <a:t>１８クラブ</a:t>
            </a:r>
            <a:r>
              <a:rPr kumimoji="1" lang="ja-JP" altLang="en-US" b="1" dirty="0">
                <a:solidFill>
                  <a:srgbClr val="FF0000"/>
                </a:solidFill>
              </a:rPr>
              <a:t>も例会回数を減らされた</a:t>
            </a:r>
            <a:r>
              <a:rPr kumimoji="1" lang="ja-JP" altLang="en-US" dirty="0"/>
              <a:t>のには驚きでありました。その成果として予算面で余裕が出た、若い会員に好評で会員増強にも繋がったとのことで、また逆に柔軟性を取り入れたことにより古参高齢会員が退会されたなど逆効果もありました</a:t>
            </a:r>
            <a:r>
              <a:rPr kumimoji="1" lang="ja-JP" altLang="en-US" dirty="0" smtClean="0"/>
              <a:t>。</a:t>
            </a:r>
            <a:endParaRPr kumimoji="1" lang="en-US" altLang="ja-JP" dirty="0" smtClean="0"/>
          </a:p>
          <a:p>
            <a:endParaRPr kumimoji="1" lang="en-US" altLang="ja-JP" dirty="0" smtClean="0"/>
          </a:p>
          <a:p>
            <a:r>
              <a:rPr kumimoji="1" lang="ja-JP" altLang="en-US" b="1" dirty="0" smtClean="0">
                <a:solidFill>
                  <a:srgbClr val="FF0000"/>
                </a:solidFill>
              </a:rPr>
              <a:t>先だってのペッツの会員数別ディスカッションで歴史の浅いクラブは柔軟性について前向きでしたが、歴史の長いクラブはやはりステイタスなどプライド面で受け入れがたいとの回答が多かったと聞いております。</a:t>
            </a:r>
            <a:endParaRPr kumimoji="1" lang="en-US" altLang="ja-JP" b="1" dirty="0">
              <a:solidFill>
                <a:srgbClr val="FF0000"/>
              </a:solidFill>
            </a:endParaRPr>
          </a:p>
          <a:p>
            <a:endParaRPr kumimoji="1" lang="en-US" altLang="ja-JP" dirty="0" smtClean="0"/>
          </a:p>
          <a:p>
            <a:r>
              <a:rPr kumimoji="1" lang="ja-JP" altLang="en-US" dirty="0" smtClean="0"/>
              <a:t>事実</a:t>
            </a:r>
            <a:r>
              <a:rPr kumimoji="1" lang="ja-JP" altLang="en-US" dirty="0"/>
              <a:t>、会員数の少ないクラブ会員は例会以外に理事会、事業、地区行事、などとたくさん出席しなくてはならない現実に大変負担が多く、バリバリ仕事している若い会員には大きなネックであります。従来のロータリーからしますと先ず例会と出席率でしたが、徐々に時代の変化と共に例会出席率よりもロータリーに関わる率を重視して、ロータリーの理念を順守したロータリーライフの選択に移行してきていることではない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25</a:t>
            </a:fld>
            <a:endParaRPr kumimoji="1" lang="ja-JP" altLang="en-US"/>
          </a:p>
        </p:txBody>
      </p:sp>
    </p:spTree>
    <p:extLst>
      <p:ext uri="{BB962C8B-B14F-4D97-AF65-F5344CB8AC3E}">
        <p14:creationId xmlns:p14="http://schemas.microsoft.com/office/powerpoint/2010/main" val="164243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26</a:t>
            </a:fld>
            <a:endParaRPr kumimoji="1" lang="ja-JP" altLang="en-US"/>
          </a:p>
        </p:txBody>
      </p:sp>
    </p:spTree>
    <p:extLst>
      <p:ext uri="{BB962C8B-B14F-4D97-AF65-F5344CB8AC3E}">
        <p14:creationId xmlns:p14="http://schemas.microsoft.com/office/powerpoint/2010/main" val="77647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a:t>
            </a:r>
            <a:r>
              <a:rPr kumimoji="1" lang="ja-JP" altLang="en-US" dirty="0"/>
              <a:t>のグラフで「柔軟性を検討している」クラブが４２％もあり</a:t>
            </a:r>
            <a:r>
              <a:rPr kumimoji="1" lang="ja-JP" altLang="en-US" dirty="0" smtClean="0"/>
              <a:t>、全国の１８％を大きく上回っております、これは本当に何とかしたいという表れです。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27</a:t>
            </a:fld>
            <a:endParaRPr kumimoji="1" lang="ja-JP" altLang="en-US"/>
          </a:p>
        </p:txBody>
      </p:sp>
    </p:spTree>
    <p:extLst>
      <p:ext uri="{BB962C8B-B14F-4D97-AF65-F5344CB8AC3E}">
        <p14:creationId xmlns:p14="http://schemas.microsoft.com/office/powerpoint/2010/main" val="428951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28</a:t>
            </a:fld>
            <a:endParaRPr kumimoji="1" lang="ja-JP" altLang="en-US"/>
          </a:p>
        </p:txBody>
      </p:sp>
    </p:spTree>
    <p:extLst>
      <p:ext uri="{BB962C8B-B14F-4D97-AF65-F5344CB8AC3E}">
        <p14:creationId xmlns:p14="http://schemas.microsoft.com/office/powerpoint/2010/main" val="302587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入会</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候補者を例会や事業に招いての勧誘活動に</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ついて</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半数ちかくのクラブが実施</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され</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ていています。</a:t>
            </a: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特に異業種交流会でバリエーションに富んだ設営で成果が出ております。</a:t>
            </a: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最初</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はたくさんの対象者がいて感触が得られるところですが、回を重ねるごとに対象者が減り、</a:t>
            </a:r>
            <a:r>
              <a:rPr kumimoji="1" lang="ja-JP" altLang="en-US" kern="1200" dirty="0">
                <a:latin typeface="+mn-lt"/>
                <a:ea typeface="+mn-ea"/>
                <a:cs typeface="+mn-cs"/>
              </a:rPr>
              <a:t>消極的になった経験のあるクラブも多いと思います</a:t>
            </a:r>
            <a:r>
              <a:rPr kumimoji="1" lang="ja-JP" altLang="en-US" kern="1200" dirty="0" smtClean="0">
                <a:latin typeface="+mn-lt"/>
                <a:ea typeface="+mn-ea"/>
                <a:cs typeface="+mn-cs"/>
              </a:rPr>
              <a:t>。</a:t>
            </a:r>
            <a:endParaRPr kumimoji="1" lang="en-US" altLang="ja-JP" kern="1200" dirty="0" smtClean="0">
              <a:latin typeface="+mn-lt"/>
              <a:ea typeface="+mn-ea"/>
              <a:cs typeface="+mn-cs"/>
            </a:endParaRPr>
          </a:p>
          <a:p>
            <a:r>
              <a:rPr kumimoji="1" lang="ja-JP" altLang="en-US" kern="1200" dirty="0" smtClean="0">
                <a:latin typeface="+mn-lt"/>
                <a:ea typeface="+mn-ea"/>
                <a:cs typeface="+mn-cs"/>
              </a:rPr>
              <a:t>しかしながら</a:t>
            </a:r>
            <a:r>
              <a:rPr kumimoji="1" lang="ja-JP" altLang="en-US" kern="1200" dirty="0">
                <a:latin typeface="+mn-lt"/>
                <a:ea typeface="+mn-ea"/>
                <a:cs typeface="+mn-cs"/>
              </a:rPr>
              <a:t>少し工夫を加えて根気よく続けていってもらいたいと思います</a:t>
            </a:r>
            <a:r>
              <a:rPr kumimoji="1" lang="ja-JP" altLang="en-US" kern="1200" dirty="0" smtClean="0">
                <a:latin typeface="+mn-lt"/>
                <a:ea typeface="+mn-ea"/>
                <a:cs typeface="+mn-cs"/>
              </a:rPr>
              <a:t>。</a:t>
            </a:r>
            <a:endParaRPr kumimoji="1" lang="en-US" altLang="ja-JP" kern="1200" dirty="0" smtClean="0">
              <a:latin typeface="+mn-lt"/>
              <a:ea typeface="+mn-ea"/>
              <a:cs typeface="+mn-cs"/>
            </a:endParaRPr>
          </a:p>
          <a:p>
            <a:r>
              <a:rPr kumimoji="1" lang="ja-JP" altLang="en-US" kern="1200" dirty="0" smtClean="0">
                <a:latin typeface="+mn-lt"/>
                <a:ea typeface="+mn-ea"/>
                <a:cs typeface="+mn-cs"/>
              </a:rPr>
              <a:t>アフターフォローとして同好会に招き飲食を共にして入会へと導かれたクラブもあります。</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29</a:t>
            </a:fld>
            <a:endParaRPr kumimoji="1" lang="ja-JP" altLang="en-US"/>
          </a:p>
        </p:txBody>
      </p:sp>
    </p:spTree>
    <p:extLst>
      <p:ext uri="{BB962C8B-B14F-4D97-AF65-F5344CB8AC3E}">
        <p14:creationId xmlns:p14="http://schemas.microsoft.com/office/powerpoint/2010/main" val="6914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戦略</a:t>
            </a:r>
            <a:r>
              <a:rPr kumimoji="1" lang="ja-JP" altLang="en-US" dirty="0"/>
              <a:t>計画についてですが、２０１０年からＲＩが本格的に戦略計画に力を入れて世界的には成果は上がっておりますが、日本では中々浸透しにくいところがあるというのが現状でございます。</a:t>
            </a:r>
            <a:endParaRPr kumimoji="1" lang="en-US" altLang="ja-JP" dirty="0"/>
          </a:p>
          <a:p>
            <a:r>
              <a:rPr kumimoji="1" lang="ja-JP" altLang="en-US" dirty="0" smtClean="0"/>
              <a:t>３月３日の「会員増強アクション会議」のもう一つの目的はエレクト、ノミニーに</a:t>
            </a:r>
            <a:r>
              <a:rPr kumimoji="1" lang="ja-JP" altLang="en-US" dirty="0"/>
              <a:t>お越し頂いた思いの中に戦略計画の</a:t>
            </a:r>
            <a:r>
              <a:rPr kumimoji="1" lang="ja-JP" altLang="en-US" dirty="0" smtClean="0"/>
              <a:t>定着化でした。</a:t>
            </a:r>
            <a:endParaRPr kumimoji="1" lang="en-US" altLang="ja-JP" dirty="0" smtClean="0"/>
          </a:p>
          <a:p>
            <a:r>
              <a:rPr kumimoji="1" lang="ja-JP" altLang="en-US" dirty="0" smtClean="0"/>
              <a:t>会員</a:t>
            </a:r>
            <a:r>
              <a:rPr kumimoji="1" lang="ja-JP" altLang="en-US" dirty="0"/>
              <a:t>増強やクラブの活性化は単年度だけで実現するのはなかなか難しい事でございますので</a:t>
            </a:r>
            <a:r>
              <a:rPr kumimoji="1" lang="ja-JP" altLang="en-US" dirty="0" smtClean="0"/>
              <a:t>、前後</a:t>
            </a:r>
            <a:r>
              <a:rPr kumimoji="1" lang="ja-JP" altLang="en-US" dirty="0"/>
              <a:t>の</a:t>
            </a:r>
            <a:r>
              <a:rPr kumimoji="1" lang="ja-JP" altLang="en-US" dirty="0" smtClean="0"/>
              <a:t>会長と</a:t>
            </a:r>
            <a:r>
              <a:rPr kumimoji="1" lang="ja-JP" altLang="en-US" dirty="0"/>
              <a:t>の連携を密にして頂いて効果的な戦略計画の作成と活用をして</a:t>
            </a:r>
            <a:r>
              <a:rPr kumimoji="1" lang="ja-JP" altLang="en-US" dirty="0" smtClean="0"/>
              <a:t>頂けることを期待しております。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30</a:t>
            </a:fld>
            <a:endParaRPr kumimoji="1" lang="ja-JP" altLang="en-US"/>
          </a:p>
        </p:txBody>
      </p:sp>
    </p:spTree>
    <p:extLst>
      <p:ext uri="{BB962C8B-B14F-4D97-AF65-F5344CB8AC3E}">
        <p14:creationId xmlns:p14="http://schemas.microsoft.com/office/powerpoint/2010/main" val="1375775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奉仕</a:t>
            </a:r>
            <a:r>
              <a:rPr lang="ja-JP" altLang="en-US" dirty="0"/>
              <a:t>活動がクラブの活性化　及び会員増強に効果がありましたか？　</a:t>
            </a:r>
            <a:r>
              <a:rPr lang="ja-JP" altLang="en-US" dirty="0" smtClean="0"/>
              <a:t>の</a:t>
            </a:r>
            <a:r>
              <a:rPr lang="ja-JP" altLang="en-US" dirty="0"/>
              <a:t>回答で半分のクラブ様が効果ありと証明されています</a:t>
            </a:r>
            <a:r>
              <a:rPr lang="ja-JP" altLang="en-US" dirty="0" smtClean="0"/>
              <a:t>。</a:t>
            </a:r>
            <a:endParaRPr lang="en-US" altLang="ja-JP" dirty="0"/>
          </a:p>
          <a:p>
            <a:endParaRPr lang="en-US" altLang="ja-JP" b="1" dirty="0">
              <a:solidFill>
                <a:srgbClr val="FF0000"/>
              </a:solidFill>
            </a:endParaRPr>
          </a:p>
          <a:p>
            <a:endParaRPr lang="ja-JP" altLang="en-US" b="1"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31</a:t>
            </a:fld>
            <a:endParaRPr kumimoji="1" lang="ja-JP" altLang="en-US"/>
          </a:p>
        </p:txBody>
      </p:sp>
    </p:spTree>
    <p:extLst>
      <p:ext uri="{BB962C8B-B14F-4D97-AF65-F5344CB8AC3E}">
        <p14:creationId xmlns:p14="http://schemas.microsoft.com/office/powerpoint/2010/main" val="312570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smtClean="0">
                <a:solidFill>
                  <a:srgbClr val="000000"/>
                </a:solidFill>
                <a:latin typeface="ＭＳ ゴシック" panose="020B0609070205080204" pitchFamily="49" charset="-128"/>
                <a:ea typeface="ＭＳ ゴシック" panose="020B0609070205080204" pitchFamily="49" charset="-128"/>
              </a:rPr>
              <a:t>増強</a:t>
            </a:r>
            <a:r>
              <a:rPr lang="ja-JP" altLang="en-US" b="0" dirty="0">
                <a:solidFill>
                  <a:srgbClr val="000000"/>
                </a:solidFill>
                <a:latin typeface="ＭＳ ゴシック" panose="020B0609070205080204" pitchFamily="49" charset="-128"/>
                <a:ea typeface="ＭＳ ゴシック" panose="020B0609070205080204" pitchFamily="49" charset="-128"/>
              </a:rPr>
              <a:t>活動のためのツールはありますか？</a:t>
            </a:r>
            <a:r>
              <a:rPr lang="ja-JP" altLang="en-US" b="0" dirty="0"/>
              <a:t> 　　勧誘にあたり独自で作成されているクラブもございますが、勧誘及び入会前インフォメーションや入会後のオリエンテーションでわかりやすいロータリー情報誌がございますので、ご利用になられるのをお勧め致します。</a:t>
            </a:r>
            <a:endParaRPr lang="en-US" altLang="ja-JP" b="0" dirty="0"/>
          </a:p>
          <a:p>
            <a:endParaRPr kumimoji="1" lang="en-US" altLang="ja-JP" b="0" dirty="0"/>
          </a:p>
          <a:p>
            <a:r>
              <a:rPr kumimoji="1" lang="ja-JP" altLang="en-US" b="0" dirty="0"/>
              <a:t>ロータリー情報研究会では、ロータリアン有志（第</a:t>
            </a:r>
            <a:r>
              <a:rPr kumimoji="1" lang="en-US" altLang="ja-JP" b="0" dirty="0"/>
              <a:t>2650</a:t>
            </a:r>
            <a:r>
              <a:rPr kumimoji="1" lang="ja-JP" altLang="en-US" b="0" dirty="0"/>
              <a:t>地区内会員）で下記</a:t>
            </a:r>
            <a:r>
              <a:rPr kumimoji="1" lang="en-US" altLang="ja-JP" b="0" dirty="0"/>
              <a:t>5</a:t>
            </a:r>
            <a:r>
              <a:rPr kumimoji="1" lang="ja-JP" altLang="en-US" b="0" dirty="0"/>
              <a:t>種類の冊子を編集・発行しております。</a:t>
            </a:r>
            <a:endParaRPr kumimoji="1" lang="en-US" altLang="ja-JP" b="0" dirty="0"/>
          </a:p>
          <a:p>
            <a:r>
              <a:rPr kumimoji="1" lang="ja-JP" altLang="en-US" b="0" dirty="0"/>
              <a:t>冊子①「ロータリー</a:t>
            </a:r>
            <a:r>
              <a:rPr kumimoji="1" lang="ja-JP" altLang="en-US" b="0" dirty="0" err="1"/>
              <a:t>へようこそ</a:t>
            </a:r>
            <a:r>
              <a:rPr kumimoji="1" lang="ja-JP" altLang="en-US" b="0" dirty="0"/>
              <a:t>」・・新会員勧誘用で、ロータリーの紹介で、均一した紹介ができます。（尚、裏面には</a:t>
            </a:r>
            <a:r>
              <a:rPr kumimoji="1" lang="en-US" altLang="ja-JP" b="0" dirty="0"/>
              <a:t>RC</a:t>
            </a:r>
            <a:r>
              <a:rPr kumimoji="1" lang="ja-JP" altLang="en-US" b="0" dirty="0"/>
              <a:t>のゴム印など押刷のスペースがあります。）随時改訂</a:t>
            </a:r>
            <a:endParaRPr kumimoji="1" lang="en-US" altLang="ja-JP" b="0" dirty="0"/>
          </a:p>
          <a:p>
            <a:r>
              <a:rPr kumimoji="1" lang="ja-JP" altLang="en-US" b="0" dirty="0"/>
              <a:t>冊子②「今日からロータリアン」・・新会員のオリエンテーション用　約</a:t>
            </a:r>
            <a:r>
              <a:rPr kumimoji="1" lang="en-US" altLang="ja-JP" b="0" dirty="0"/>
              <a:t>1</a:t>
            </a:r>
            <a:r>
              <a:rPr kumimoji="1" lang="ja-JP" altLang="en-US" b="0" dirty="0"/>
              <a:t>時間でロータリーを説明可能です。随時改訂</a:t>
            </a:r>
            <a:endParaRPr kumimoji="1" lang="en-US" altLang="ja-JP" b="0" dirty="0"/>
          </a:p>
          <a:p>
            <a:r>
              <a:rPr kumimoji="1" lang="ja-JP" altLang="en-US" b="0" dirty="0"/>
              <a:t>冊子③これだけは知っておきたい「ロータリーの基礎」・・入会</a:t>
            </a:r>
            <a:r>
              <a:rPr kumimoji="1" lang="en-US" altLang="ja-JP" b="0" dirty="0"/>
              <a:t>3</a:t>
            </a:r>
            <a:r>
              <a:rPr kumimoji="1" lang="ja-JP" altLang="en-US" b="0" dirty="0"/>
              <a:t>年以上の既存会員向け研修用＜規定審議会などでの変更点を含め新しい情報を盛り込んでおります。随時改訂</a:t>
            </a:r>
            <a:endParaRPr kumimoji="1" lang="en-US" altLang="ja-JP" b="0" dirty="0"/>
          </a:p>
          <a:p>
            <a:r>
              <a:rPr kumimoji="1" lang="ja-JP" altLang="en-US" b="0" dirty="0"/>
              <a:t>冊子④ロータリー財団ハンドブック（</a:t>
            </a:r>
            <a:r>
              <a:rPr kumimoji="1" lang="en-US" altLang="ja-JP" b="0" dirty="0"/>
              <a:t>2018</a:t>
            </a:r>
            <a:r>
              <a:rPr kumimoji="1" lang="ja-JP" altLang="en-US" b="0" dirty="0"/>
              <a:t>年</a:t>
            </a:r>
            <a:r>
              <a:rPr kumimoji="1" lang="en-US" altLang="ja-JP" b="0" dirty="0"/>
              <a:t>3</a:t>
            </a:r>
            <a:r>
              <a:rPr kumimoji="1" lang="ja-JP" altLang="en-US" b="0" dirty="0"/>
              <a:t>月発行予定）財団の歴史や、財団プログラム、補助金、平和センター、ポリオプラスや寄付・認証財団の財務を含め総括的なハンドブックであります。</a:t>
            </a:r>
            <a:r>
              <a:rPr kumimoji="1" lang="en-US" altLang="ja-JP" b="0" dirty="0"/>
              <a:t>3</a:t>
            </a:r>
            <a:r>
              <a:rPr kumimoji="1" lang="ja-JP" altLang="en-US" b="0" dirty="0"/>
              <a:t>年毎発行予定です。</a:t>
            </a:r>
            <a:endParaRPr kumimoji="1" lang="en-US" altLang="ja-JP" b="0" dirty="0"/>
          </a:p>
          <a:p>
            <a:r>
              <a:rPr kumimoji="1" lang="ja-JP" altLang="en-US" b="0" dirty="0"/>
              <a:t>冊子⑤ロータリー情報ハンドブック（ロータリーの歴史、用語、歴史的声明、規定審議会結果やロータリーの統計類全般のデータを掲載しており、</a:t>
            </a:r>
            <a:r>
              <a:rPr kumimoji="1" lang="en-US" altLang="ja-JP" b="0" dirty="0"/>
              <a:t>3</a:t>
            </a:r>
            <a:r>
              <a:rPr kumimoji="1" lang="ja-JP" altLang="en-US" b="0" dirty="0"/>
              <a:t>年毎に改訂版を発行、最新版は改訂第</a:t>
            </a:r>
            <a:r>
              <a:rPr kumimoji="1" lang="en-US" altLang="ja-JP" b="0" dirty="0"/>
              <a:t>2</a:t>
            </a:r>
            <a:r>
              <a:rPr kumimoji="1" lang="ja-JP" altLang="en-US" b="0" dirty="0"/>
              <a:t>版</a:t>
            </a:r>
            <a:r>
              <a:rPr kumimoji="1" lang="en-US" altLang="ja-JP" b="0" dirty="0"/>
              <a:t>2017</a:t>
            </a:r>
            <a:r>
              <a:rPr kumimoji="1" lang="ja-JP" altLang="en-US" b="0" dirty="0"/>
              <a:t>年）</a:t>
            </a:r>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32</a:t>
            </a:fld>
            <a:endParaRPr kumimoji="1" lang="ja-JP" altLang="en-US"/>
          </a:p>
        </p:txBody>
      </p:sp>
    </p:spTree>
    <p:extLst>
      <p:ext uri="{BB962C8B-B14F-4D97-AF65-F5344CB8AC3E}">
        <p14:creationId xmlns:p14="http://schemas.microsoft.com/office/powerpoint/2010/main" val="1518524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広報活動は、以前に比べますと時代が大きく変化して、年々ネット配信広報が会員増強にとって大きく影響する時代となりました。</a:t>
            </a:r>
            <a:endParaRPr lang="en-US" altLang="ja-JP" dirty="0"/>
          </a:p>
          <a:p>
            <a:r>
              <a:rPr lang="ja-JP" altLang="en-US" dirty="0"/>
              <a:t>発信だけに留まらず、情報交換や情報入手には欠かせないものとなり、いかに効果的に活用するかがこれからのロータリーの認知度アップから会員増強に繋がります。</a:t>
            </a:r>
            <a:endParaRPr lang="en-US" altLang="ja-JP" dirty="0"/>
          </a:p>
          <a:p>
            <a:r>
              <a:rPr lang="ja-JP" altLang="en-US"/>
              <a:t>また若い世代はＳＮＳが日常生活に欠かせないものであり、クラブ運営に活用することが若い会員獲得と、若い会員の退会防止に役立ちます。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08CE311D-0732-4C9B-8699-7F38C2D27E1C}" type="slidenum">
              <a:rPr kumimoji="1" lang="ja-JP" altLang="en-US" smtClean="0"/>
              <a:t>33</a:t>
            </a:fld>
            <a:endParaRPr kumimoji="1" lang="ja-JP" altLang="en-US"/>
          </a:p>
        </p:txBody>
      </p:sp>
    </p:spTree>
    <p:extLst>
      <p:ext uri="{BB962C8B-B14F-4D97-AF65-F5344CB8AC3E}">
        <p14:creationId xmlns:p14="http://schemas.microsoft.com/office/powerpoint/2010/main" val="50958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かつて、日本は１３万人と世界第２位、　１位のアメリカと世界のリーダーとしてリードしておりました。しかし会員減少と共に日本の影響力も下がり、次々と新しいロータリーのスタイルが可決されてきまして、昔のクラブ運営とは様変わりしてきたのが現状でございます。そして新興国や時代に即したクラブ運営を実行して来た国々が大きく会員数を増やして飛躍してきております</a:t>
            </a:r>
            <a:r>
              <a:rPr lang="ja-JP" altLang="en-US" sz="1300" dirty="0" err="1"/>
              <a:t>。。。</a:t>
            </a:r>
            <a:endParaRPr lang="en-US" altLang="ja-JP" sz="1300" dirty="0"/>
          </a:p>
          <a:p>
            <a:r>
              <a:rPr lang="ja-JP" altLang="en-US" sz="1300" dirty="0"/>
              <a:t>非常に残念なことですが、それは日本が今まで３ゾーン獲得していたのが</a:t>
            </a:r>
            <a:r>
              <a:rPr lang="en-US" altLang="ja-JP" sz="1300" dirty="0"/>
              <a:t>2.5</a:t>
            </a:r>
            <a:r>
              <a:rPr lang="ja-JP" altLang="en-US" sz="1300" dirty="0"/>
              <a:t>ゾーンに減らされます</a:t>
            </a:r>
            <a:r>
              <a:rPr lang="ja-JP" altLang="en-US" sz="1300" dirty="0" err="1"/>
              <a:t>。。。</a:t>
            </a:r>
            <a:r>
              <a:rPr lang="ja-JP" altLang="ja-JP" sz="1300" dirty="0"/>
              <a:t>８年</a:t>
            </a:r>
            <a:r>
              <a:rPr lang="ja-JP" altLang="en-US" sz="1300" dirty="0"/>
              <a:t>ごとに</a:t>
            </a:r>
            <a:r>
              <a:rPr lang="ja-JP" altLang="ja-JP" sz="1300" dirty="0"/>
              <a:t>世界３４ゾーン編成が行われます</a:t>
            </a:r>
            <a:r>
              <a:rPr lang="ja-JP" altLang="en-US" sz="1300" dirty="0"/>
              <a:t>。</a:t>
            </a:r>
            <a:r>
              <a:rPr lang="ja-JP" altLang="ja-JP" sz="1300" dirty="0"/>
              <a:t>ＲＩ理事会議事録</a:t>
            </a:r>
            <a:r>
              <a:rPr lang="ja-JP" altLang="en-US" sz="1300" dirty="0"/>
              <a:t>にも掲載されておりましたが</a:t>
            </a:r>
            <a:r>
              <a:rPr lang="ja-JP" altLang="ja-JP" sz="1300" dirty="0"/>
              <a:t>＝日本は２．５ゾーンに削減</a:t>
            </a:r>
            <a:r>
              <a:rPr lang="ja-JP" altLang="en-US" sz="1300" dirty="0"/>
              <a:t>され</a:t>
            </a:r>
            <a:r>
              <a:rPr lang="ja-JP" altLang="ja-JP" sz="1300" dirty="0"/>
              <a:t>（ﾊﾟｷｽﾀﾝ・ﾊﾞﾝｸﾞﾗﾃﾞｯｼｭ・ｲﾝﾄﾞﾈｼｱ）</a:t>
            </a:r>
            <a:r>
              <a:rPr lang="ja-JP" altLang="en-US" sz="1300" dirty="0"/>
              <a:t>が入ることになりました。　　</a:t>
            </a:r>
            <a:r>
              <a:rPr lang="ja-JP" altLang="ja-JP" sz="1300" dirty="0"/>
              <a:t>　</a:t>
            </a:r>
            <a:r>
              <a:rPr lang="en-US" altLang="ja-JP" sz="1300" dirty="0"/>
              <a:t>[</a:t>
            </a:r>
            <a:r>
              <a:rPr lang="ja-JP" altLang="ja-JP" sz="1300" dirty="0"/>
              <a:t>　第３ゾーンに岐阜と三重が入る　</a:t>
            </a:r>
            <a:r>
              <a:rPr lang="en-US" altLang="ja-JP" sz="1300" dirty="0"/>
              <a:t>]</a:t>
            </a:r>
          </a:p>
          <a:p>
            <a:r>
              <a:rPr lang="ja-JP" altLang="ja-JP" sz="1300" dirty="0"/>
              <a:t>韓国が２ゾーン獲得して台湾と共に大きく飛躍し</a:t>
            </a:r>
            <a:r>
              <a:rPr lang="ja-JP" altLang="en-US" sz="1300" dirty="0"/>
              <a:t>まし</a:t>
            </a:r>
            <a:r>
              <a:rPr lang="ja-JP" altLang="ja-JP" sz="1300" dirty="0"/>
              <a:t>た。　　その</a:t>
            </a:r>
            <a:r>
              <a:rPr lang="ja-JP" altLang="en-US" sz="1300" dirty="0"/>
              <a:t>飛躍の理由と致しましては、やはり時代に変化や社会の変化に即したクラブ運営に切り替えたということです。</a:t>
            </a:r>
            <a:endParaRPr lang="en-US" altLang="ja-JP" sz="1300" dirty="0"/>
          </a:p>
          <a:p>
            <a:r>
              <a:rPr lang="ja-JP" altLang="en-US" sz="1300" dirty="0"/>
              <a:t>　若い会員を獲得するために柔軟性と多様性を取り入れて運営の仕組みを変えました、そして　のちほど紹介いたします学友性のロータリー入会がめざましく増加したことです。これは全世界からみても共通してきております。</a:t>
            </a:r>
            <a:endParaRPr lang="en-US" altLang="ja-JP" sz="1300" dirty="0"/>
          </a:p>
          <a:p>
            <a:r>
              <a:rPr lang="ja-JP" altLang="en-US" sz="1300" dirty="0"/>
              <a:t>しかしながら日本ではまだまだ進んでいないのが現状です。これは</a:t>
            </a:r>
            <a:r>
              <a:rPr lang="ja-JP" altLang="ja-JP" sz="1300" dirty="0"/>
              <a:t>日本の保守的かつ伝統的なクラブは</a:t>
            </a:r>
            <a:r>
              <a:rPr lang="en-US" altLang="ja-JP" sz="1300" dirty="0"/>
              <a:t>RI</a:t>
            </a:r>
            <a:r>
              <a:rPr lang="ja-JP" altLang="ja-JP" sz="1300" dirty="0"/>
              <a:t>の方策に対して見逃してきた、あるいは都合よく理解してきたためであると分析されております。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4</a:t>
            </a:fld>
            <a:endParaRPr kumimoji="1" lang="ja-JP" altLang="en-US"/>
          </a:p>
        </p:txBody>
      </p:sp>
    </p:spTree>
    <p:extLst>
      <p:ext uri="{BB962C8B-B14F-4D97-AF65-F5344CB8AC3E}">
        <p14:creationId xmlns:p14="http://schemas.microsoft.com/office/powerpoint/2010/main" val="133949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34</a:t>
            </a:fld>
            <a:endParaRPr kumimoji="1" lang="ja-JP" altLang="en-US"/>
          </a:p>
        </p:txBody>
      </p:sp>
    </p:spTree>
    <p:extLst>
      <p:ext uri="{BB962C8B-B14F-4D97-AF65-F5344CB8AC3E}">
        <p14:creationId xmlns:p14="http://schemas.microsoft.com/office/powerpoint/2010/main" val="2988713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最後に、申し上げたい事として</a:t>
            </a:r>
            <a:endParaRPr kumimoji="1" lang="en-US" altLang="ja-JP" dirty="0" smtClean="0"/>
          </a:p>
          <a:p>
            <a:r>
              <a:rPr kumimoji="1" lang="ja-JP" altLang="en-US" dirty="0" smtClean="0"/>
              <a:t>時代の流れと共に、社会は以前と違って大きく変化し、環境や構造も変わりました。</a:t>
            </a:r>
            <a:r>
              <a:rPr kumimoji="1" lang="en-US" altLang="ja-JP" dirty="0" smtClean="0"/>
              <a:t>『</a:t>
            </a:r>
            <a:r>
              <a:rPr kumimoji="1" lang="ja-JP" altLang="en-US" dirty="0" smtClean="0"/>
              <a:t>ネット社会への変化</a:t>
            </a:r>
            <a:r>
              <a:rPr kumimoji="1" lang="en-US" altLang="ja-JP" dirty="0" smtClean="0"/>
              <a:t>』</a:t>
            </a:r>
            <a:r>
              <a:rPr kumimoji="1" lang="ja-JP" altLang="en-US" dirty="0" smtClean="0"/>
              <a:t>　</a:t>
            </a:r>
            <a:r>
              <a:rPr kumimoji="1" lang="en-US" altLang="ja-JP" dirty="0" smtClean="0"/>
              <a:t>『</a:t>
            </a:r>
            <a:r>
              <a:rPr kumimoji="1" lang="ja-JP" altLang="en-US" dirty="0" smtClean="0"/>
              <a:t>社会活動の変化</a:t>
            </a:r>
            <a:r>
              <a:rPr kumimoji="1" lang="en-US" altLang="ja-JP" dirty="0" smtClean="0"/>
              <a:t>』</a:t>
            </a:r>
            <a:r>
              <a:rPr kumimoji="1" lang="ja-JP" altLang="en-US" dirty="0" smtClean="0"/>
              <a:t>　</a:t>
            </a:r>
            <a:r>
              <a:rPr kumimoji="1" lang="en-US" altLang="ja-JP" dirty="0" smtClean="0"/>
              <a:t>『</a:t>
            </a:r>
            <a:r>
              <a:rPr kumimoji="1" lang="ja-JP" altLang="en-US" dirty="0" smtClean="0"/>
              <a:t>社会環境の変化</a:t>
            </a:r>
            <a:r>
              <a:rPr kumimoji="1" lang="en-US" altLang="ja-JP" dirty="0" smtClean="0"/>
              <a:t>』</a:t>
            </a:r>
          </a:p>
          <a:p>
            <a:endParaRPr kumimoji="1" lang="en-US" altLang="ja-JP" dirty="0" smtClean="0"/>
          </a:p>
          <a:p>
            <a:r>
              <a:rPr kumimoji="1" lang="ja-JP" altLang="en-US" dirty="0" smtClean="0"/>
              <a:t>このような変化に対応していかないと事業経営も奉仕団体組織も上手く継続発展は難しいものでございます。</a:t>
            </a:r>
            <a:endParaRPr kumimoji="1" lang="en-US" altLang="ja-JP" dirty="0" smtClean="0"/>
          </a:p>
          <a:p>
            <a:r>
              <a:rPr kumimoji="1" lang="ja-JP" altLang="en-US" dirty="0" smtClean="0"/>
              <a:t>日本ではまだまだ新しいことを受け入れることができない民族性もあり、また新しい取り組みにクラブ内での軋轢（あつれき）があるのも現状ですが、ロータリーの合言葉として「世界で良い事を</a:t>
            </a:r>
            <a:r>
              <a:rPr kumimoji="1" lang="ja-JP" altLang="en-US" smtClean="0"/>
              <a:t>しよう」そして</a:t>
            </a:r>
            <a:r>
              <a:rPr kumimoji="1" lang="ja-JP" altLang="en-US" dirty="0" smtClean="0"/>
              <a:t>良い事をする仲間を</a:t>
            </a:r>
            <a:r>
              <a:rPr kumimoji="1" lang="ja-JP" altLang="en-US" dirty="0" err="1" smtClean="0"/>
              <a:t>増やそうを</a:t>
            </a:r>
            <a:r>
              <a:rPr kumimoji="1" lang="ja-JP" altLang="en-US" dirty="0" smtClean="0"/>
              <a:t>合言葉に会員増強に汗を流して頂きたいと思います。行く末には今までに無い新しく素晴らしいステイタスが生まれるのではないかと思います。</a:t>
            </a:r>
            <a:endParaRPr kumimoji="1" lang="en-US" altLang="ja-JP" dirty="0" smtClean="0"/>
          </a:p>
          <a:p>
            <a:endParaRPr kumimoji="1" lang="en-US" altLang="ja-JP" dirty="0" smtClean="0"/>
          </a:p>
          <a:p>
            <a:r>
              <a:rPr kumimoji="1" lang="ja-JP" altLang="en-US" dirty="0" smtClean="0"/>
              <a:t>どうか皆様、元気なクラブ作り、楽しい仲間作りのためにガバナー補佐様の役割として会員増強にご尽力くださいますこと、お願い申し上げまして終わりたいと思います。</a:t>
            </a:r>
            <a:endParaRPr kumimoji="1" lang="en-US" altLang="ja-JP" dirty="0" smtClean="0"/>
          </a:p>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35</a:t>
            </a:fld>
            <a:endParaRPr kumimoji="1" lang="ja-JP" altLang="en-US"/>
          </a:p>
        </p:txBody>
      </p:sp>
    </p:spTree>
    <p:extLst>
      <p:ext uri="{BB962C8B-B14F-4D97-AF65-F5344CB8AC3E}">
        <p14:creationId xmlns:p14="http://schemas.microsoft.com/office/powerpoint/2010/main" val="367583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ＲＩが職業奉仕から人道的社会奉仕へと舵を切ってから、会員資格の多様性を取り入れて、経営者から地域のボランティアスタッフ・若い青年層の学友生や主婦まで会員として認められるようになり、それらの方々が例会や事業に参加しやすい時間帯や会費などクラブ運営を工夫して対応してきた国々が会員数を増やしていると言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5</a:t>
            </a:fld>
            <a:endParaRPr kumimoji="1" lang="ja-JP" altLang="en-US"/>
          </a:p>
        </p:txBody>
      </p:sp>
    </p:spTree>
    <p:extLst>
      <p:ext uri="{BB962C8B-B14F-4D97-AF65-F5344CB8AC3E}">
        <p14:creationId xmlns:p14="http://schemas.microsoft.com/office/powerpoint/2010/main" val="261893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600" dirty="0">
                <a:solidFill>
                  <a:srgbClr val="FF0000"/>
                </a:solidFill>
              </a:rPr>
              <a:t>２０１６年規定審議会以後の新クラブは社会の変化に対応した柔軟性と多様性を取り入れた運営</a:t>
            </a:r>
            <a:endParaRPr lang="en-US" altLang="ja-JP" sz="1600" dirty="0">
              <a:solidFill>
                <a:srgbClr val="FF0000"/>
              </a:solidFill>
            </a:endParaRPr>
          </a:p>
          <a:p>
            <a:pPr algn="l"/>
            <a:r>
              <a:rPr lang="ja-JP" altLang="en-US" sz="1600" dirty="0">
                <a:solidFill>
                  <a:srgbClr val="FF0000"/>
                </a:solidFill>
              </a:rPr>
              <a:t>今後これらクラブの成長度によって既存クラブの改革に拍車がかかるかがキーポイント</a:t>
            </a:r>
            <a:endParaRPr lang="en-US" altLang="ja-JP" sz="16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6</a:t>
            </a:fld>
            <a:endParaRPr kumimoji="1" lang="ja-JP" altLang="en-US"/>
          </a:p>
        </p:txBody>
      </p:sp>
    </p:spTree>
    <p:extLst>
      <p:ext uri="{BB962C8B-B14F-4D97-AF65-F5344CB8AC3E}">
        <p14:creationId xmlns:p14="http://schemas.microsoft.com/office/powerpoint/2010/main" val="32768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このトレンドは日本の経済動向と会員数の推移が比例していることを表しています。</a:t>
            </a:r>
            <a:endParaRPr kumimoji="1" lang="en-US" altLang="ja-JP" dirty="0" smtClean="0"/>
          </a:p>
          <a:p>
            <a:r>
              <a:rPr kumimoji="1" lang="ja-JP" altLang="en-US" dirty="0" smtClean="0"/>
              <a:t>これはやはり経営者ばかりの集まりであるこがわかります。　すなわち、景気に左右されずクラブの維持をするには経営者以外も取り入れて行かなくては会員増強と維持が難しいのではないかというのがわかります。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7</a:t>
            </a:fld>
            <a:endParaRPr kumimoji="1" lang="ja-JP" altLang="en-US"/>
          </a:p>
        </p:txBody>
      </p:sp>
    </p:spTree>
    <p:extLst>
      <p:ext uri="{BB962C8B-B14F-4D97-AF65-F5344CB8AC3E}">
        <p14:creationId xmlns:p14="http://schemas.microsoft.com/office/powerpoint/2010/main" val="326406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１９９７年が最大６７１３名からバブル崩壊をきっかけに２０１３年まで減り続けました。２０年で３０％減少！　　</a:t>
            </a:r>
            <a:endParaRPr kumimoji="1" lang="en-US" altLang="ja-JP" dirty="0" smtClean="0"/>
          </a:p>
          <a:p>
            <a:r>
              <a:rPr kumimoji="1" lang="ja-JP" altLang="en-US" dirty="0" smtClean="0"/>
              <a:t>しかし女性会員は確実に年々増加</a:t>
            </a:r>
            <a:r>
              <a:rPr kumimoji="1" lang="ja-JP" altLang="en-US" dirty="0" err="1" smtClean="0"/>
              <a:t>しいます</a:t>
            </a:r>
            <a:r>
              <a:rPr kumimoji="1" lang="ja-JP" altLang="en-US" dirty="0" smtClean="0"/>
              <a:t>。女性のいるクラブは６７クラブ、そして女性入会に難色を示していたクラブも前向きに検討されているクラブが増えてきました。</a:t>
            </a:r>
            <a:endParaRPr kumimoji="1" lang="en-US" altLang="ja-JP" dirty="0" smtClean="0"/>
          </a:p>
          <a:p>
            <a:r>
              <a:rPr kumimoji="1" lang="ja-JP" altLang="en-US" dirty="0" smtClean="0"/>
              <a:t>平均年齢も６２．６歳と昨年と同じです。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8</a:t>
            </a:fld>
            <a:endParaRPr kumimoji="1" lang="ja-JP" altLang="en-US"/>
          </a:p>
        </p:txBody>
      </p:sp>
    </p:spTree>
    <p:extLst>
      <p:ext uri="{BB962C8B-B14F-4D97-AF65-F5344CB8AC3E}">
        <p14:creationId xmlns:p14="http://schemas.microsoft.com/office/powerpoint/2010/main" val="7581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これは会員数別に分類した２６５０地区の現状ですが、１０年前と比べますと厳しい状況になってきております。</a:t>
            </a:r>
            <a:endParaRPr kumimoji="1" lang="en-US" altLang="ja-JP" b="0" dirty="0" smtClean="0"/>
          </a:p>
          <a:p>
            <a:r>
              <a:rPr kumimoji="1" lang="ja-JP" altLang="en-US" b="0" dirty="0" smtClean="0"/>
              <a:t>会員数５０名以下のクラブが年々増えてきており７割を超えるほどになりました。さらに４０名を切ると財政面、実働面、活気度などが低下して行き、会員減少に加速を増して行くというのが現状となっております。　</a:t>
            </a:r>
            <a:endParaRPr kumimoji="1" lang="en-US" altLang="ja-JP" b="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9</a:t>
            </a:fld>
            <a:endParaRPr kumimoji="1" lang="ja-JP" altLang="en-US"/>
          </a:p>
        </p:txBody>
      </p:sp>
    </p:spTree>
    <p:extLst>
      <p:ext uri="{BB962C8B-B14F-4D97-AF65-F5344CB8AC3E}">
        <p14:creationId xmlns:p14="http://schemas.microsoft.com/office/powerpoint/2010/main" val="266229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EB7D99-45D8-4660-B8BF-11907F3356D7}" type="slidenum">
              <a:rPr kumimoji="1" lang="ja-JP" altLang="en-US" smtClean="0"/>
              <a:t>12</a:t>
            </a:fld>
            <a:endParaRPr kumimoji="1" lang="ja-JP" altLang="en-US"/>
          </a:p>
        </p:txBody>
      </p:sp>
    </p:spTree>
    <p:extLst>
      <p:ext uri="{BB962C8B-B14F-4D97-AF65-F5344CB8AC3E}">
        <p14:creationId xmlns:p14="http://schemas.microsoft.com/office/powerpoint/2010/main" val="154065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64186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25958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49802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20246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34676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171295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128082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359543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349809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104198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40DF97-E3A0-4019-9C7F-58FDFFB304B8}"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5933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0DF97-E3A0-4019-9C7F-58FDFFB304B8}" type="datetimeFigureOut">
              <a:rPr kumimoji="1" lang="ja-JP" altLang="en-US" smtClean="0"/>
              <a:t>2018/4/17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34EAC-F2BB-4794-8EB1-3E599AE22D2D}" type="slidenum">
              <a:rPr kumimoji="1" lang="ja-JP" altLang="en-US" smtClean="0"/>
              <a:t>‹#›</a:t>
            </a:fld>
            <a:endParaRPr kumimoji="1" lang="ja-JP" altLang="en-US"/>
          </a:p>
        </p:txBody>
      </p:sp>
    </p:spTree>
    <p:extLst>
      <p:ext uri="{BB962C8B-B14F-4D97-AF65-F5344CB8AC3E}">
        <p14:creationId xmlns:p14="http://schemas.microsoft.com/office/powerpoint/2010/main" val="132918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3.xlsx"/><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4001" y="2708920"/>
            <a:ext cx="9160943" cy="938719"/>
          </a:xfrm>
          <a:prstGeom prst="rect">
            <a:avLst/>
          </a:prstGeom>
          <a:solidFill>
            <a:schemeClr val="tx2">
              <a:lumMod val="60000"/>
              <a:lumOff val="40000"/>
            </a:schemeClr>
          </a:solidFill>
        </p:spPr>
        <p:txBody>
          <a:bodyPr wrap="square" rtlCol="0">
            <a:spAutoFit/>
          </a:bodyPr>
          <a:lstStyle/>
          <a:p>
            <a:pPr algn="ctr"/>
            <a:r>
              <a:rPr lang="ja-JP" altLang="en-US" sz="5500" b="1" smtClean="0">
                <a:solidFill>
                  <a:schemeClr val="accent6">
                    <a:lumMod val="50000"/>
                  </a:schemeClr>
                </a:solidFill>
              </a:rPr>
              <a:t>地区研修・協</a:t>
            </a:r>
            <a:r>
              <a:rPr lang="ja-JP" altLang="en-US" sz="5500" b="1" dirty="0" smtClean="0">
                <a:solidFill>
                  <a:schemeClr val="accent6">
                    <a:lumMod val="50000"/>
                  </a:schemeClr>
                </a:solidFill>
              </a:rPr>
              <a:t>議会</a:t>
            </a:r>
            <a:endParaRPr lang="ja-JP" altLang="en-US" sz="5500" b="1" dirty="0">
              <a:solidFill>
                <a:schemeClr val="accent6">
                  <a:lumMod val="50000"/>
                </a:schemeClr>
              </a:solidFill>
            </a:endParaRPr>
          </a:p>
        </p:txBody>
      </p:sp>
      <p:sp>
        <p:nvSpPr>
          <p:cNvPr id="8" name="テキスト ボックス 7"/>
          <p:cNvSpPr txBox="1"/>
          <p:nvPr/>
        </p:nvSpPr>
        <p:spPr>
          <a:xfrm>
            <a:off x="2495600" y="4066036"/>
            <a:ext cx="7200800" cy="1446550"/>
          </a:xfrm>
          <a:prstGeom prst="rect">
            <a:avLst/>
          </a:prstGeom>
          <a:noFill/>
        </p:spPr>
        <p:txBody>
          <a:bodyPr wrap="square" rtlCol="0">
            <a:spAutoFit/>
          </a:bodyPr>
          <a:lstStyle/>
          <a:p>
            <a:pPr algn="ctr"/>
            <a:r>
              <a:rPr lang="en-US" altLang="ja-JP" sz="4400" b="1" dirty="0" smtClean="0"/>
              <a:t>2018-19</a:t>
            </a:r>
            <a:r>
              <a:rPr lang="ja-JP" altLang="en-US" sz="4400" b="1" dirty="0" smtClean="0"/>
              <a:t>年度</a:t>
            </a:r>
            <a:r>
              <a:rPr lang="ja-JP" altLang="en-US" sz="4400" b="1" dirty="0"/>
              <a:t>　第</a:t>
            </a:r>
            <a:r>
              <a:rPr lang="en-US" altLang="ja-JP" sz="4400" b="1" dirty="0"/>
              <a:t>2650</a:t>
            </a:r>
            <a:r>
              <a:rPr lang="ja-JP" altLang="en-US" sz="4400" b="1" dirty="0"/>
              <a:t>地区</a:t>
            </a:r>
            <a:endParaRPr lang="en-US" altLang="ja-JP" sz="4400" b="1" dirty="0"/>
          </a:p>
          <a:p>
            <a:pPr algn="ctr"/>
            <a:r>
              <a:rPr lang="ja-JP" altLang="en-US" sz="4400" b="1" dirty="0"/>
              <a:t>会員</a:t>
            </a:r>
            <a:r>
              <a:rPr lang="ja-JP" altLang="en-US" sz="4400" b="1" dirty="0" smtClean="0"/>
              <a:t>増強・拡大委員会</a:t>
            </a:r>
            <a:endParaRPr lang="en-US" altLang="ja-JP" sz="4400" b="1" dirty="0"/>
          </a:p>
        </p:txBody>
      </p:sp>
      <p:sp>
        <p:nvSpPr>
          <p:cNvPr id="9" name="テキスト ボックス 8"/>
          <p:cNvSpPr txBox="1"/>
          <p:nvPr/>
        </p:nvSpPr>
        <p:spPr>
          <a:xfrm>
            <a:off x="8434694" y="6118716"/>
            <a:ext cx="4500500" cy="338554"/>
          </a:xfrm>
          <a:prstGeom prst="rect">
            <a:avLst/>
          </a:prstGeom>
          <a:noFill/>
        </p:spPr>
        <p:txBody>
          <a:bodyPr wrap="square" rtlCol="0">
            <a:spAutoFit/>
          </a:bodyPr>
          <a:lstStyle/>
          <a:p>
            <a:pPr algn="ctr"/>
            <a:r>
              <a:rPr lang="ja-JP" altLang="en-US" sz="1600" b="1" dirty="0" smtClean="0"/>
              <a:t>委員長</a:t>
            </a:r>
            <a:r>
              <a:rPr lang="ja-JP" altLang="en-US" sz="1600" b="1" dirty="0"/>
              <a:t>　岡嵜</a:t>
            </a:r>
            <a:r>
              <a:rPr lang="ja-JP" altLang="en-US" sz="1600" b="1" dirty="0" smtClean="0"/>
              <a:t>正司</a:t>
            </a:r>
            <a:endParaRPr lang="ja-JP" altLang="en-US" sz="1600" b="1" dirty="0">
              <a:solidFill>
                <a:schemeClr val="bg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4" y="1037492"/>
            <a:ext cx="5336971" cy="76145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923" y="893244"/>
            <a:ext cx="6233426" cy="107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01136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2" cstate="print"/>
          <a:stretch>
            <a:fillRect/>
          </a:stretch>
        </p:blipFill>
        <p:spPr>
          <a:xfrm>
            <a:off x="0" y="71820"/>
            <a:ext cx="1620182" cy="608710"/>
          </a:xfrm>
          <a:prstGeom prst="rect">
            <a:avLst/>
          </a:prstGeom>
        </p:spPr>
      </p:pic>
      <p:sp>
        <p:nvSpPr>
          <p:cNvPr id="4" name="タイトル 1"/>
          <p:cNvSpPr txBox="1">
            <a:spLocks/>
          </p:cNvSpPr>
          <p:nvPr/>
        </p:nvSpPr>
        <p:spPr>
          <a:xfrm>
            <a:off x="703411" y="-393693"/>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5" name="タイトル 1"/>
          <p:cNvSpPr txBox="1">
            <a:spLocks/>
          </p:cNvSpPr>
          <p:nvPr/>
        </p:nvSpPr>
        <p:spPr>
          <a:xfrm>
            <a:off x="1894502" y="85268"/>
            <a:ext cx="9876584" cy="756561"/>
          </a:xfrm>
          <a:prstGeom prst="rect">
            <a:avLst/>
          </a:prstGeom>
          <a:solidFill>
            <a:schemeClr val="accent1">
              <a:lumMod val="20000"/>
              <a:lumOff val="80000"/>
            </a:schemeClr>
          </a:solidFill>
          <a:ln>
            <a:solidFill>
              <a:srgbClr val="0070C0"/>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4800" b="1" dirty="0" smtClean="0"/>
              <a:t>日本チームの方針</a:t>
            </a:r>
            <a:endParaRPr lang="ja-JP" altLang="en-US" sz="4800" b="1" dirty="0"/>
          </a:p>
        </p:txBody>
      </p:sp>
      <p:sp>
        <p:nvSpPr>
          <p:cNvPr id="2" name="正方形/長方形 1"/>
          <p:cNvSpPr/>
          <p:nvPr/>
        </p:nvSpPr>
        <p:spPr>
          <a:xfrm>
            <a:off x="259806" y="1377206"/>
            <a:ext cx="11795760" cy="5201424"/>
          </a:xfrm>
          <a:prstGeom prst="rect">
            <a:avLst/>
          </a:prstGeom>
        </p:spPr>
        <p:txBody>
          <a:bodyPr wrap="square">
            <a:spAutoFit/>
          </a:bodyPr>
          <a:lstStyle/>
          <a:p>
            <a:endParaRPr lang="ja-JP" altLang="en-US" sz="2000" dirty="0">
              <a:solidFill>
                <a:srgbClr val="000000"/>
              </a:solidFill>
              <a:latin typeface="ＭＳ Ｐゴシック" panose="020B0600070205080204" pitchFamily="50" charset="-128"/>
            </a:endParaRPr>
          </a:p>
          <a:p>
            <a:r>
              <a:rPr lang="ja-JP" altLang="en-US" sz="2400" dirty="0">
                <a:solidFill>
                  <a:srgbClr val="000000"/>
                </a:solidFill>
                <a:latin typeface="ＭＳ Ｐゴシック" panose="020B0600070205080204" pitchFamily="50" charset="-128"/>
              </a:rPr>
              <a:t>・会員増強目標について</a:t>
            </a:r>
            <a:r>
              <a:rPr lang="ja-JP" altLang="en-US" sz="2400" dirty="0" smtClean="0">
                <a:solidFill>
                  <a:srgbClr val="000000"/>
                </a:solidFill>
                <a:latin typeface="ＭＳ Ｐゴシック" panose="020B0600070205080204" pitchFamily="50" charset="-128"/>
              </a:rPr>
              <a:t>、</a:t>
            </a:r>
            <a:r>
              <a:rPr lang="ja-JP" altLang="en-US" sz="2400" dirty="0" smtClean="0">
                <a:solidFill>
                  <a:srgbClr val="000000"/>
                </a:solidFill>
                <a:latin typeface="Georgia" panose="02040502050405020303" pitchFamily="18" charset="0"/>
              </a:rPr>
              <a:t>３</a:t>
            </a:r>
            <a:r>
              <a:rPr lang="ja-JP" altLang="en-US" sz="2400" dirty="0" smtClean="0">
                <a:solidFill>
                  <a:srgbClr val="000000"/>
                </a:solidFill>
                <a:latin typeface="ＭＳ Ｐゴシック" panose="020B0600070205080204" pitchFamily="50" charset="-128"/>
              </a:rPr>
              <a:t>年後</a:t>
            </a:r>
            <a:r>
              <a:rPr lang="ja-JP" altLang="en-US" sz="2400" dirty="0" smtClean="0">
                <a:solidFill>
                  <a:srgbClr val="000000"/>
                </a:solidFill>
                <a:latin typeface="Georgia" panose="02040502050405020303" pitchFamily="18" charset="0"/>
              </a:rPr>
              <a:t>２０２</a:t>
            </a:r>
            <a:r>
              <a:rPr lang="ja-JP" altLang="en-US" sz="2400" dirty="0">
                <a:solidFill>
                  <a:srgbClr val="000000"/>
                </a:solidFill>
                <a:latin typeface="Georgia" panose="02040502050405020303" pitchFamily="18" charset="0"/>
              </a:rPr>
              <a:t>０</a:t>
            </a:r>
            <a:r>
              <a:rPr lang="ja-JP" altLang="en-US" sz="2400" dirty="0" smtClean="0">
                <a:solidFill>
                  <a:srgbClr val="000000"/>
                </a:solidFill>
                <a:latin typeface="ＭＳ Ｐゴシック" panose="020B0600070205080204" pitchFamily="50" charset="-128"/>
              </a:rPr>
              <a:t>年度</a:t>
            </a:r>
            <a:r>
              <a:rPr lang="ja-JP" altLang="en-US" sz="2400" dirty="0">
                <a:solidFill>
                  <a:srgbClr val="000000"/>
                </a:solidFill>
                <a:latin typeface="ＭＳ Ｐゴシック" panose="020B0600070205080204" pitchFamily="50" charset="-128"/>
              </a:rPr>
              <a:t>まで</a:t>
            </a:r>
            <a:r>
              <a:rPr lang="ja-JP" altLang="en-US" sz="2400" dirty="0" smtClean="0">
                <a:solidFill>
                  <a:srgbClr val="000000"/>
                </a:solidFill>
                <a:latin typeface="ＭＳ Ｐゴシック" panose="020B0600070205080204" pitchFamily="50" charset="-128"/>
              </a:rPr>
              <a:t>に</a:t>
            </a:r>
            <a:r>
              <a:rPr lang="ja-JP" altLang="en-US" sz="2400" dirty="0" smtClean="0">
                <a:solidFill>
                  <a:srgbClr val="FF0000"/>
                </a:solidFill>
                <a:latin typeface="Georgia" panose="02040502050405020303" pitchFamily="18" charset="0"/>
              </a:rPr>
              <a:t>１</a:t>
            </a:r>
            <a:r>
              <a:rPr lang="ja-JP" altLang="en-US" sz="2400" dirty="0">
                <a:solidFill>
                  <a:srgbClr val="FF0000"/>
                </a:solidFill>
                <a:latin typeface="Georgia" panose="02040502050405020303" pitchFamily="18" charset="0"/>
              </a:rPr>
              <a:t>０</a:t>
            </a:r>
            <a:r>
              <a:rPr lang="ja-JP" altLang="en-US" sz="2400" dirty="0" smtClean="0">
                <a:solidFill>
                  <a:srgbClr val="FF0000"/>
                </a:solidFill>
                <a:latin typeface="ＭＳ Ｐゴシック" panose="020B0600070205080204" pitchFamily="50" charset="-128"/>
              </a:rPr>
              <a:t>万人</a:t>
            </a:r>
            <a:r>
              <a:rPr lang="ja-JP" altLang="en-US" sz="2400" dirty="0">
                <a:solidFill>
                  <a:srgbClr val="000000"/>
                </a:solidFill>
                <a:latin typeface="ＭＳ Ｐゴシック" panose="020B0600070205080204" pitchFamily="50" charset="-128"/>
              </a:rPr>
              <a:t>を</a:t>
            </a:r>
            <a:r>
              <a:rPr lang="ja-JP" altLang="en-US" sz="2400" dirty="0" smtClean="0">
                <a:solidFill>
                  <a:srgbClr val="000000"/>
                </a:solidFill>
                <a:latin typeface="ＭＳ Ｐゴシック" panose="020B0600070205080204" pitchFamily="50" charset="-128"/>
              </a:rPr>
              <a:t>目指す、次</a:t>
            </a:r>
            <a:r>
              <a:rPr lang="ja-JP" altLang="en-US" sz="2400" dirty="0">
                <a:solidFill>
                  <a:srgbClr val="000000"/>
                </a:solidFill>
                <a:latin typeface="ＭＳ Ｐゴシック" panose="020B0600070205080204" pitchFamily="50" charset="-128"/>
              </a:rPr>
              <a:t>のゾーン再編時</a:t>
            </a:r>
            <a:r>
              <a:rPr lang="ja-JP" altLang="en-US" sz="2400" dirty="0" smtClean="0">
                <a:solidFill>
                  <a:srgbClr val="000000"/>
                </a:solidFill>
                <a:latin typeface="ＭＳ Ｐゴシック" panose="020B0600070205080204" pitchFamily="50" charset="-128"/>
              </a:rPr>
              <a:t>を</a:t>
            </a:r>
            <a:endParaRPr lang="en-US" altLang="ja-JP" sz="2400" dirty="0" smtClean="0">
              <a:solidFill>
                <a:srgbClr val="000000"/>
              </a:solidFill>
              <a:latin typeface="ＭＳ Ｐゴシック" panose="020B0600070205080204" pitchFamily="50" charset="-128"/>
            </a:endParaRPr>
          </a:p>
          <a:p>
            <a:r>
              <a:rPr lang="ja-JP" altLang="en-US" sz="2400" dirty="0" smtClean="0">
                <a:solidFill>
                  <a:srgbClr val="000000"/>
                </a:solidFill>
                <a:latin typeface="ＭＳ Ｐゴシック" panose="020B0600070205080204" pitchFamily="50" charset="-128"/>
              </a:rPr>
              <a:t>　見据えて</a:t>
            </a:r>
            <a:r>
              <a:rPr lang="ja-JP" altLang="en-US" sz="2400" dirty="0" smtClean="0">
                <a:solidFill>
                  <a:srgbClr val="000000"/>
                </a:solidFill>
                <a:latin typeface="Georgia" panose="02040502050405020303" pitchFamily="18" charset="0"/>
              </a:rPr>
              <a:t>５</a:t>
            </a:r>
            <a:r>
              <a:rPr lang="ja-JP" altLang="en-US" sz="2400" dirty="0" smtClean="0">
                <a:solidFill>
                  <a:srgbClr val="000000"/>
                </a:solidFill>
                <a:latin typeface="ＭＳ Ｐゴシック" panose="020B0600070205080204" pitchFamily="50" charset="-128"/>
              </a:rPr>
              <a:t>年</a:t>
            </a:r>
            <a:r>
              <a:rPr lang="ja-JP" altLang="en-US" sz="2400" dirty="0">
                <a:solidFill>
                  <a:srgbClr val="000000"/>
                </a:solidFill>
                <a:latin typeface="ＭＳ Ｐゴシック" panose="020B0600070205080204" pitchFamily="50" charset="-128"/>
              </a:rPr>
              <a:t>以内</a:t>
            </a:r>
            <a:r>
              <a:rPr lang="ja-JP" altLang="en-US" sz="2400" smtClean="0">
                <a:solidFill>
                  <a:srgbClr val="000000"/>
                </a:solidFill>
                <a:latin typeface="ＭＳ Ｐゴシック" panose="020B0600070205080204" pitchFamily="50" charset="-128"/>
              </a:rPr>
              <a:t>に</a:t>
            </a:r>
            <a:r>
              <a:rPr lang="ja-JP" altLang="en-US" sz="2400" smtClean="0">
                <a:solidFill>
                  <a:srgbClr val="FF0000"/>
                </a:solidFill>
                <a:latin typeface="Georgia" panose="02040502050405020303" pitchFamily="18" charset="0"/>
              </a:rPr>
              <a:t>１０万５</a:t>
            </a:r>
            <a:r>
              <a:rPr lang="ja-JP" altLang="en-US" sz="2400" smtClean="0">
                <a:solidFill>
                  <a:srgbClr val="FF0000"/>
                </a:solidFill>
                <a:latin typeface="ＭＳ Ｐゴシック" panose="020B0600070205080204" pitchFamily="50" charset="-128"/>
              </a:rPr>
              <a:t>千人</a:t>
            </a:r>
            <a:r>
              <a:rPr lang="ja-JP" altLang="en-US" sz="2400" dirty="0">
                <a:solidFill>
                  <a:srgbClr val="000000"/>
                </a:solidFill>
                <a:latin typeface="ＭＳ Ｐゴシック" panose="020B0600070205080204" pitchFamily="50" charset="-128"/>
              </a:rPr>
              <a:t>を</a:t>
            </a:r>
            <a:r>
              <a:rPr lang="ja-JP" altLang="en-US" sz="2400" dirty="0" smtClean="0">
                <a:solidFill>
                  <a:srgbClr val="000000"/>
                </a:solidFill>
                <a:latin typeface="ＭＳ Ｐゴシック" panose="020B0600070205080204" pitchFamily="50" charset="-128"/>
              </a:rPr>
              <a:t>！</a:t>
            </a:r>
            <a:endParaRPr lang="en-US" altLang="ja-JP" sz="2400" dirty="0" smtClean="0">
              <a:solidFill>
                <a:srgbClr val="000000"/>
              </a:solidFill>
              <a:latin typeface="ＭＳ Ｐゴシック" panose="020B0600070205080204" pitchFamily="50" charset="-128"/>
            </a:endParaRPr>
          </a:p>
          <a:p>
            <a:endParaRPr lang="ja-JP" altLang="en-US" sz="2400" dirty="0">
              <a:solidFill>
                <a:srgbClr val="000000"/>
              </a:solidFill>
              <a:latin typeface="ＭＳ Ｐゴシック" panose="020B0600070205080204" pitchFamily="50" charset="-128"/>
            </a:endParaRPr>
          </a:p>
          <a:p>
            <a:r>
              <a:rPr lang="ja-JP" altLang="en-US" sz="2400" dirty="0">
                <a:solidFill>
                  <a:srgbClr val="FF0000"/>
                </a:solidFill>
                <a:latin typeface="ＭＳ Ｐゴシック" panose="020B0600070205080204" pitchFamily="50" charset="-128"/>
              </a:rPr>
              <a:t>・女性会員比率は日本では</a:t>
            </a:r>
            <a:r>
              <a:rPr lang="ja-JP" altLang="en-US" sz="2400" dirty="0" smtClean="0">
                <a:solidFill>
                  <a:srgbClr val="FF0000"/>
                </a:solidFill>
                <a:latin typeface="ＭＳ Ｐゴシック" panose="020B0600070205080204" pitchFamily="50" charset="-128"/>
              </a:rPr>
              <a:t>未だ</a:t>
            </a:r>
            <a:r>
              <a:rPr lang="ja-JP" altLang="en-US" sz="2400" dirty="0" smtClean="0">
                <a:solidFill>
                  <a:srgbClr val="FF0000"/>
                </a:solidFill>
                <a:latin typeface="Georgia" panose="02040502050405020303" pitchFamily="18" charset="0"/>
              </a:rPr>
              <a:t>５</a:t>
            </a:r>
            <a:r>
              <a:rPr lang="en-US" altLang="ja-JP" sz="2400" dirty="0" smtClean="0">
                <a:solidFill>
                  <a:srgbClr val="FF0000"/>
                </a:solidFill>
                <a:latin typeface="Georgia" panose="02040502050405020303" pitchFamily="18" charset="0"/>
              </a:rPr>
              <a:t>〜</a:t>
            </a:r>
            <a:r>
              <a:rPr lang="ja-JP" altLang="en-US" sz="2400" dirty="0" smtClean="0">
                <a:solidFill>
                  <a:srgbClr val="FF0000"/>
                </a:solidFill>
                <a:latin typeface="Georgia" panose="02040502050405020303" pitchFamily="18" charset="0"/>
              </a:rPr>
              <a:t>６</a:t>
            </a:r>
            <a:r>
              <a:rPr lang="ja-JP" altLang="en-US" sz="2400" dirty="0" smtClean="0">
                <a:solidFill>
                  <a:srgbClr val="FF0000"/>
                </a:solidFill>
                <a:latin typeface="ＭＳ Ｐゴシック" panose="020B0600070205080204" pitchFamily="50" charset="-128"/>
              </a:rPr>
              <a:t>％</a:t>
            </a:r>
            <a:r>
              <a:rPr lang="ja-JP" altLang="en-US" sz="2400" dirty="0">
                <a:solidFill>
                  <a:srgbClr val="FF0000"/>
                </a:solidFill>
                <a:latin typeface="ＭＳ Ｐゴシック" panose="020B0600070205080204" pitchFamily="50" charset="-128"/>
              </a:rPr>
              <a:t>、世界</a:t>
            </a:r>
            <a:r>
              <a:rPr lang="ja-JP" altLang="en-US" sz="2400" dirty="0" smtClean="0">
                <a:solidFill>
                  <a:srgbClr val="FF0000"/>
                </a:solidFill>
                <a:latin typeface="ＭＳ Ｐゴシック" panose="020B0600070205080204" pitchFamily="50" charset="-128"/>
              </a:rPr>
              <a:t>は</a:t>
            </a:r>
            <a:r>
              <a:rPr lang="ja-JP" altLang="en-US" sz="2400" dirty="0" smtClean="0">
                <a:solidFill>
                  <a:srgbClr val="FF0000"/>
                </a:solidFill>
                <a:latin typeface="Georgia" panose="02040502050405020303" pitchFamily="18" charset="0"/>
              </a:rPr>
              <a:t>２</a:t>
            </a:r>
            <a:r>
              <a:rPr lang="ja-JP" altLang="en-US" sz="2400" dirty="0">
                <a:solidFill>
                  <a:srgbClr val="FF0000"/>
                </a:solidFill>
                <a:latin typeface="Georgia" panose="02040502050405020303" pitchFamily="18" charset="0"/>
              </a:rPr>
              <a:t>０</a:t>
            </a:r>
            <a:r>
              <a:rPr lang="en-US" altLang="ja-JP" sz="2400" dirty="0" smtClean="0">
                <a:solidFill>
                  <a:srgbClr val="FF0000"/>
                </a:solidFill>
                <a:latin typeface="Georgia" panose="02040502050405020303" pitchFamily="18" charset="0"/>
              </a:rPr>
              <a:t>%</a:t>
            </a:r>
            <a:r>
              <a:rPr lang="ja-JP" altLang="en-US" sz="2400" dirty="0" smtClean="0">
                <a:solidFill>
                  <a:srgbClr val="FF0000"/>
                </a:solidFill>
                <a:latin typeface="ＭＳ Ｐゴシック" panose="020B0600070205080204" pitchFamily="50" charset="-128"/>
              </a:rPr>
              <a:t>以上</a:t>
            </a:r>
            <a:r>
              <a:rPr lang="ja-JP" altLang="en-US" sz="2400" dirty="0">
                <a:solidFill>
                  <a:srgbClr val="FF0000"/>
                </a:solidFill>
                <a:latin typeface="Georgia" panose="02040502050405020303" pitchFamily="18" charset="0"/>
              </a:rPr>
              <a:t>５</a:t>
            </a:r>
            <a:r>
              <a:rPr lang="ja-JP" altLang="en-US" sz="2400" dirty="0" smtClean="0">
                <a:solidFill>
                  <a:srgbClr val="FF0000"/>
                </a:solidFill>
                <a:latin typeface="ＭＳ Ｐゴシック" panose="020B0600070205080204" pitchFamily="50" charset="-128"/>
              </a:rPr>
              <a:t>年</a:t>
            </a:r>
            <a:r>
              <a:rPr lang="ja-JP" altLang="en-US" sz="2400" dirty="0">
                <a:solidFill>
                  <a:srgbClr val="FF0000"/>
                </a:solidFill>
                <a:latin typeface="ＭＳ Ｐゴシック" panose="020B0600070205080204" pitchFamily="50" charset="-128"/>
              </a:rPr>
              <a:t>以内</a:t>
            </a:r>
            <a:r>
              <a:rPr lang="ja-JP" altLang="en-US" sz="2400" dirty="0" smtClean="0">
                <a:solidFill>
                  <a:srgbClr val="FF0000"/>
                </a:solidFill>
                <a:latin typeface="ＭＳ Ｐゴシック" panose="020B0600070205080204" pitchFamily="50" charset="-128"/>
              </a:rPr>
              <a:t>に少なくとも</a:t>
            </a:r>
            <a:r>
              <a:rPr lang="ja-JP" altLang="en-US" sz="2400" dirty="0" smtClean="0">
                <a:solidFill>
                  <a:srgbClr val="FF0000"/>
                </a:solidFill>
                <a:latin typeface="Georgia" panose="02040502050405020303" pitchFamily="18" charset="0"/>
              </a:rPr>
              <a:t>１５</a:t>
            </a:r>
            <a:r>
              <a:rPr lang="en-US" altLang="ja-JP" sz="2400" dirty="0" smtClean="0">
                <a:solidFill>
                  <a:srgbClr val="FF0000"/>
                </a:solidFill>
                <a:latin typeface="Georgia" panose="02040502050405020303" pitchFamily="18" charset="0"/>
              </a:rPr>
              <a:t>%</a:t>
            </a:r>
            <a:r>
              <a:rPr lang="ja-JP" altLang="en-US" sz="2400" dirty="0" smtClean="0">
                <a:solidFill>
                  <a:srgbClr val="FF0000"/>
                </a:solidFill>
                <a:latin typeface="ＭＳ Ｐゴシック" panose="020B0600070205080204" pitchFamily="50" charset="-128"/>
              </a:rPr>
              <a:t>以上</a:t>
            </a:r>
            <a:endParaRPr lang="en-US" altLang="ja-JP" sz="2400" dirty="0" smtClean="0">
              <a:solidFill>
                <a:srgbClr val="FF0000"/>
              </a:solidFill>
              <a:latin typeface="ＭＳ Ｐゴシック" panose="020B0600070205080204" pitchFamily="50" charset="-128"/>
            </a:endParaRPr>
          </a:p>
          <a:p>
            <a:r>
              <a:rPr lang="ja-JP" altLang="en-US" sz="2400" dirty="0" smtClean="0">
                <a:solidFill>
                  <a:srgbClr val="FF0000"/>
                </a:solidFill>
                <a:latin typeface="ＭＳ Ｐゴシック" panose="020B0600070205080204" pitchFamily="50" charset="-128"/>
              </a:rPr>
              <a:t>　に（</a:t>
            </a:r>
            <a:r>
              <a:rPr lang="ja-JP" altLang="en-US" sz="2400" dirty="0">
                <a:solidFill>
                  <a:srgbClr val="FF0000"/>
                </a:solidFill>
                <a:latin typeface="ＭＳ Ｐゴシック" panose="020B0600070205080204" pitchFamily="50" charset="-128"/>
              </a:rPr>
              <a:t>現在トップ</a:t>
            </a:r>
            <a:r>
              <a:rPr lang="ja-JP" altLang="en-US" sz="2400" dirty="0" smtClean="0">
                <a:solidFill>
                  <a:srgbClr val="FF0000"/>
                </a:solidFill>
                <a:latin typeface="ＭＳ Ｐゴシック" panose="020B0600070205080204" pitchFamily="50" charset="-128"/>
              </a:rPr>
              <a:t>は</a:t>
            </a:r>
            <a:r>
              <a:rPr lang="ja-JP" altLang="en-US" sz="2400" dirty="0" smtClean="0">
                <a:solidFill>
                  <a:srgbClr val="FF0000"/>
                </a:solidFill>
                <a:latin typeface="Georgia" panose="02040502050405020303" pitchFamily="18" charset="0"/>
              </a:rPr>
              <a:t>２７５０地区</a:t>
            </a:r>
            <a:r>
              <a:rPr lang="ja-JP" altLang="en-US" sz="2400" dirty="0" smtClean="0">
                <a:solidFill>
                  <a:srgbClr val="FF0000"/>
                </a:solidFill>
                <a:latin typeface="ＭＳ Ｐゴシック" panose="020B0600070205080204" pitchFamily="50" charset="-128"/>
              </a:rPr>
              <a:t>、</a:t>
            </a:r>
            <a:r>
              <a:rPr lang="ja-JP" altLang="en-US" sz="2400" dirty="0">
                <a:solidFill>
                  <a:srgbClr val="FF0000"/>
                </a:solidFill>
                <a:latin typeface="ＭＳ Ｐゴシック" panose="020B0600070205080204" pitchFamily="50" charset="-128"/>
              </a:rPr>
              <a:t>それ</a:t>
            </a:r>
            <a:r>
              <a:rPr lang="ja-JP" altLang="en-US" sz="2400" dirty="0" smtClean="0">
                <a:solidFill>
                  <a:srgbClr val="FF0000"/>
                </a:solidFill>
                <a:latin typeface="ＭＳ Ｐゴシック" panose="020B0600070205080204" pitchFamily="50" charset="-128"/>
              </a:rPr>
              <a:t>でも僅か</a:t>
            </a:r>
            <a:r>
              <a:rPr lang="ja-JP" altLang="en-US" sz="2400" dirty="0" smtClean="0">
                <a:solidFill>
                  <a:srgbClr val="FF0000"/>
                </a:solidFill>
                <a:latin typeface="Georgia" panose="02040502050405020303" pitchFamily="18" charset="0"/>
              </a:rPr>
              <a:t>１</a:t>
            </a:r>
            <a:r>
              <a:rPr lang="ja-JP" altLang="en-US" sz="2400" dirty="0">
                <a:solidFill>
                  <a:srgbClr val="FF0000"/>
                </a:solidFill>
                <a:latin typeface="Georgia" panose="02040502050405020303" pitchFamily="18" charset="0"/>
              </a:rPr>
              <a:t>１</a:t>
            </a:r>
            <a:r>
              <a:rPr lang="en-US" altLang="ja-JP" sz="2400" dirty="0" smtClean="0">
                <a:solidFill>
                  <a:srgbClr val="FF0000"/>
                </a:solidFill>
                <a:latin typeface="Georgia" panose="02040502050405020303" pitchFamily="18" charset="0"/>
              </a:rPr>
              <a:t>%</a:t>
            </a:r>
            <a:r>
              <a:rPr lang="ja-JP" altLang="en-US" sz="2400" dirty="0" err="1">
                <a:solidFill>
                  <a:srgbClr val="FF0000"/>
                </a:solidFill>
                <a:latin typeface="ＭＳ Ｐゴシック" panose="020B0600070205080204" pitchFamily="50" charset="-128"/>
              </a:rPr>
              <a:t>、</a:t>
            </a:r>
            <a:r>
              <a:rPr lang="ja-JP" altLang="en-US" sz="2400" dirty="0" smtClean="0">
                <a:solidFill>
                  <a:srgbClr val="FF0000"/>
                </a:solidFill>
                <a:latin typeface="ＭＳ Ｐゴシック" panose="020B0600070205080204" pitchFamily="50" charset="-128"/>
              </a:rPr>
              <a:t>現在</a:t>
            </a:r>
            <a:r>
              <a:rPr lang="ja-JP" altLang="en-US" sz="2400" dirty="0" smtClean="0">
                <a:solidFill>
                  <a:srgbClr val="FF0000"/>
                </a:solidFill>
                <a:latin typeface="Georgia" panose="02040502050405020303" pitchFamily="18" charset="0"/>
              </a:rPr>
              <a:t>２７８</a:t>
            </a:r>
            <a:r>
              <a:rPr lang="ja-JP" altLang="en-US" sz="2400" dirty="0">
                <a:solidFill>
                  <a:srgbClr val="FF0000"/>
                </a:solidFill>
                <a:latin typeface="Georgia" panose="02040502050405020303" pitchFamily="18" charset="0"/>
              </a:rPr>
              <a:t>０</a:t>
            </a:r>
            <a:r>
              <a:rPr lang="ja-JP" altLang="en-US" sz="2400" dirty="0" smtClean="0">
                <a:solidFill>
                  <a:srgbClr val="FF0000"/>
                </a:solidFill>
                <a:latin typeface="ＭＳ Ｐゴシック" panose="020B0600070205080204" pitchFamily="50" charset="-128"/>
              </a:rPr>
              <a:t>地区</a:t>
            </a:r>
            <a:r>
              <a:rPr lang="ja-JP" altLang="en-US" sz="2400" dirty="0">
                <a:solidFill>
                  <a:srgbClr val="FF0000"/>
                </a:solidFill>
                <a:latin typeface="ＭＳ Ｐゴシック" panose="020B0600070205080204" pitchFamily="50" charset="-128"/>
              </a:rPr>
              <a:t>が猛追中</a:t>
            </a:r>
            <a:r>
              <a:rPr lang="ja-JP" altLang="en-US" sz="2400" dirty="0" smtClean="0">
                <a:solidFill>
                  <a:srgbClr val="FF0000"/>
                </a:solidFill>
                <a:latin typeface="ＭＳ Ｐゴシック" panose="020B0600070205080204" pitchFamily="50" charset="-128"/>
              </a:rPr>
              <a:t>）</a:t>
            </a:r>
            <a:endParaRPr lang="en-US" altLang="ja-JP" sz="2400" dirty="0" smtClean="0">
              <a:solidFill>
                <a:srgbClr val="FF0000"/>
              </a:solidFill>
              <a:latin typeface="ＭＳ Ｐゴシック" panose="020B0600070205080204" pitchFamily="50" charset="-128"/>
            </a:endParaRPr>
          </a:p>
          <a:p>
            <a:endParaRPr lang="ja-JP" altLang="en-US" sz="2400" dirty="0">
              <a:solidFill>
                <a:srgbClr val="000000"/>
              </a:solidFill>
              <a:latin typeface="ＭＳ Ｐゴシック" panose="020B0600070205080204" pitchFamily="50" charset="-128"/>
            </a:endParaRPr>
          </a:p>
          <a:p>
            <a:r>
              <a:rPr lang="ja-JP" altLang="en-US" sz="2400" dirty="0">
                <a:solidFill>
                  <a:srgbClr val="0070C0"/>
                </a:solidFill>
                <a:latin typeface="ＭＳ Ｐゴシック" panose="020B0600070205080204" pitchFamily="50" charset="-128"/>
              </a:rPr>
              <a:t>・若い会員の増強については</a:t>
            </a:r>
            <a:r>
              <a:rPr lang="ja-JP" altLang="en-US" sz="2400" dirty="0" smtClean="0">
                <a:solidFill>
                  <a:srgbClr val="0070C0"/>
                </a:solidFill>
                <a:latin typeface="ＭＳ Ｐゴシック" panose="020B0600070205080204" pitchFamily="50" charset="-128"/>
              </a:rPr>
              <a:t>、</a:t>
            </a:r>
            <a:r>
              <a:rPr lang="ja-JP" altLang="en-US" sz="2400" dirty="0" smtClean="0">
                <a:solidFill>
                  <a:srgbClr val="0070C0"/>
                </a:solidFill>
                <a:latin typeface="Georgia" panose="02040502050405020303" pitchFamily="18" charset="0"/>
              </a:rPr>
              <a:t>２０１６</a:t>
            </a:r>
            <a:r>
              <a:rPr lang="ja-JP" altLang="en-US" sz="2400" dirty="0" smtClean="0">
                <a:solidFill>
                  <a:srgbClr val="0070C0"/>
                </a:solidFill>
                <a:latin typeface="ＭＳ Ｐゴシック" panose="020B0600070205080204" pitchFamily="50" charset="-128"/>
              </a:rPr>
              <a:t>年</a:t>
            </a:r>
            <a:r>
              <a:rPr lang="ja-JP" altLang="en-US" sz="2400" dirty="0">
                <a:solidFill>
                  <a:srgbClr val="0070C0"/>
                </a:solidFill>
                <a:latin typeface="ＭＳ Ｐゴシック" panose="020B0600070205080204" pitchFamily="50" charset="-128"/>
              </a:rPr>
              <a:t>規定審議会にて導入</a:t>
            </a:r>
            <a:r>
              <a:rPr lang="ja-JP" altLang="en-US" sz="2400" dirty="0" smtClean="0">
                <a:solidFill>
                  <a:srgbClr val="0070C0"/>
                </a:solidFill>
                <a:latin typeface="ＭＳ Ｐゴシック" panose="020B0600070205080204" pitchFamily="50" charset="-128"/>
              </a:rPr>
              <a:t>された柔軟性</a:t>
            </a:r>
            <a:r>
              <a:rPr lang="ja-JP" altLang="en-US" sz="2400" dirty="0">
                <a:solidFill>
                  <a:srgbClr val="0070C0"/>
                </a:solidFill>
                <a:latin typeface="ＭＳ Ｐゴシック" panose="020B0600070205080204" pitchFamily="50" charset="-128"/>
              </a:rPr>
              <a:t>、クラブの</a:t>
            </a:r>
            <a:r>
              <a:rPr lang="ja-JP" altLang="en-US" sz="2400" dirty="0" smtClean="0">
                <a:solidFill>
                  <a:srgbClr val="0070C0"/>
                </a:solidFill>
                <a:latin typeface="ＭＳ Ｐゴシック" panose="020B0600070205080204" pitchFamily="50" charset="-128"/>
              </a:rPr>
              <a:t>自由</a:t>
            </a:r>
            <a:endParaRPr lang="en-US" altLang="ja-JP" sz="2400" dirty="0" smtClean="0">
              <a:solidFill>
                <a:srgbClr val="0070C0"/>
              </a:solidFill>
              <a:latin typeface="ＭＳ Ｐゴシック" panose="020B0600070205080204" pitchFamily="50" charset="-128"/>
            </a:endParaRPr>
          </a:p>
          <a:p>
            <a:r>
              <a:rPr lang="ja-JP" altLang="en-US" sz="2400" dirty="0" smtClean="0">
                <a:solidFill>
                  <a:srgbClr val="0070C0"/>
                </a:solidFill>
                <a:latin typeface="ＭＳ Ｐゴシック" panose="020B0600070205080204" pitchFamily="50" charset="-128"/>
              </a:rPr>
              <a:t>　裁量権</a:t>
            </a:r>
            <a:r>
              <a:rPr lang="ja-JP" altLang="en-US" sz="2400" dirty="0">
                <a:solidFill>
                  <a:srgbClr val="0070C0"/>
                </a:solidFill>
                <a:latin typeface="ＭＳ Ｐゴシック" panose="020B0600070205080204" pitchFamily="50" charset="-128"/>
              </a:rPr>
              <a:t>の拡大を最大限に活用</a:t>
            </a:r>
            <a:r>
              <a:rPr lang="ja-JP" altLang="en-US" sz="2400" dirty="0" smtClean="0">
                <a:solidFill>
                  <a:srgbClr val="0070C0"/>
                </a:solidFill>
                <a:latin typeface="ＭＳ Ｐゴシック" panose="020B0600070205080204" pitchFamily="50" charset="-128"/>
              </a:rPr>
              <a:t>し時代</a:t>
            </a:r>
            <a:r>
              <a:rPr lang="ja-JP" altLang="en-US" sz="2400" dirty="0">
                <a:solidFill>
                  <a:srgbClr val="0070C0"/>
                </a:solidFill>
                <a:latin typeface="ＭＳ Ｐゴシック" panose="020B0600070205080204" pitchFamily="50" charset="-128"/>
              </a:rPr>
              <a:t>に</a:t>
            </a:r>
            <a:r>
              <a:rPr lang="ja-JP" altLang="en-US" sz="2400" dirty="0" smtClean="0">
                <a:solidFill>
                  <a:srgbClr val="0070C0"/>
                </a:solidFill>
                <a:latin typeface="ＭＳ Ｐゴシック" panose="020B0600070205080204" pitchFamily="50" charset="-128"/>
              </a:rPr>
              <a:t>即したクラブ</a:t>
            </a:r>
            <a:r>
              <a:rPr lang="ja-JP" altLang="en-US" sz="2400" dirty="0">
                <a:solidFill>
                  <a:srgbClr val="0070C0"/>
                </a:solidFill>
                <a:latin typeface="ＭＳ Ｐゴシック" panose="020B0600070205080204" pitchFamily="50" charset="-128"/>
              </a:rPr>
              <a:t>運営と拡大を</a:t>
            </a:r>
            <a:r>
              <a:rPr lang="ja-JP" altLang="en-US" sz="2400" dirty="0" smtClean="0">
                <a:solidFill>
                  <a:srgbClr val="0070C0"/>
                </a:solidFill>
                <a:latin typeface="ＭＳ Ｐゴシック" panose="020B0600070205080204" pitchFamily="50" charset="-128"/>
              </a:rPr>
              <a:t>！</a:t>
            </a:r>
            <a:endParaRPr lang="en-US" altLang="ja-JP" sz="2400" dirty="0" smtClean="0">
              <a:solidFill>
                <a:srgbClr val="0070C0"/>
              </a:solidFill>
              <a:latin typeface="ＭＳ Ｐゴシック" panose="020B0600070205080204" pitchFamily="50" charset="-128"/>
            </a:endParaRPr>
          </a:p>
          <a:p>
            <a:endParaRPr lang="ja-JP" altLang="en-US" sz="2400" dirty="0">
              <a:solidFill>
                <a:srgbClr val="000000"/>
              </a:solidFill>
              <a:latin typeface="ＭＳ Ｐゴシック" panose="020B0600070205080204" pitchFamily="50" charset="-128"/>
            </a:endParaRPr>
          </a:p>
          <a:p>
            <a:r>
              <a:rPr lang="ja-JP" altLang="en-US" sz="2400" dirty="0">
                <a:solidFill>
                  <a:srgbClr val="000000"/>
                </a:solidFill>
                <a:latin typeface="ＭＳ Ｐゴシック" panose="020B0600070205080204" pitchFamily="50" charset="-128"/>
              </a:rPr>
              <a:t>・増強以上に重要な会員維持について、地区・クラブでの</a:t>
            </a:r>
            <a:r>
              <a:rPr lang="ja-JP" altLang="en-US" sz="2400" dirty="0" smtClean="0">
                <a:solidFill>
                  <a:srgbClr val="000000"/>
                </a:solidFill>
                <a:latin typeface="ＭＳ Ｐゴシック" panose="020B0600070205080204" pitchFamily="50" charset="-128"/>
              </a:rPr>
              <a:t>入会前後の</a:t>
            </a:r>
            <a:r>
              <a:rPr lang="ja-JP" altLang="en-US" sz="2400" dirty="0">
                <a:solidFill>
                  <a:srgbClr val="000000"/>
                </a:solidFill>
                <a:latin typeface="ＭＳ Ｐゴシック" panose="020B0600070205080204" pitchFamily="50" charset="-128"/>
              </a:rPr>
              <a:t>教育・セミナーを</a:t>
            </a:r>
            <a:r>
              <a:rPr lang="ja-JP" altLang="en-US" sz="2400" dirty="0" smtClean="0">
                <a:solidFill>
                  <a:srgbClr val="000000"/>
                </a:solidFill>
                <a:latin typeface="ＭＳ Ｐゴシック" panose="020B0600070205080204" pitchFamily="50" charset="-128"/>
              </a:rPr>
              <a:t>推奨</a:t>
            </a:r>
            <a:endParaRPr lang="en-US" altLang="ja-JP" sz="2400" dirty="0" smtClean="0">
              <a:solidFill>
                <a:srgbClr val="000000"/>
              </a:solidFill>
              <a:latin typeface="ＭＳ Ｐゴシック" panose="020B0600070205080204" pitchFamily="50" charset="-128"/>
            </a:endParaRPr>
          </a:p>
          <a:p>
            <a:r>
              <a:rPr lang="ja-JP" altLang="en-US" sz="2400" dirty="0" smtClean="0">
                <a:solidFill>
                  <a:srgbClr val="000000"/>
                </a:solidFill>
                <a:latin typeface="ＭＳ Ｐゴシック" panose="020B0600070205080204" pitchFamily="50" charset="-128"/>
              </a:rPr>
              <a:t>　する</a:t>
            </a:r>
            <a:endParaRPr lang="en-US" altLang="ja-JP" sz="2400" dirty="0" smtClean="0">
              <a:solidFill>
                <a:srgbClr val="000000"/>
              </a:solidFill>
              <a:latin typeface="ＭＳ Ｐゴシック" panose="020B0600070205080204" pitchFamily="50" charset="-128"/>
            </a:endParaRPr>
          </a:p>
          <a:p>
            <a:endParaRPr lang="ja-JP" altLang="en-US" sz="2400" dirty="0">
              <a:solidFill>
                <a:srgbClr val="000000"/>
              </a:solidFill>
              <a:latin typeface="ＭＳ Ｐゴシック" panose="020B0600070205080204" pitchFamily="50" charset="-128"/>
            </a:endParaRPr>
          </a:p>
          <a:p>
            <a:r>
              <a:rPr lang="ja-JP" altLang="en-US" sz="2400" dirty="0">
                <a:solidFill>
                  <a:srgbClr val="000000"/>
                </a:solidFill>
                <a:latin typeface="ＭＳ Ｐゴシック" panose="020B0600070205080204" pitchFamily="50" charset="-128"/>
              </a:rPr>
              <a:t>・</a:t>
            </a:r>
            <a:r>
              <a:rPr lang="en-US" altLang="ja-JP" sz="2400" dirty="0">
                <a:solidFill>
                  <a:srgbClr val="000000"/>
                </a:solidFill>
                <a:latin typeface="Georgia" panose="02040502050405020303" pitchFamily="18" charset="0"/>
              </a:rPr>
              <a:t>RI</a:t>
            </a:r>
            <a:r>
              <a:rPr lang="ja-JP" altLang="en-US" sz="2400" dirty="0">
                <a:solidFill>
                  <a:srgbClr val="000000"/>
                </a:solidFill>
                <a:latin typeface="ＭＳ Ｐゴシック" panose="020B0600070205080204" pitchFamily="50" charset="-128"/>
              </a:rPr>
              <a:t>理事、</a:t>
            </a:r>
            <a:r>
              <a:rPr lang="en-US" altLang="ja-JP" sz="2400" dirty="0">
                <a:solidFill>
                  <a:srgbClr val="000000"/>
                </a:solidFill>
                <a:latin typeface="Georgia" panose="02040502050405020303" pitchFamily="18" charset="0"/>
              </a:rPr>
              <a:t>RC</a:t>
            </a:r>
            <a:r>
              <a:rPr lang="ja-JP" altLang="en-US" sz="2400" dirty="0" err="1">
                <a:solidFill>
                  <a:srgbClr val="000000"/>
                </a:solidFill>
                <a:latin typeface="ＭＳ Ｐゴシック" panose="020B0600070205080204" pitchFamily="50" charset="-128"/>
              </a:rPr>
              <a:t>、</a:t>
            </a:r>
            <a:r>
              <a:rPr lang="en-US" altLang="ja-JP" sz="2400" dirty="0">
                <a:solidFill>
                  <a:srgbClr val="000000"/>
                </a:solidFill>
                <a:latin typeface="Georgia" panose="02040502050405020303" pitchFamily="18" charset="0"/>
              </a:rPr>
              <a:t>RPIC</a:t>
            </a:r>
            <a:r>
              <a:rPr lang="ja-JP" altLang="en-US" sz="2400" dirty="0" err="1">
                <a:solidFill>
                  <a:srgbClr val="000000"/>
                </a:solidFill>
                <a:latin typeface="ＭＳ Ｐゴシック" panose="020B0600070205080204" pitchFamily="50" charset="-128"/>
              </a:rPr>
              <a:t>、</a:t>
            </a:r>
            <a:r>
              <a:rPr lang="en-US" altLang="ja-JP" sz="2400" dirty="0">
                <a:solidFill>
                  <a:srgbClr val="000000"/>
                </a:solidFill>
                <a:latin typeface="Georgia" panose="02040502050405020303" pitchFamily="18" charset="0"/>
              </a:rPr>
              <a:t>RRFC</a:t>
            </a:r>
            <a:r>
              <a:rPr lang="ja-JP" altLang="en-US" sz="2400" dirty="0">
                <a:solidFill>
                  <a:srgbClr val="000000"/>
                </a:solidFill>
                <a:latin typeface="ＭＳ Ｐゴシック" panose="020B0600070205080204" pitchFamily="50" charset="-128"/>
              </a:rPr>
              <a:t>と地区ガバナー、</a:t>
            </a:r>
            <a:r>
              <a:rPr lang="en-US" altLang="ja-JP" sz="2400" dirty="0">
                <a:solidFill>
                  <a:srgbClr val="000000"/>
                </a:solidFill>
                <a:latin typeface="Georgia" panose="02040502050405020303" pitchFamily="18" charset="0"/>
              </a:rPr>
              <a:t>GE</a:t>
            </a:r>
            <a:r>
              <a:rPr lang="ja-JP" altLang="en-US" sz="2400" dirty="0" err="1">
                <a:solidFill>
                  <a:srgbClr val="000000"/>
                </a:solidFill>
                <a:latin typeface="ＭＳ Ｐゴシック" panose="020B0600070205080204" pitchFamily="50" charset="-128"/>
              </a:rPr>
              <a:t>、</a:t>
            </a:r>
            <a:r>
              <a:rPr lang="en-US" altLang="ja-JP" sz="2400" dirty="0">
                <a:solidFill>
                  <a:srgbClr val="000000"/>
                </a:solidFill>
                <a:latin typeface="Georgia" panose="02040502050405020303" pitchFamily="18" charset="0"/>
              </a:rPr>
              <a:t>GN</a:t>
            </a:r>
            <a:r>
              <a:rPr lang="ja-JP" altLang="en-US" sz="2400" dirty="0">
                <a:solidFill>
                  <a:srgbClr val="000000"/>
                </a:solidFill>
                <a:latin typeface="ＭＳ Ｐゴシック" panose="020B0600070205080204" pitchFamily="50" charset="-128"/>
              </a:rPr>
              <a:t>との</a:t>
            </a:r>
            <a:r>
              <a:rPr lang="ja-JP" altLang="en-US" sz="2400" dirty="0" smtClean="0">
                <a:solidFill>
                  <a:srgbClr val="000000"/>
                </a:solidFill>
                <a:latin typeface="ＭＳ Ｐゴシック" panose="020B0600070205080204" pitchFamily="50" charset="-128"/>
              </a:rPr>
              <a:t>連携</a:t>
            </a:r>
            <a:r>
              <a:rPr lang="ja-JP" altLang="en-US" sz="2400" dirty="0">
                <a:solidFill>
                  <a:srgbClr val="000000"/>
                </a:solidFill>
                <a:latin typeface="ＭＳ Ｐゴシック" panose="020B0600070205080204" pitchFamily="50" charset="-128"/>
              </a:rPr>
              <a:t>を</a:t>
            </a:r>
            <a:r>
              <a:rPr lang="ja-JP" altLang="en-US" sz="2400" dirty="0" smtClean="0">
                <a:solidFill>
                  <a:srgbClr val="000000"/>
                </a:solidFill>
                <a:latin typeface="ＭＳ Ｐゴシック" panose="020B0600070205080204" pitchFamily="50" charset="-128"/>
              </a:rPr>
              <a:t>密に</a:t>
            </a:r>
            <a:r>
              <a:rPr lang="ja-JP" altLang="en-US" sz="2400" dirty="0">
                <a:solidFill>
                  <a:srgbClr val="000000"/>
                </a:solidFill>
                <a:latin typeface="ＭＳ Ｐゴシック" panose="020B0600070205080204" pitchFamily="50" charset="-128"/>
              </a:rPr>
              <a:t>する</a:t>
            </a:r>
            <a:endParaRPr lang="ja-JP" altLang="en-US" sz="2400" dirty="0"/>
          </a:p>
        </p:txBody>
      </p:sp>
    </p:spTree>
    <p:extLst>
      <p:ext uri="{BB962C8B-B14F-4D97-AF65-F5344CB8AC3E}">
        <p14:creationId xmlns:p14="http://schemas.microsoft.com/office/powerpoint/2010/main" val="241819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2" cstate="print"/>
          <a:stretch>
            <a:fillRect/>
          </a:stretch>
        </p:blipFill>
        <p:spPr>
          <a:xfrm>
            <a:off x="0" y="71820"/>
            <a:ext cx="1620182" cy="608710"/>
          </a:xfrm>
          <a:prstGeom prst="rect">
            <a:avLst/>
          </a:prstGeom>
        </p:spPr>
      </p:pic>
      <p:sp>
        <p:nvSpPr>
          <p:cNvPr id="4" name="タイトル 1"/>
          <p:cNvSpPr txBox="1">
            <a:spLocks/>
          </p:cNvSpPr>
          <p:nvPr/>
        </p:nvSpPr>
        <p:spPr>
          <a:xfrm>
            <a:off x="0" y="2011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5" name="タイトル 1"/>
          <p:cNvSpPr txBox="1">
            <a:spLocks/>
          </p:cNvSpPr>
          <p:nvPr/>
        </p:nvSpPr>
        <p:spPr>
          <a:xfrm>
            <a:off x="123371" y="753673"/>
            <a:ext cx="11763829" cy="784841"/>
          </a:xfrm>
          <a:prstGeom prst="rect">
            <a:avLst/>
          </a:prstGeom>
          <a:solidFill>
            <a:schemeClr val="accent1">
              <a:lumMod val="20000"/>
              <a:lumOff val="80000"/>
            </a:schemeClr>
          </a:solidFill>
          <a:ln>
            <a:solidFill>
              <a:srgbClr val="0070C0"/>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b="1" dirty="0" smtClean="0"/>
              <a:t>日本のアンケート調査から見たクラブの課題</a:t>
            </a:r>
            <a:endParaRPr lang="ja-JP" altLang="en-US" sz="4800" b="1" dirty="0"/>
          </a:p>
        </p:txBody>
      </p:sp>
      <p:sp>
        <p:nvSpPr>
          <p:cNvPr id="7" name="正方形/長方形 6"/>
          <p:cNvSpPr/>
          <p:nvPr/>
        </p:nvSpPr>
        <p:spPr>
          <a:xfrm>
            <a:off x="290286" y="1767007"/>
            <a:ext cx="11103428" cy="4893647"/>
          </a:xfrm>
          <a:prstGeom prst="rect">
            <a:avLst/>
          </a:prstGeom>
        </p:spPr>
        <p:txBody>
          <a:bodyPr wrap="square">
            <a:spAutoFit/>
          </a:bodyPr>
          <a:lstStyle/>
          <a:p>
            <a:r>
              <a:rPr lang="ja-JP" altLang="en-US" sz="3200" dirty="0" smtClean="0">
                <a:solidFill>
                  <a:srgbClr val="000000"/>
                </a:solidFill>
                <a:latin typeface="ＭＳ Ｐゴシック" panose="020B0600070205080204" pitchFamily="50" charset="-128"/>
              </a:rPr>
              <a:t>クラブ</a:t>
            </a:r>
            <a:r>
              <a:rPr lang="ja-JP" altLang="en-US" sz="3200" dirty="0">
                <a:solidFill>
                  <a:srgbClr val="000000"/>
                </a:solidFill>
                <a:latin typeface="ＭＳ Ｐゴシック" panose="020B0600070205080204" pitchFamily="50" charset="-128"/>
              </a:rPr>
              <a:t>の直面している</a:t>
            </a:r>
            <a:r>
              <a:rPr lang="ja-JP" altLang="en-US" sz="3200" dirty="0" smtClean="0">
                <a:solidFill>
                  <a:srgbClr val="000000"/>
                </a:solidFill>
                <a:latin typeface="ＭＳ Ｐゴシック" panose="020B0600070205080204" pitchFamily="50" charset="-128"/>
              </a:rPr>
              <a:t>課題</a:t>
            </a:r>
            <a:endParaRPr lang="ja-JP" altLang="en-US" sz="3200" dirty="0">
              <a:solidFill>
                <a:srgbClr val="000000"/>
              </a:solidFill>
              <a:latin typeface="ＭＳ Ｐゴシック" panose="020B0600070205080204" pitchFamily="50" charset="-128"/>
            </a:endParaRPr>
          </a:p>
          <a:p>
            <a:r>
              <a:rPr lang="ja-JP" altLang="en-US" sz="3200" dirty="0">
                <a:solidFill>
                  <a:srgbClr val="000000"/>
                </a:solidFill>
                <a:latin typeface="ＭＳ Ｐゴシック" panose="020B0600070205080204" pitchFamily="50" charset="-128"/>
              </a:rPr>
              <a:t>１．会員の高齢化</a:t>
            </a:r>
          </a:p>
          <a:p>
            <a:r>
              <a:rPr lang="ja-JP" altLang="en-US" sz="3200" dirty="0">
                <a:solidFill>
                  <a:srgbClr val="000000"/>
                </a:solidFill>
                <a:latin typeface="ＭＳ Ｐゴシック" panose="020B0600070205080204" pitchFamily="50" charset="-128"/>
              </a:rPr>
              <a:t>２．会員の減少</a:t>
            </a:r>
          </a:p>
          <a:p>
            <a:r>
              <a:rPr lang="zh-TW" altLang="en-US" sz="3200" dirty="0">
                <a:solidFill>
                  <a:srgbClr val="000000"/>
                </a:solidFill>
                <a:latin typeface="ＭＳ Ｐゴシック" panose="020B0600070205080204" pitchFamily="50" charset="-128"/>
                <a:ea typeface="ＭＳ Ｐゴシック" panose="020B0600070205080204" pitchFamily="50" charset="-128"/>
              </a:rPr>
              <a:t>３．会員候補者不在</a:t>
            </a:r>
          </a:p>
          <a:p>
            <a:r>
              <a:rPr lang="en-US" altLang="ja-JP" sz="3200" dirty="0">
                <a:solidFill>
                  <a:srgbClr val="000000"/>
                </a:solidFill>
                <a:latin typeface="Georgia" panose="02040502050405020303" pitchFamily="18" charset="0"/>
              </a:rPr>
              <a:t>4</a:t>
            </a:r>
            <a:r>
              <a:rPr lang="en-US" altLang="ja-JP" sz="3200" dirty="0" smtClean="0">
                <a:solidFill>
                  <a:srgbClr val="000000"/>
                </a:solidFill>
                <a:latin typeface="Georgia" panose="02040502050405020303" pitchFamily="18" charset="0"/>
              </a:rPr>
              <a:t>.</a:t>
            </a:r>
            <a:r>
              <a:rPr lang="ja-JP" altLang="en-US" sz="3200" dirty="0">
                <a:solidFill>
                  <a:srgbClr val="000000"/>
                </a:solidFill>
                <a:latin typeface="Georgia" panose="02040502050405020303" pitchFamily="18" charset="0"/>
              </a:rPr>
              <a:t> </a:t>
            </a:r>
            <a:r>
              <a:rPr lang="ja-JP" altLang="en-US" sz="3200" dirty="0" smtClean="0">
                <a:solidFill>
                  <a:srgbClr val="000000"/>
                </a:solidFill>
                <a:latin typeface="Georgia" panose="02040502050405020303" pitchFamily="18" charset="0"/>
              </a:rPr>
              <a:t> </a:t>
            </a:r>
            <a:r>
              <a:rPr lang="ja-JP" altLang="en-US" sz="3200" dirty="0" smtClean="0">
                <a:solidFill>
                  <a:srgbClr val="000000"/>
                </a:solidFill>
                <a:latin typeface="ＭＳ Ｐゴシック" panose="020B0600070205080204" pitchFamily="50" charset="-128"/>
              </a:rPr>
              <a:t>例会</a:t>
            </a:r>
            <a:r>
              <a:rPr lang="ja-JP" altLang="en-US" sz="3200" dirty="0">
                <a:solidFill>
                  <a:srgbClr val="000000"/>
                </a:solidFill>
                <a:latin typeface="ＭＳ Ｐゴシック" panose="020B0600070205080204" pitchFamily="50" charset="-128"/>
              </a:rPr>
              <a:t>出席率の低下</a:t>
            </a:r>
          </a:p>
          <a:p>
            <a:r>
              <a:rPr lang="ja-JP" altLang="en-US" sz="3200" dirty="0">
                <a:solidFill>
                  <a:srgbClr val="000000"/>
                </a:solidFill>
                <a:latin typeface="ＭＳ Ｐゴシック" panose="020B0600070205080204" pitchFamily="50" charset="-128"/>
              </a:rPr>
              <a:t>５．会員間の意識の違い</a:t>
            </a:r>
          </a:p>
          <a:p>
            <a:r>
              <a:rPr lang="zh-CN" altLang="en-US" sz="3200" dirty="0">
                <a:solidFill>
                  <a:srgbClr val="000000"/>
                </a:solidFill>
                <a:latin typeface="ＭＳ Ｐゴシック" panose="020B0600070205080204" pitchFamily="50" charset="-128"/>
                <a:ea typeface="ＭＳ Ｐゴシック" panose="020B0600070205080204" pitchFamily="50" charset="-128"/>
              </a:rPr>
              <a:t>６．女性会員未入会</a:t>
            </a:r>
          </a:p>
          <a:p>
            <a:r>
              <a:rPr lang="ja-JP" altLang="en-US" sz="3200" dirty="0" smtClean="0">
                <a:solidFill>
                  <a:srgbClr val="000000"/>
                </a:solidFill>
                <a:latin typeface="ＭＳ Ｐゴシック" panose="020B0600070205080204" pitchFamily="50" charset="-128"/>
              </a:rPr>
              <a:t>　　　　　　　　　　　　　　　　</a:t>
            </a:r>
            <a:r>
              <a:rPr lang="ja-JP" altLang="en-US" sz="2800" dirty="0" smtClean="0">
                <a:solidFill>
                  <a:srgbClr val="000000"/>
                </a:solidFill>
                <a:latin typeface="ＭＳ Ｐゴシック" panose="020B0600070205080204" pitchFamily="50" charset="-128"/>
              </a:rPr>
              <a:t>高齢化</a:t>
            </a:r>
            <a:r>
              <a:rPr lang="ja-JP" altLang="en-US" sz="2800" dirty="0">
                <a:solidFill>
                  <a:srgbClr val="000000"/>
                </a:solidFill>
                <a:latin typeface="ＭＳ Ｐゴシック" panose="020B0600070205080204" pitchFamily="50" charset="-128"/>
              </a:rPr>
              <a:t>会員維持例会運営に苦慮</a:t>
            </a:r>
          </a:p>
          <a:p>
            <a:r>
              <a:rPr lang="ja-JP" altLang="en-US" sz="2800" dirty="0" smtClean="0">
                <a:solidFill>
                  <a:srgbClr val="000000"/>
                </a:solidFill>
                <a:latin typeface="ＭＳ Ｐゴシック" panose="020B0600070205080204" pitchFamily="50" charset="-128"/>
              </a:rPr>
              <a:t>　　　　　　　　　　　　　　　　　　研修</a:t>
            </a:r>
            <a:r>
              <a:rPr lang="ja-JP" altLang="en-US" sz="2800" dirty="0">
                <a:solidFill>
                  <a:srgbClr val="000000"/>
                </a:solidFill>
                <a:latin typeface="ＭＳ Ｐゴシック" panose="020B0600070205080204" pitchFamily="50" charset="-128"/>
              </a:rPr>
              <a:t>不足から来る会員間の意識に開き</a:t>
            </a:r>
          </a:p>
          <a:p>
            <a:r>
              <a:rPr lang="ja-JP" altLang="en-US" sz="2800" dirty="0" smtClean="0">
                <a:solidFill>
                  <a:srgbClr val="000000"/>
                </a:solidFill>
                <a:latin typeface="ＭＳ Ｐゴシック" panose="020B0600070205080204" pitchFamily="50" charset="-128"/>
              </a:rPr>
              <a:t>　　　　　　　　　　　　　　　　　　女性</a:t>
            </a:r>
            <a:r>
              <a:rPr lang="ja-JP" altLang="en-US" sz="2800" dirty="0">
                <a:solidFill>
                  <a:srgbClr val="000000"/>
                </a:solidFill>
                <a:latin typeface="ＭＳ Ｐゴシック" panose="020B0600070205080204" pitchFamily="50" charset="-128"/>
              </a:rPr>
              <a:t>会員に対する根強いアレルギー</a:t>
            </a:r>
            <a:endParaRPr lang="ja-JP" altLang="en-US" sz="2800" dirty="0"/>
          </a:p>
        </p:txBody>
      </p:sp>
    </p:spTree>
    <p:extLst>
      <p:ext uri="{BB962C8B-B14F-4D97-AF65-F5344CB8AC3E}">
        <p14:creationId xmlns:p14="http://schemas.microsoft.com/office/powerpoint/2010/main" val="44923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71820"/>
            <a:ext cx="1620182" cy="608710"/>
          </a:xfrm>
          <a:prstGeom prst="rect">
            <a:avLst/>
          </a:prstGeom>
        </p:spPr>
      </p:pic>
      <p:sp>
        <p:nvSpPr>
          <p:cNvPr id="4" name="タイトル 1"/>
          <p:cNvSpPr txBox="1">
            <a:spLocks/>
          </p:cNvSpPr>
          <p:nvPr/>
        </p:nvSpPr>
        <p:spPr>
          <a:xfrm>
            <a:off x="0" y="2011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5" name="タイトル 1"/>
          <p:cNvSpPr txBox="1">
            <a:spLocks/>
          </p:cNvSpPr>
          <p:nvPr/>
        </p:nvSpPr>
        <p:spPr>
          <a:xfrm>
            <a:off x="152400" y="3535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800" b="1" dirty="0"/>
          </a:p>
        </p:txBody>
      </p:sp>
      <p:sp>
        <p:nvSpPr>
          <p:cNvPr id="6" name="正方形/長方形 5"/>
          <p:cNvSpPr/>
          <p:nvPr/>
        </p:nvSpPr>
        <p:spPr>
          <a:xfrm>
            <a:off x="58056" y="636687"/>
            <a:ext cx="12286343" cy="707886"/>
          </a:xfrm>
          <a:prstGeom prst="rect">
            <a:avLst/>
          </a:prstGeom>
          <a:solidFill>
            <a:schemeClr val="accent5">
              <a:lumMod val="20000"/>
              <a:lumOff val="80000"/>
            </a:schemeClr>
          </a:solidFill>
          <a:ln>
            <a:solidFill>
              <a:srgbClr val="0070C0"/>
            </a:solidFill>
          </a:ln>
        </p:spPr>
        <p:txBody>
          <a:bodyPr wrap="square">
            <a:spAutoFit/>
          </a:bodyPr>
          <a:lstStyle/>
          <a:p>
            <a:r>
              <a:rPr lang="ja-JP" altLang="en-US" sz="4000" dirty="0" smtClean="0">
                <a:solidFill>
                  <a:srgbClr val="000000"/>
                </a:solidFill>
                <a:latin typeface="ＭＳ Ｐゴシック" panose="020B0600070205080204" pitchFamily="50" charset="-128"/>
              </a:rPr>
              <a:t>日本のアンケート</a:t>
            </a:r>
            <a:r>
              <a:rPr lang="ja-JP" altLang="en-US" sz="4000" dirty="0">
                <a:solidFill>
                  <a:srgbClr val="000000"/>
                </a:solidFill>
                <a:latin typeface="ＭＳ Ｐゴシック" panose="020B0600070205080204" pitchFamily="50" charset="-128"/>
              </a:rPr>
              <a:t>から見たクラブの課題・</a:t>
            </a:r>
            <a:r>
              <a:rPr lang="ja-JP" altLang="en-US" sz="4000" dirty="0" smtClean="0">
                <a:solidFill>
                  <a:srgbClr val="000000"/>
                </a:solidFill>
                <a:latin typeface="ＭＳ Ｐゴシック" panose="020B0600070205080204" pitchFamily="50" charset="-128"/>
              </a:rPr>
              <a:t>・運営上</a:t>
            </a:r>
            <a:r>
              <a:rPr lang="ja-JP" altLang="en-US" sz="4000" dirty="0">
                <a:solidFill>
                  <a:srgbClr val="000000"/>
                </a:solidFill>
                <a:latin typeface="ＭＳ Ｐゴシック" panose="020B0600070205080204" pitchFamily="50" charset="-128"/>
              </a:rPr>
              <a:t>の課題</a:t>
            </a:r>
            <a:endParaRPr lang="ja-JP" altLang="en-US" sz="4000" dirty="0"/>
          </a:p>
        </p:txBody>
      </p:sp>
      <p:sp>
        <p:nvSpPr>
          <p:cNvPr id="9" name="正方形/長方形 8"/>
          <p:cNvSpPr/>
          <p:nvPr/>
        </p:nvSpPr>
        <p:spPr>
          <a:xfrm>
            <a:off x="986971" y="1582341"/>
            <a:ext cx="10987315" cy="4893647"/>
          </a:xfrm>
          <a:prstGeom prst="rect">
            <a:avLst/>
          </a:prstGeom>
        </p:spPr>
        <p:txBody>
          <a:bodyPr wrap="square">
            <a:spAutoFit/>
          </a:bodyPr>
          <a:lstStyle/>
          <a:p>
            <a:r>
              <a:rPr lang="ja-JP" altLang="en-US" sz="2400" dirty="0">
                <a:solidFill>
                  <a:srgbClr val="000000"/>
                </a:solidFill>
                <a:latin typeface="ＭＳ Ｐゴシック" panose="020B0600070205080204" pitchFamily="50" charset="-128"/>
              </a:rPr>
              <a:t>・例会・委員会活動などのマンネリ化</a:t>
            </a:r>
          </a:p>
          <a:p>
            <a:r>
              <a:rPr lang="ja-JP" altLang="en-US" sz="2400" dirty="0">
                <a:solidFill>
                  <a:srgbClr val="000000"/>
                </a:solidFill>
                <a:latin typeface="ＭＳ Ｐゴシック" panose="020B0600070205080204" pitchFamily="50" charset="-128"/>
              </a:rPr>
              <a:t>・ネット対応不十分</a:t>
            </a:r>
          </a:p>
          <a:p>
            <a:r>
              <a:rPr lang="ja-JP" altLang="en-US" sz="2400" dirty="0">
                <a:solidFill>
                  <a:srgbClr val="000000"/>
                </a:solidFill>
                <a:latin typeface="ＭＳ Ｐゴシック" panose="020B0600070205080204" pitchFamily="50" charset="-128"/>
              </a:rPr>
              <a:t>・会員に対する研修</a:t>
            </a:r>
            <a:r>
              <a:rPr lang="ja-JP" altLang="en-US" sz="2400" dirty="0" smtClean="0">
                <a:solidFill>
                  <a:srgbClr val="000000"/>
                </a:solidFill>
                <a:latin typeface="ＭＳ Ｐゴシック" panose="020B0600070205080204" pitchFamily="50" charset="-128"/>
              </a:rPr>
              <a:t>不足・・・・・・・・・・・・・・・・・・・</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ロータリーライフ</a:t>
            </a:r>
            <a:r>
              <a:rPr lang="ja-JP" altLang="en-US" sz="2400" dirty="0">
                <a:solidFill>
                  <a:srgbClr val="000000"/>
                </a:solidFill>
                <a:latin typeface="ＭＳ Ｐゴシック" panose="020B0600070205080204" pitchFamily="50" charset="-128"/>
              </a:rPr>
              <a:t>を楽しめていない</a:t>
            </a:r>
          </a:p>
          <a:p>
            <a:r>
              <a:rPr lang="ja-JP" altLang="en-US" sz="2400" dirty="0">
                <a:solidFill>
                  <a:srgbClr val="000000"/>
                </a:solidFill>
                <a:latin typeface="ＭＳ Ｐゴシック" panose="020B0600070205080204" pitchFamily="50" charset="-128"/>
              </a:rPr>
              <a:t>・公共イメージ・認知度の</a:t>
            </a:r>
            <a:r>
              <a:rPr lang="ja-JP" altLang="en-US" sz="2400" dirty="0" smtClean="0">
                <a:solidFill>
                  <a:srgbClr val="000000"/>
                </a:solidFill>
                <a:latin typeface="ＭＳ Ｐゴシック" panose="020B0600070205080204" pitchFamily="50" charset="-128"/>
              </a:rPr>
              <a:t>低さ多様性・・・・・・・・・・ネットワーク</a:t>
            </a:r>
            <a:r>
              <a:rPr lang="ja-JP" altLang="en-US" sz="2400" dirty="0">
                <a:solidFill>
                  <a:srgbClr val="000000"/>
                </a:solidFill>
                <a:latin typeface="ＭＳ Ｐゴシック" panose="020B0600070205080204" pitchFamily="50" charset="-128"/>
              </a:rPr>
              <a:t>の拡がり</a:t>
            </a:r>
          </a:p>
          <a:p>
            <a:r>
              <a:rPr lang="ja-JP" altLang="en-US" sz="2400" dirty="0">
                <a:solidFill>
                  <a:srgbClr val="000000"/>
                </a:solidFill>
                <a:latin typeface="ＭＳ Ｐゴシック" panose="020B0600070205080204" pitchFamily="50" charset="-128"/>
              </a:rPr>
              <a:t>・ビジョン・戦略計画</a:t>
            </a:r>
            <a:r>
              <a:rPr lang="ja-JP" altLang="en-US" sz="2400" dirty="0" smtClean="0">
                <a:solidFill>
                  <a:srgbClr val="000000"/>
                </a:solidFill>
                <a:latin typeface="ＭＳ Ｐゴシック" panose="020B0600070205080204" pitchFamily="50" charset="-128"/>
              </a:rPr>
              <a:t>未着手・・・・・・・・・・・・・・・・・・リーダーシップ</a:t>
            </a:r>
            <a:r>
              <a:rPr lang="ja-JP" altLang="en-US" sz="2400" dirty="0">
                <a:solidFill>
                  <a:srgbClr val="000000"/>
                </a:solidFill>
                <a:latin typeface="ＭＳ Ｐゴシック" panose="020B0600070205080204" pitchFamily="50" charset="-128"/>
              </a:rPr>
              <a:t>不在・意識は高い</a:t>
            </a:r>
          </a:p>
          <a:p>
            <a:r>
              <a:rPr lang="ja-JP" altLang="en-US" sz="2400" dirty="0">
                <a:solidFill>
                  <a:srgbClr val="000000"/>
                </a:solidFill>
                <a:latin typeface="ＭＳ Ｐゴシック" panose="020B0600070205080204" pitchFamily="50" charset="-128"/>
              </a:rPr>
              <a:t>・奉仕事業の開発が</a:t>
            </a:r>
            <a:r>
              <a:rPr lang="ja-JP" altLang="en-US" sz="2400" dirty="0" smtClean="0">
                <a:solidFill>
                  <a:srgbClr val="000000"/>
                </a:solidFill>
                <a:latin typeface="ＭＳ Ｐゴシック" panose="020B0600070205080204" pitchFamily="50" charset="-128"/>
              </a:rPr>
              <a:t>出来ない・・・・・・・・・・・・・・・・研修</a:t>
            </a:r>
            <a:r>
              <a:rPr lang="ja-JP" altLang="en-US" sz="2400" dirty="0">
                <a:solidFill>
                  <a:srgbClr val="000000"/>
                </a:solidFill>
                <a:latin typeface="ＭＳ Ｐゴシック" panose="020B0600070205080204" pitchFamily="50" charset="-128"/>
              </a:rPr>
              <a:t>不足・地区との距離</a:t>
            </a:r>
          </a:p>
          <a:p>
            <a:r>
              <a:rPr lang="ja-JP" altLang="en-US" sz="2400" dirty="0">
                <a:solidFill>
                  <a:srgbClr val="000000"/>
                </a:solidFill>
                <a:latin typeface="ＭＳ Ｐゴシック" panose="020B0600070205080204" pitchFamily="50" charset="-128"/>
              </a:rPr>
              <a:t>・前例主義から脱却できない</a:t>
            </a:r>
          </a:p>
          <a:p>
            <a:r>
              <a:rPr lang="ja-JP" altLang="en-US" sz="2400" dirty="0">
                <a:solidFill>
                  <a:srgbClr val="000000"/>
                </a:solidFill>
                <a:latin typeface="ＭＳ Ｐゴシック" panose="020B0600070205080204" pitchFamily="50" charset="-128"/>
              </a:rPr>
              <a:t>・姉妹・友好クラブとの交流がない</a:t>
            </a:r>
          </a:p>
          <a:p>
            <a:r>
              <a:rPr lang="ja-JP" altLang="en-US" sz="2400" dirty="0">
                <a:solidFill>
                  <a:srgbClr val="000000"/>
                </a:solidFill>
                <a:latin typeface="ＭＳ Ｐゴシック" panose="020B0600070205080204" pitchFamily="50" charset="-128"/>
              </a:rPr>
              <a:t>・</a:t>
            </a:r>
            <a:r>
              <a:rPr lang="en-US" altLang="ja-JP" sz="2400" dirty="0">
                <a:solidFill>
                  <a:srgbClr val="000000"/>
                </a:solidFill>
                <a:latin typeface="Georgia" panose="02040502050405020303" pitchFamily="18" charset="0"/>
              </a:rPr>
              <a:t>RI</a:t>
            </a:r>
            <a:r>
              <a:rPr lang="ja-JP" altLang="en-US" sz="2400" dirty="0">
                <a:solidFill>
                  <a:srgbClr val="000000"/>
                </a:solidFill>
                <a:latin typeface="ＭＳ Ｐゴシック" panose="020B0600070205080204" pitchFamily="50" charset="-128"/>
              </a:rPr>
              <a:t>の変化についていけない</a:t>
            </a:r>
          </a:p>
          <a:p>
            <a:r>
              <a:rPr lang="ja-JP" altLang="en-US" sz="2400" dirty="0">
                <a:solidFill>
                  <a:srgbClr val="000000"/>
                </a:solidFill>
                <a:latin typeface="ＭＳ Ｐゴシック" panose="020B0600070205080204" pitchFamily="50" charset="-128"/>
              </a:rPr>
              <a:t>・地区への委員派遣が少ない</a:t>
            </a:r>
          </a:p>
          <a:p>
            <a:r>
              <a:rPr lang="ja-JP" altLang="en-US" sz="2400" dirty="0">
                <a:solidFill>
                  <a:srgbClr val="000000"/>
                </a:solidFill>
                <a:latin typeface="ＭＳ Ｐゴシック" panose="020B0600070205080204" pitchFamily="50" charset="-128"/>
              </a:rPr>
              <a:t>・活力がない</a:t>
            </a:r>
          </a:p>
          <a:p>
            <a:r>
              <a:rPr lang="ja-JP" altLang="en-US" sz="2400" dirty="0">
                <a:solidFill>
                  <a:srgbClr val="000000"/>
                </a:solidFill>
                <a:latin typeface="ＭＳ Ｐゴシック" panose="020B0600070205080204" pitchFamily="50" charset="-128"/>
              </a:rPr>
              <a:t>・若い会員のニーズに対応できない</a:t>
            </a:r>
          </a:p>
          <a:p>
            <a:r>
              <a:rPr lang="ja-JP" altLang="en-US" sz="2400" dirty="0">
                <a:solidFill>
                  <a:srgbClr val="000000"/>
                </a:solidFill>
                <a:latin typeface="ＭＳ Ｐゴシック" panose="020B0600070205080204" pitchFamily="50" charset="-128"/>
              </a:rPr>
              <a:t>・長老支配</a:t>
            </a:r>
            <a:endParaRPr lang="ja-JP" altLang="en-US" sz="2400" dirty="0"/>
          </a:p>
        </p:txBody>
      </p:sp>
    </p:spTree>
    <p:extLst>
      <p:ext uri="{BB962C8B-B14F-4D97-AF65-F5344CB8AC3E}">
        <p14:creationId xmlns:p14="http://schemas.microsoft.com/office/powerpoint/2010/main" val="13057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2" cstate="print"/>
          <a:stretch>
            <a:fillRect/>
          </a:stretch>
        </p:blipFill>
        <p:spPr>
          <a:xfrm>
            <a:off x="0" y="71820"/>
            <a:ext cx="1620182" cy="608710"/>
          </a:xfrm>
          <a:prstGeom prst="rect">
            <a:avLst/>
          </a:prstGeom>
        </p:spPr>
      </p:pic>
      <p:sp>
        <p:nvSpPr>
          <p:cNvPr id="4" name="タイトル 1"/>
          <p:cNvSpPr txBox="1">
            <a:spLocks/>
          </p:cNvSpPr>
          <p:nvPr/>
        </p:nvSpPr>
        <p:spPr>
          <a:xfrm>
            <a:off x="0" y="2011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5" name="タイトル 1"/>
          <p:cNvSpPr txBox="1">
            <a:spLocks/>
          </p:cNvSpPr>
          <p:nvPr/>
        </p:nvSpPr>
        <p:spPr>
          <a:xfrm>
            <a:off x="152400" y="3535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2" name="正方形/長方形 1"/>
          <p:cNvSpPr/>
          <p:nvPr/>
        </p:nvSpPr>
        <p:spPr>
          <a:xfrm>
            <a:off x="788296" y="750683"/>
            <a:ext cx="10615407" cy="707886"/>
          </a:xfrm>
          <a:prstGeom prst="rect">
            <a:avLst/>
          </a:prstGeom>
          <a:solidFill>
            <a:schemeClr val="accent1">
              <a:lumMod val="20000"/>
              <a:lumOff val="80000"/>
            </a:schemeClr>
          </a:solidFill>
          <a:ln>
            <a:solidFill>
              <a:srgbClr val="0070C0"/>
            </a:solidFill>
          </a:ln>
        </p:spPr>
        <p:txBody>
          <a:bodyPr wrap="none">
            <a:spAutoFit/>
          </a:bodyPr>
          <a:lstStyle/>
          <a:p>
            <a:r>
              <a:rPr lang="ja-JP" altLang="en-US" sz="4000" dirty="0" smtClean="0">
                <a:solidFill>
                  <a:srgbClr val="000000"/>
                </a:solidFill>
                <a:latin typeface="ＭＳ Ｐゴシック" panose="020B0600070205080204" pitchFamily="50" charset="-128"/>
              </a:rPr>
              <a:t>日本のアンケート</a:t>
            </a:r>
            <a:r>
              <a:rPr lang="ja-JP" altLang="en-US" sz="4000" dirty="0">
                <a:solidFill>
                  <a:srgbClr val="000000"/>
                </a:solidFill>
                <a:latin typeface="ＭＳ Ｐゴシック" panose="020B0600070205080204" pitchFamily="50" charset="-128"/>
              </a:rPr>
              <a:t>結果から見たロータリーの魅力</a:t>
            </a:r>
            <a:endParaRPr lang="ja-JP" altLang="en-US" sz="4000" dirty="0"/>
          </a:p>
        </p:txBody>
      </p:sp>
      <p:sp>
        <p:nvSpPr>
          <p:cNvPr id="6" name="正方形/長方形 5"/>
          <p:cNvSpPr/>
          <p:nvPr/>
        </p:nvSpPr>
        <p:spPr>
          <a:xfrm>
            <a:off x="788296" y="1720840"/>
            <a:ext cx="11011818" cy="4524315"/>
          </a:xfrm>
          <a:prstGeom prst="rect">
            <a:avLst/>
          </a:prstGeom>
        </p:spPr>
        <p:txBody>
          <a:bodyPr wrap="square">
            <a:spAutoFit/>
          </a:bodyPr>
          <a:lstStyle/>
          <a:p>
            <a:r>
              <a:rPr lang="ja-JP" altLang="en-US" sz="2400" dirty="0">
                <a:solidFill>
                  <a:srgbClr val="000000"/>
                </a:solidFill>
                <a:latin typeface="ＭＳ Ｐゴシック" panose="020B0600070205080204" pitchFamily="50" charset="-128"/>
              </a:rPr>
              <a:t>・異業種交流が</a:t>
            </a:r>
            <a:r>
              <a:rPr lang="ja-JP" altLang="en-US" sz="2400" dirty="0" smtClean="0">
                <a:solidFill>
                  <a:srgbClr val="000000"/>
                </a:solidFill>
                <a:latin typeface="ＭＳ Ｐゴシック" panose="020B0600070205080204" pitchFamily="50" charset="-128"/>
              </a:rPr>
              <a:t>出来る・・・・・・・・・・・・・・・</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ネットワーク</a:t>
            </a:r>
            <a:r>
              <a:rPr lang="ja-JP" altLang="en-US" sz="2400" dirty="0">
                <a:solidFill>
                  <a:srgbClr val="000000"/>
                </a:solidFill>
                <a:latin typeface="ＭＳ Ｐゴシック" panose="020B0600070205080204" pitchFamily="50" charset="-128"/>
              </a:rPr>
              <a:t>の拡がり</a:t>
            </a:r>
          </a:p>
          <a:p>
            <a:r>
              <a:rPr lang="ja-JP" altLang="en-US" sz="2400" dirty="0">
                <a:solidFill>
                  <a:srgbClr val="000000"/>
                </a:solidFill>
                <a:latin typeface="ＭＳ Ｐゴシック" panose="020B0600070205080204" pitchFamily="50" charset="-128"/>
              </a:rPr>
              <a:t>・生涯の友人・仲間が</a:t>
            </a:r>
            <a:r>
              <a:rPr lang="ja-JP" altLang="en-US" sz="2400" dirty="0" smtClean="0">
                <a:solidFill>
                  <a:srgbClr val="000000"/>
                </a:solidFill>
                <a:latin typeface="ＭＳ Ｐゴシック" panose="020B0600070205080204" pitchFamily="50" charset="-128"/>
              </a:rPr>
              <a:t>出来る・・・・・・・・・・</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友人</a:t>
            </a:r>
            <a:r>
              <a:rPr lang="ja-JP" altLang="en-US" sz="2400" dirty="0">
                <a:solidFill>
                  <a:srgbClr val="000000"/>
                </a:solidFill>
                <a:latin typeface="ＭＳ Ｐゴシック" panose="020B0600070205080204" pitchFamily="50" charset="-128"/>
              </a:rPr>
              <a:t>・仲間</a:t>
            </a:r>
          </a:p>
          <a:p>
            <a:r>
              <a:rPr lang="ja-JP" altLang="en-US" sz="2400" dirty="0">
                <a:solidFill>
                  <a:srgbClr val="000000"/>
                </a:solidFill>
                <a:latin typeface="ＭＳ Ｐゴシック" panose="020B0600070205080204" pitchFamily="50" charset="-128"/>
              </a:rPr>
              <a:t>・自己研鑽と学習・成長の</a:t>
            </a:r>
            <a:r>
              <a:rPr lang="ja-JP" altLang="en-US" sz="2400" dirty="0" smtClean="0">
                <a:solidFill>
                  <a:srgbClr val="000000"/>
                </a:solidFill>
                <a:latin typeface="ＭＳ Ｐゴシック" panose="020B0600070205080204" pitchFamily="50" charset="-128"/>
              </a:rPr>
              <a:t>機会・・・・・・・・・</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学習</a:t>
            </a:r>
            <a:r>
              <a:rPr lang="ja-JP" altLang="en-US" sz="2400" dirty="0">
                <a:solidFill>
                  <a:srgbClr val="000000"/>
                </a:solidFill>
                <a:latin typeface="ＭＳ Ｐゴシック" panose="020B0600070205080204" pitchFamily="50" charset="-128"/>
              </a:rPr>
              <a:t>・成長の機会</a:t>
            </a:r>
          </a:p>
          <a:p>
            <a:r>
              <a:rPr lang="ja-JP" altLang="en-US" sz="2400" dirty="0">
                <a:solidFill>
                  <a:srgbClr val="000000"/>
                </a:solidFill>
                <a:latin typeface="ＭＳ Ｐゴシック" panose="020B0600070205080204" pitchFamily="50" charset="-128"/>
              </a:rPr>
              <a:t>・例会が</a:t>
            </a:r>
            <a:r>
              <a:rPr lang="ja-JP" altLang="en-US" sz="2400" dirty="0" smtClean="0">
                <a:solidFill>
                  <a:srgbClr val="000000"/>
                </a:solidFill>
                <a:latin typeface="ＭＳ Ｐゴシック" panose="020B0600070205080204" pitchFamily="50" charset="-128"/>
              </a:rPr>
              <a:t>楽しい・・・・・・・・・・・・・・・・・・・・・・</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ビジネス</a:t>
            </a:r>
            <a:r>
              <a:rPr lang="ja-JP" altLang="en-US" sz="2400" dirty="0">
                <a:solidFill>
                  <a:srgbClr val="000000"/>
                </a:solidFill>
                <a:latin typeface="ＭＳ Ｐゴシック" panose="020B0600070205080204" pitchFamily="50" charset="-128"/>
              </a:rPr>
              <a:t>・異業種交流</a:t>
            </a:r>
          </a:p>
          <a:p>
            <a:r>
              <a:rPr lang="ja-JP" altLang="en-US" sz="2400" dirty="0">
                <a:solidFill>
                  <a:srgbClr val="000000"/>
                </a:solidFill>
                <a:latin typeface="ＭＳ Ｐゴシック" panose="020B0600070205080204" pitchFamily="50" charset="-128"/>
              </a:rPr>
              <a:t>・奉仕活動が</a:t>
            </a:r>
            <a:r>
              <a:rPr lang="ja-JP" altLang="en-US" sz="2400" dirty="0" smtClean="0">
                <a:solidFill>
                  <a:srgbClr val="000000"/>
                </a:solidFill>
                <a:latin typeface="ＭＳ Ｐゴシック" panose="020B0600070205080204" pitchFamily="50" charset="-128"/>
              </a:rPr>
              <a:t>出来る・・・・・・・・・・・・・・・・・・</a:t>
            </a:r>
            <a:r>
              <a:rPr lang="ja-JP" altLang="en-US" sz="2400" dirty="0">
                <a:solidFill>
                  <a:srgbClr val="000000"/>
                </a:solidFill>
                <a:latin typeface="ＭＳ Ｐゴシック" panose="020B0600070205080204" pitchFamily="50" charset="-128"/>
              </a:rPr>
              <a:t>・</a:t>
            </a:r>
            <a:r>
              <a:rPr lang="ja-JP" altLang="en-US" sz="2400" dirty="0" smtClean="0">
                <a:solidFill>
                  <a:srgbClr val="000000"/>
                </a:solidFill>
                <a:latin typeface="ＭＳ Ｐゴシック" panose="020B0600070205080204" pitchFamily="50" charset="-128"/>
              </a:rPr>
              <a:t>奉仕</a:t>
            </a:r>
            <a:r>
              <a:rPr lang="ja-JP" altLang="en-US" sz="2400" dirty="0">
                <a:solidFill>
                  <a:srgbClr val="000000"/>
                </a:solidFill>
                <a:latin typeface="ＭＳ Ｐゴシック" panose="020B0600070205080204" pitchFamily="50" charset="-128"/>
              </a:rPr>
              <a:t>活動･例会を楽しむ</a:t>
            </a:r>
          </a:p>
          <a:p>
            <a:r>
              <a:rPr lang="ja-JP" altLang="en-US" sz="2400" dirty="0">
                <a:solidFill>
                  <a:srgbClr val="000000"/>
                </a:solidFill>
                <a:latin typeface="ＭＳ Ｐゴシック" panose="020B0600070205080204" pitchFamily="50" charset="-128"/>
              </a:rPr>
              <a:t>・心からの親睦が得られる</a:t>
            </a:r>
          </a:p>
          <a:p>
            <a:r>
              <a:rPr lang="ja-JP" altLang="en-US" sz="2400" dirty="0">
                <a:solidFill>
                  <a:srgbClr val="000000"/>
                </a:solidFill>
                <a:latin typeface="ＭＳ Ｐゴシック" panose="020B0600070205080204" pitchFamily="50" charset="-128"/>
              </a:rPr>
              <a:t>・奉仕の理念を信奉している</a:t>
            </a:r>
          </a:p>
          <a:p>
            <a:r>
              <a:rPr lang="ja-JP" altLang="en-US" sz="2400" dirty="0">
                <a:solidFill>
                  <a:srgbClr val="000000"/>
                </a:solidFill>
                <a:latin typeface="ＭＳ Ｐゴシック" panose="020B0600070205080204" pitchFamily="50" charset="-128"/>
              </a:rPr>
              <a:t>・ビジネスに活用できる</a:t>
            </a:r>
          </a:p>
          <a:p>
            <a:r>
              <a:rPr lang="ja-JP" altLang="en-US" sz="2400" dirty="0">
                <a:solidFill>
                  <a:srgbClr val="000000"/>
                </a:solidFill>
                <a:latin typeface="ＭＳ Ｐゴシック" panose="020B0600070205080204" pitchFamily="50" charset="-128"/>
              </a:rPr>
              <a:t>・世界の仲間と繋がっている</a:t>
            </a:r>
          </a:p>
          <a:p>
            <a:r>
              <a:rPr lang="ja-JP" altLang="en-US" sz="2400" dirty="0">
                <a:solidFill>
                  <a:srgbClr val="000000"/>
                </a:solidFill>
                <a:latin typeface="ＭＳ Ｐゴシック" panose="020B0600070205080204" pitchFamily="50" charset="-128"/>
              </a:rPr>
              <a:t>・リーダーシップを発揮できる</a:t>
            </a:r>
          </a:p>
          <a:p>
            <a:r>
              <a:rPr lang="ja-JP" altLang="en-US" sz="2400" dirty="0">
                <a:solidFill>
                  <a:srgbClr val="000000"/>
                </a:solidFill>
                <a:latin typeface="ＭＳ Ｐゴシック" panose="020B0600070205080204" pitchFamily="50" charset="-128"/>
              </a:rPr>
              <a:t>・世界的問題の解決に貢献できる</a:t>
            </a:r>
          </a:p>
          <a:p>
            <a:r>
              <a:rPr lang="ja-JP" altLang="en-US" sz="2400" dirty="0">
                <a:solidFill>
                  <a:srgbClr val="000000"/>
                </a:solidFill>
                <a:latin typeface="ＭＳ Ｐゴシック" panose="020B0600070205080204" pitchFamily="50" charset="-128"/>
              </a:rPr>
              <a:t>・寄付が友好活用できる</a:t>
            </a:r>
            <a:endParaRPr lang="ja-JP" altLang="en-US" sz="2400" dirty="0"/>
          </a:p>
        </p:txBody>
      </p:sp>
    </p:spTree>
    <p:extLst>
      <p:ext uri="{BB962C8B-B14F-4D97-AF65-F5344CB8AC3E}">
        <p14:creationId xmlns:p14="http://schemas.microsoft.com/office/powerpoint/2010/main" val="37873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71820"/>
            <a:ext cx="1620182" cy="608710"/>
          </a:xfrm>
          <a:prstGeom prst="rect">
            <a:avLst/>
          </a:prstGeom>
        </p:spPr>
      </p:pic>
      <p:sp>
        <p:nvSpPr>
          <p:cNvPr id="4" name="タイトル 1"/>
          <p:cNvSpPr txBox="1">
            <a:spLocks/>
          </p:cNvSpPr>
          <p:nvPr/>
        </p:nvSpPr>
        <p:spPr>
          <a:xfrm>
            <a:off x="0" y="2011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endParaRPr lang="ja-JP" altLang="en-US" sz="4800" b="1" dirty="0"/>
          </a:p>
        </p:txBody>
      </p:sp>
      <p:sp>
        <p:nvSpPr>
          <p:cNvPr id="5" name="タイトル 1"/>
          <p:cNvSpPr txBox="1">
            <a:spLocks/>
          </p:cNvSpPr>
          <p:nvPr/>
        </p:nvSpPr>
        <p:spPr>
          <a:xfrm>
            <a:off x="152400" y="3535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800" b="1" dirty="0"/>
          </a:p>
        </p:txBody>
      </p:sp>
      <p:sp>
        <p:nvSpPr>
          <p:cNvPr id="2" name="正方形/長方形 1"/>
          <p:cNvSpPr/>
          <p:nvPr/>
        </p:nvSpPr>
        <p:spPr>
          <a:xfrm>
            <a:off x="1772582" y="401167"/>
            <a:ext cx="9908482" cy="707886"/>
          </a:xfrm>
          <a:prstGeom prst="rect">
            <a:avLst/>
          </a:prstGeom>
          <a:solidFill>
            <a:schemeClr val="accent1">
              <a:lumMod val="20000"/>
              <a:lumOff val="80000"/>
            </a:schemeClr>
          </a:solidFill>
          <a:ln>
            <a:solidFill>
              <a:srgbClr val="0070C0"/>
            </a:solidFill>
          </a:ln>
        </p:spPr>
        <p:txBody>
          <a:bodyPr wrap="none">
            <a:spAutoFit/>
          </a:bodyPr>
          <a:lstStyle/>
          <a:p>
            <a:r>
              <a:rPr lang="ja-JP" altLang="en-US" sz="4000" dirty="0" smtClean="0">
                <a:solidFill>
                  <a:srgbClr val="000000"/>
                </a:solidFill>
                <a:latin typeface="ＭＳ Ｐゴシック" panose="020B0600070205080204" pitchFamily="50" charset="-128"/>
              </a:rPr>
              <a:t>日本のアンケート</a:t>
            </a:r>
            <a:r>
              <a:rPr lang="ja-JP" altLang="en-US" sz="4000" dirty="0">
                <a:solidFill>
                  <a:srgbClr val="000000"/>
                </a:solidFill>
                <a:latin typeface="ＭＳ Ｐゴシック" panose="020B0600070205080204" pitchFamily="50" charset="-128"/>
              </a:rPr>
              <a:t>結果から見たその他の問題</a:t>
            </a:r>
            <a:endParaRPr lang="ja-JP" altLang="en-US" sz="4000" dirty="0"/>
          </a:p>
        </p:txBody>
      </p:sp>
      <p:sp>
        <p:nvSpPr>
          <p:cNvPr id="6" name="正方形/長方形 5"/>
          <p:cNvSpPr/>
          <p:nvPr/>
        </p:nvSpPr>
        <p:spPr>
          <a:xfrm>
            <a:off x="283029" y="1467422"/>
            <a:ext cx="11930742" cy="4708981"/>
          </a:xfrm>
          <a:prstGeom prst="rect">
            <a:avLst/>
          </a:prstGeom>
        </p:spPr>
        <p:txBody>
          <a:bodyPr wrap="square">
            <a:spAutoFit/>
          </a:bodyPr>
          <a:lstStyle/>
          <a:p>
            <a:r>
              <a:rPr lang="ja-JP" altLang="en-US" sz="2000" b="1" dirty="0">
                <a:solidFill>
                  <a:srgbClr val="000000"/>
                </a:solidFill>
                <a:latin typeface="ＭＳ Ｐゴシック" panose="020B0600070205080204" pitchFamily="50" charset="-128"/>
              </a:rPr>
              <a:t>・柔軟性の導入は今後導入予定をいれて</a:t>
            </a:r>
            <a:r>
              <a:rPr lang="ja-JP" altLang="en-US" sz="2000" b="1" dirty="0" smtClean="0">
                <a:solidFill>
                  <a:srgbClr val="000000"/>
                </a:solidFill>
                <a:latin typeface="ＭＳ Ｐゴシック" panose="020B0600070205080204" pitchFamily="50" charset="-128"/>
              </a:rPr>
              <a:t>約</a:t>
            </a:r>
            <a:r>
              <a:rPr lang="ja-JP" altLang="en-US" sz="2000" b="1" dirty="0" smtClean="0">
                <a:solidFill>
                  <a:srgbClr val="FF0000"/>
                </a:solidFill>
                <a:latin typeface="Georgia" panose="02040502050405020303" pitchFamily="18" charset="0"/>
              </a:rPr>
              <a:t>４０％</a:t>
            </a:r>
            <a:endParaRPr lang="en-US" altLang="ja-JP" sz="2000" b="1" dirty="0" smtClean="0">
              <a:solidFill>
                <a:srgbClr val="FF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・戦略計画への理解はある程度理解を入れると</a:t>
            </a:r>
            <a:r>
              <a:rPr lang="ja-JP" altLang="en-US" sz="2000" b="1" dirty="0" smtClean="0">
                <a:solidFill>
                  <a:srgbClr val="000000"/>
                </a:solidFill>
                <a:latin typeface="ＭＳ Ｐゴシック" panose="020B0600070205080204" pitchFamily="50" charset="-128"/>
              </a:rPr>
              <a:t>約</a:t>
            </a:r>
            <a:r>
              <a:rPr lang="ja-JP" altLang="en-US" sz="2000" b="1" dirty="0" smtClean="0">
                <a:solidFill>
                  <a:srgbClr val="FF0000"/>
                </a:solidFill>
                <a:latin typeface="Georgia" panose="02040502050405020303" pitchFamily="18" charset="0"/>
              </a:rPr>
              <a:t>８０％</a:t>
            </a:r>
            <a:endParaRPr lang="en-US" altLang="ja-JP" sz="2000" b="1" dirty="0" smtClean="0">
              <a:solidFill>
                <a:srgbClr val="FF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・中核的価値感では親睦、奉仕が約</a:t>
            </a:r>
            <a:r>
              <a:rPr lang="en-US" altLang="ja-JP" sz="2000" b="1" dirty="0">
                <a:solidFill>
                  <a:srgbClr val="000000"/>
                </a:solidFill>
                <a:latin typeface="Georgia" panose="02040502050405020303" pitchFamily="18" charset="0"/>
              </a:rPr>
              <a:t>7</a:t>
            </a:r>
            <a:r>
              <a:rPr lang="ja-JP" altLang="en-US" sz="2000" b="1" dirty="0">
                <a:solidFill>
                  <a:srgbClr val="000000"/>
                </a:solidFill>
                <a:latin typeface="ＭＳ Ｐゴシック" panose="020B0600070205080204" pitchFamily="50" charset="-128"/>
              </a:rPr>
              <a:t>割、</a:t>
            </a:r>
            <a:r>
              <a:rPr lang="ja-JP" altLang="en-US" sz="2000" b="1" dirty="0" smtClean="0">
                <a:solidFill>
                  <a:srgbClr val="000000"/>
                </a:solidFill>
                <a:latin typeface="ＭＳ Ｐゴシック" panose="020B0600070205080204" pitchFamily="50" charset="-128"/>
              </a:rPr>
              <a:t>多様性が</a:t>
            </a:r>
            <a:r>
              <a:rPr lang="ja-JP" altLang="en-US" sz="2000" b="1" dirty="0" smtClean="0">
                <a:solidFill>
                  <a:srgbClr val="FF0000"/>
                </a:solidFill>
                <a:latin typeface="Georgia" panose="02040502050405020303" pitchFamily="18" charset="0"/>
              </a:rPr>
              <a:t>３０％</a:t>
            </a:r>
            <a:r>
              <a:rPr lang="ja-JP" altLang="en-US" sz="2000" b="1" dirty="0" smtClean="0">
                <a:solidFill>
                  <a:srgbClr val="000000"/>
                </a:solidFill>
                <a:latin typeface="ＭＳ Ｐゴシック" panose="020B0600070205080204" pitchFamily="50" charset="-128"/>
              </a:rPr>
              <a:t>、</a:t>
            </a:r>
            <a:r>
              <a:rPr lang="ja-JP" altLang="en-US" sz="2000" b="1" dirty="0">
                <a:solidFill>
                  <a:srgbClr val="000000"/>
                </a:solidFill>
                <a:latin typeface="ＭＳ Ｐゴシック" panose="020B0600070205080204" pitchFamily="50" charset="-128"/>
              </a:rPr>
              <a:t>高潔性</a:t>
            </a:r>
            <a:r>
              <a:rPr lang="ja-JP" altLang="en-US" sz="2000" b="1" dirty="0" smtClean="0">
                <a:solidFill>
                  <a:srgbClr val="000000"/>
                </a:solidFill>
                <a:latin typeface="ＭＳ Ｐゴシック" panose="020B0600070205080204" pitchFamily="50" charset="-128"/>
              </a:rPr>
              <a:t>は</a:t>
            </a:r>
            <a:r>
              <a:rPr lang="ja-JP" altLang="en-US" sz="2000" b="1" dirty="0" smtClean="0">
                <a:solidFill>
                  <a:srgbClr val="FF0000"/>
                </a:solidFill>
                <a:latin typeface="Georgia" panose="02040502050405020303" pitchFamily="18" charset="0"/>
              </a:rPr>
              <a:t>１７％</a:t>
            </a:r>
            <a:r>
              <a:rPr lang="ja-JP" altLang="en-US" sz="2000" b="1" dirty="0" smtClean="0">
                <a:solidFill>
                  <a:srgbClr val="000000"/>
                </a:solidFill>
                <a:latin typeface="ＭＳ Ｐゴシック" panose="020B0600070205080204" pitchFamily="50" charset="-128"/>
              </a:rPr>
              <a:t>、リーダーシップは</a:t>
            </a:r>
            <a:r>
              <a:rPr lang="ja-JP" altLang="en-US" sz="2000" b="1" dirty="0" smtClean="0">
                <a:solidFill>
                  <a:srgbClr val="FF0000"/>
                </a:solidFill>
                <a:latin typeface="Georgia" panose="02040502050405020303" pitchFamily="18" charset="0"/>
              </a:rPr>
              <a:t>１１％</a:t>
            </a:r>
            <a:endParaRPr lang="en-US" altLang="ja-JP" sz="2000" b="1" dirty="0" smtClean="0">
              <a:solidFill>
                <a:srgbClr val="FF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・クラブのサポートやロータリーの認知度の向上</a:t>
            </a:r>
            <a:r>
              <a:rPr lang="ja-JP" altLang="en-US" sz="2000" b="1" dirty="0" smtClean="0">
                <a:solidFill>
                  <a:srgbClr val="000000"/>
                </a:solidFill>
                <a:latin typeface="ＭＳ Ｐゴシック" panose="020B0600070205080204" pitchFamily="50" charset="-128"/>
              </a:rPr>
              <a:t>を重視</a:t>
            </a:r>
            <a:endParaRPr lang="en-US" altLang="ja-JP" sz="2000" b="1" dirty="0" smtClean="0">
              <a:solidFill>
                <a:srgbClr val="00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・戦略委員会設置クラブは</a:t>
            </a:r>
            <a:r>
              <a:rPr lang="ja-JP" altLang="en-US" sz="2000" b="1" dirty="0" smtClean="0">
                <a:solidFill>
                  <a:srgbClr val="000000"/>
                </a:solidFill>
                <a:latin typeface="ＭＳ Ｐゴシック" panose="020B0600070205080204" pitchFamily="50" charset="-128"/>
              </a:rPr>
              <a:t>約</a:t>
            </a:r>
            <a:r>
              <a:rPr lang="ja-JP" altLang="en-US" sz="2000" b="1" dirty="0" smtClean="0">
                <a:solidFill>
                  <a:srgbClr val="FF0000"/>
                </a:solidFill>
                <a:latin typeface="Georgia" panose="02040502050405020303" pitchFamily="18" charset="0"/>
              </a:rPr>
              <a:t>３０％</a:t>
            </a:r>
            <a:r>
              <a:rPr lang="ja-JP" altLang="en-US" sz="2000" b="1" dirty="0" smtClean="0">
                <a:solidFill>
                  <a:srgbClr val="000000"/>
                </a:solidFill>
                <a:latin typeface="ＭＳ Ｐゴシック" panose="020B0600070205080204" pitchFamily="50" charset="-128"/>
              </a:rPr>
              <a:t>、</a:t>
            </a:r>
            <a:r>
              <a:rPr lang="ja-JP" altLang="en-US" sz="2000" b="1" dirty="0">
                <a:solidFill>
                  <a:srgbClr val="000000"/>
                </a:solidFill>
                <a:latin typeface="ＭＳ Ｐゴシック" panose="020B0600070205080204" pitchFamily="50" charset="-128"/>
              </a:rPr>
              <a:t>うちビジョン・戦略計画があるクラブ</a:t>
            </a:r>
            <a:r>
              <a:rPr lang="ja-JP" altLang="en-US" sz="2000" b="1" dirty="0" smtClean="0">
                <a:solidFill>
                  <a:srgbClr val="000000"/>
                </a:solidFill>
                <a:latin typeface="ＭＳ Ｐゴシック" panose="020B0600070205080204" pitchFamily="50" charset="-128"/>
              </a:rPr>
              <a:t>は</a:t>
            </a:r>
            <a:r>
              <a:rPr lang="ja-JP" altLang="en-US" sz="2000" b="1" dirty="0" smtClean="0">
                <a:solidFill>
                  <a:srgbClr val="FF0000"/>
                </a:solidFill>
                <a:latin typeface="Georgia" panose="02040502050405020303" pitchFamily="18" charset="0"/>
              </a:rPr>
              <a:t>１３％</a:t>
            </a:r>
            <a:r>
              <a:rPr lang="ja-JP" altLang="en-US" sz="2000" b="1" dirty="0" smtClean="0">
                <a:solidFill>
                  <a:srgbClr val="000000"/>
                </a:solidFill>
                <a:latin typeface="Georgia" panose="02040502050405020303" pitchFamily="18" charset="0"/>
              </a:rPr>
              <a:t>、</a:t>
            </a:r>
            <a:r>
              <a:rPr lang="ja-JP" altLang="en-US" sz="2000" b="1" dirty="0" smtClean="0">
                <a:solidFill>
                  <a:srgbClr val="000000"/>
                </a:solidFill>
                <a:latin typeface="ＭＳ Ｐゴシック" panose="020B0600070205080204" pitchFamily="50" charset="-128"/>
              </a:rPr>
              <a:t>検討中が</a:t>
            </a:r>
            <a:r>
              <a:rPr lang="ja-JP" altLang="en-US" sz="2000" b="1" dirty="0" smtClean="0">
                <a:solidFill>
                  <a:srgbClr val="FF0000"/>
                </a:solidFill>
                <a:latin typeface="Georgia" panose="02040502050405020303" pitchFamily="18" charset="0"/>
              </a:rPr>
              <a:t>２８％</a:t>
            </a:r>
            <a:endParaRPr lang="en-US" altLang="ja-JP" sz="2000" b="1" dirty="0" smtClean="0">
              <a:solidFill>
                <a:srgbClr val="FF0000"/>
              </a:solidFill>
              <a:latin typeface="ＭＳ Ｐゴシック" panose="020B0600070205080204" pitchFamily="50" charset="-128"/>
            </a:endParaRPr>
          </a:p>
          <a:p>
            <a:r>
              <a:rPr lang="ja-JP" altLang="en-US" sz="2000" b="1" dirty="0" smtClean="0">
                <a:solidFill>
                  <a:srgbClr val="000000"/>
                </a:solidFill>
                <a:latin typeface="ＭＳ Ｐゴシック" panose="020B0600070205080204" pitchFamily="50" charset="-128"/>
              </a:rPr>
              <a:t>　</a:t>
            </a:r>
            <a:r>
              <a:rPr lang="ja-JP" altLang="en-US" sz="2000" b="1" dirty="0">
                <a:solidFill>
                  <a:srgbClr val="000000"/>
                </a:solidFill>
                <a:latin typeface="Georgia" panose="02040502050405020303" pitchFamily="18" charset="0"/>
              </a:rPr>
              <a:t>３</a:t>
            </a:r>
            <a:r>
              <a:rPr lang="ja-JP" altLang="en-US" sz="2000" b="1" dirty="0" smtClean="0">
                <a:solidFill>
                  <a:srgbClr val="000000"/>
                </a:solidFill>
                <a:latin typeface="ＭＳ Ｐゴシック" panose="020B0600070205080204" pitchFamily="50" charset="-128"/>
              </a:rPr>
              <a:t>年後</a:t>
            </a:r>
            <a:r>
              <a:rPr lang="ja-JP" altLang="en-US" sz="2000" b="1" dirty="0" smtClean="0">
                <a:solidFill>
                  <a:srgbClr val="000000"/>
                </a:solidFill>
                <a:latin typeface="Georgia" panose="02040502050405020303" pitchFamily="18" charset="0"/>
              </a:rPr>
              <a:t>５</a:t>
            </a:r>
            <a:r>
              <a:rPr lang="ja-JP" altLang="en-US" sz="2000" b="1" dirty="0" smtClean="0">
                <a:solidFill>
                  <a:srgbClr val="000000"/>
                </a:solidFill>
                <a:latin typeface="ＭＳ Ｐゴシック" panose="020B0600070205080204" pitchFamily="50" charset="-128"/>
              </a:rPr>
              <a:t>年後</a:t>
            </a:r>
            <a:r>
              <a:rPr lang="ja-JP" altLang="en-US" sz="2000" b="1" dirty="0">
                <a:solidFill>
                  <a:srgbClr val="000000"/>
                </a:solidFill>
                <a:latin typeface="ＭＳ Ｐゴシック" panose="020B0600070205080204" pitchFamily="50" charset="-128"/>
              </a:rPr>
              <a:t>が全体</a:t>
            </a:r>
            <a:r>
              <a:rPr lang="ja-JP" altLang="en-US" sz="2000" b="1" dirty="0" smtClean="0">
                <a:solidFill>
                  <a:srgbClr val="000000"/>
                </a:solidFill>
                <a:latin typeface="ＭＳ Ｐゴシック" panose="020B0600070205080204" pitchFamily="50" charset="-128"/>
              </a:rPr>
              <a:t>の</a:t>
            </a:r>
            <a:r>
              <a:rPr lang="ja-JP" altLang="en-US" sz="2000" b="1" dirty="0" smtClean="0">
                <a:solidFill>
                  <a:srgbClr val="FF0000"/>
                </a:solidFill>
                <a:latin typeface="Georgia" panose="02040502050405020303" pitchFamily="18" charset="0"/>
              </a:rPr>
              <a:t>９０％</a:t>
            </a:r>
            <a:endParaRPr lang="en-US" altLang="ja-JP" sz="2000" b="1" dirty="0" smtClean="0">
              <a:solidFill>
                <a:srgbClr val="FF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・「日本の</a:t>
            </a:r>
            <a:r>
              <a:rPr lang="ja-JP" altLang="en-US" sz="2000" b="1" dirty="0" smtClean="0">
                <a:solidFill>
                  <a:srgbClr val="000000"/>
                </a:solidFill>
                <a:latin typeface="ＭＳ Ｐゴシック" panose="020B0600070205080204" pitchFamily="50" charset="-128"/>
              </a:rPr>
              <a:t>ロータリー</a:t>
            </a:r>
            <a:r>
              <a:rPr lang="ja-JP" altLang="en-US" sz="2000" b="1" dirty="0" smtClean="0">
                <a:solidFill>
                  <a:srgbClr val="000000"/>
                </a:solidFill>
                <a:latin typeface="Georgia" panose="02040502050405020303" pitchFamily="18" charset="0"/>
              </a:rPr>
              <a:t>１０</a:t>
            </a:r>
            <a:r>
              <a:rPr lang="ja-JP" altLang="en-US" sz="2000" b="1" dirty="0">
                <a:solidFill>
                  <a:srgbClr val="000000"/>
                </a:solidFill>
                <a:latin typeface="Georgia" panose="02040502050405020303" pitchFamily="18" charset="0"/>
              </a:rPr>
              <a:t>０</a:t>
            </a:r>
            <a:r>
              <a:rPr lang="ja-JP" altLang="en-US" sz="2000" b="1" dirty="0" smtClean="0">
                <a:solidFill>
                  <a:srgbClr val="000000"/>
                </a:solidFill>
                <a:latin typeface="ＭＳ Ｐゴシック" panose="020B0600070205080204" pitchFamily="50" charset="-128"/>
              </a:rPr>
              <a:t>周年</a:t>
            </a:r>
            <a:r>
              <a:rPr lang="ja-JP" altLang="en-US" sz="2000" b="1" dirty="0">
                <a:solidFill>
                  <a:srgbClr val="000000"/>
                </a:solidFill>
                <a:latin typeface="ＭＳ Ｐゴシック" panose="020B0600070205080204" pitchFamily="50" charset="-128"/>
              </a:rPr>
              <a:t>」記念事業について参加したいは約</a:t>
            </a:r>
            <a:r>
              <a:rPr lang="en-US" altLang="ja-JP" sz="2000" b="1" dirty="0">
                <a:solidFill>
                  <a:srgbClr val="000000"/>
                </a:solidFill>
                <a:latin typeface="Georgia" panose="02040502050405020303" pitchFamily="18" charset="0"/>
              </a:rPr>
              <a:t>3</a:t>
            </a:r>
            <a:r>
              <a:rPr lang="ja-JP" altLang="en-US" sz="2000" b="1" dirty="0">
                <a:solidFill>
                  <a:srgbClr val="000000"/>
                </a:solidFill>
                <a:latin typeface="ＭＳ Ｐゴシック" panose="020B0600070205080204" pitchFamily="50" charset="-128"/>
              </a:rPr>
              <a:t>割、</a:t>
            </a:r>
            <a:r>
              <a:rPr lang="ja-JP" altLang="en-US" sz="2000" b="1" dirty="0" smtClean="0">
                <a:solidFill>
                  <a:srgbClr val="000000"/>
                </a:solidFill>
                <a:latin typeface="ＭＳ Ｐゴシック" panose="020B0600070205080204" pitchFamily="50" charset="-128"/>
              </a:rPr>
              <a:t>検討したいは</a:t>
            </a:r>
            <a:r>
              <a:rPr lang="ja-JP" altLang="en-US" sz="2000" b="1" dirty="0" smtClean="0">
                <a:solidFill>
                  <a:srgbClr val="FF0000"/>
                </a:solidFill>
                <a:latin typeface="Georgia" panose="02040502050405020303" pitchFamily="18" charset="0"/>
              </a:rPr>
              <a:t>４０％</a:t>
            </a:r>
            <a:r>
              <a:rPr lang="ja-JP" altLang="en-US" sz="2000" b="1" dirty="0" smtClean="0">
                <a:solidFill>
                  <a:srgbClr val="000000"/>
                </a:solidFill>
                <a:latin typeface="ＭＳ Ｐゴシック" panose="020B0600070205080204" pitchFamily="50" charset="-128"/>
              </a:rPr>
              <a:t>情報</a:t>
            </a:r>
            <a:r>
              <a:rPr lang="ja-JP" altLang="en-US" sz="2000" b="1" dirty="0">
                <a:solidFill>
                  <a:srgbClr val="000000"/>
                </a:solidFill>
                <a:latin typeface="ＭＳ Ｐゴシック" panose="020B0600070205080204" pitchFamily="50" charset="-128"/>
              </a:rPr>
              <a:t>が欲しい</a:t>
            </a:r>
            <a:r>
              <a:rPr lang="ja-JP" altLang="en-US" sz="2000" b="1" dirty="0" smtClean="0">
                <a:solidFill>
                  <a:srgbClr val="000000"/>
                </a:solidFill>
                <a:latin typeface="ＭＳ Ｐゴシック" panose="020B0600070205080204" pitchFamily="50" charset="-128"/>
              </a:rPr>
              <a:t>が</a:t>
            </a:r>
            <a:endParaRPr lang="en-US" altLang="ja-JP" sz="2000" b="1" dirty="0" smtClean="0">
              <a:solidFill>
                <a:srgbClr val="000000"/>
              </a:solidFill>
              <a:latin typeface="ＭＳ Ｐゴシック" panose="020B0600070205080204" pitchFamily="50" charset="-128"/>
            </a:endParaRPr>
          </a:p>
          <a:p>
            <a:r>
              <a:rPr lang="ja-JP" altLang="en-US" sz="2000" b="1" dirty="0" smtClean="0">
                <a:solidFill>
                  <a:srgbClr val="000000"/>
                </a:solidFill>
                <a:latin typeface="ＭＳ Ｐゴシック" panose="020B0600070205080204" pitchFamily="50" charset="-128"/>
              </a:rPr>
              <a:t>　</a:t>
            </a:r>
            <a:r>
              <a:rPr lang="ja-JP" altLang="en-US" sz="2000" b="1" dirty="0" smtClean="0">
                <a:solidFill>
                  <a:srgbClr val="FF0000"/>
                </a:solidFill>
                <a:latin typeface="Georgia" panose="02040502050405020303" pitchFamily="18" charset="0"/>
              </a:rPr>
              <a:t>３１％</a:t>
            </a:r>
            <a:r>
              <a:rPr lang="ja-JP" altLang="en-US" sz="2000" b="1" dirty="0" smtClean="0">
                <a:solidFill>
                  <a:srgbClr val="000000"/>
                </a:solidFill>
                <a:latin typeface="ＭＳ Ｐゴシック" panose="020B0600070205080204" pitchFamily="50" charset="-128"/>
              </a:rPr>
              <a:t>、</a:t>
            </a:r>
            <a:r>
              <a:rPr lang="ja-JP" altLang="en-US" sz="2000" b="1" dirty="0">
                <a:solidFill>
                  <a:srgbClr val="000000"/>
                </a:solidFill>
                <a:latin typeface="ＭＳ Ｐゴシック" panose="020B0600070205080204" pitchFamily="50" charset="-128"/>
              </a:rPr>
              <a:t>公共イメージの向上を望む声</a:t>
            </a:r>
            <a:r>
              <a:rPr lang="ja-JP" altLang="en-US" sz="2000" b="1" dirty="0" smtClean="0">
                <a:solidFill>
                  <a:srgbClr val="000000"/>
                </a:solidFill>
                <a:latin typeface="ＭＳ Ｐゴシック" panose="020B0600070205080204" pitchFamily="50" charset="-128"/>
              </a:rPr>
              <a:t>が</a:t>
            </a:r>
            <a:r>
              <a:rPr lang="ja-JP" altLang="en-US" sz="2000" b="1" dirty="0" smtClean="0">
                <a:solidFill>
                  <a:srgbClr val="FF0000"/>
                </a:solidFill>
                <a:latin typeface="Georgia" panose="02040502050405020303" pitchFamily="18" charset="0"/>
              </a:rPr>
              <a:t>６５％</a:t>
            </a:r>
            <a:r>
              <a:rPr lang="ja-JP" altLang="en-US" sz="2000" b="1" dirty="0" smtClean="0">
                <a:solidFill>
                  <a:srgbClr val="000000"/>
                </a:solidFill>
                <a:latin typeface="ＭＳ Ｐゴシック" panose="020B0600070205080204" pitchFamily="50" charset="-128"/>
              </a:rPr>
              <a:t>と高い</a:t>
            </a:r>
            <a:endParaRPr lang="en-US" altLang="ja-JP" sz="2000" b="1" dirty="0" smtClean="0">
              <a:solidFill>
                <a:srgbClr val="000000"/>
              </a:solidFill>
              <a:latin typeface="ＭＳ Ｐゴシック" panose="020B0600070205080204" pitchFamily="50" charset="-128"/>
            </a:endParaRPr>
          </a:p>
          <a:p>
            <a:endParaRPr lang="ja-JP" altLang="en-US" sz="2000" b="1" dirty="0">
              <a:solidFill>
                <a:srgbClr val="000000"/>
              </a:solidFill>
              <a:latin typeface="ＭＳ Ｐゴシック" panose="020B0600070205080204" pitchFamily="50" charset="-128"/>
            </a:endParaRPr>
          </a:p>
          <a:p>
            <a:r>
              <a:rPr lang="ja-JP" altLang="en-US" sz="2000" b="1" dirty="0">
                <a:solidFill>
                  <a:srgbClr val="000000"/>
                </a:solidFill>
                <a:latin typeface="ＭＳ Ｐゴシック" panose="020B0600070205080204" pitchFamily="50" charset="-128"/>
              </a:rPr>
              <a:t>・式典・イベントを実施するとしたら、公共イメージの向上、会員が</a:t>
            </a:r>
            <a:r>
              <a:rPr lang="ja-JP" altLang="en-US" sz="2000" b="1" dirty="0" smtClean="0">
                <a:solidFill>
                  <a:srgbClr val="000000"/>
                </a:solidFill>
                <a:latin typeface="ＭＳ Ｐゴシック" panose="020B0600070205080204" pitchFamily="50" charset="-128"/>
              </a:rPr>
              <a:t>楽しめる企画</a:t>
            </a:r>
            <a:r>
              <a:rPr lang="ja-JP" altLang="en-US" sz="2000" b="1" dirty="0">
                <a:solidFill>
                  <a:srgbClr val="000000"/>
                </a:solidFill>
                <a:latin typeface="ＭＳ Ｐゴシック" panose="020B0600070205080204" pitchFamily="50" charset="-128"/>
              </a:rPr>
              <a:t>を望む</a:t>
            </a:r>
            <a:r>
              <a:rPr lang="ja-JP" altLang="en-US" sz="2000" b="1" dirty="0" smtClean="0">
                <a:solidFill>
                  <a:srgbClr val="000000"/>
                </a:solidFill>
                <a:latin typeface="ＭＳ Ｐゴシック" panose="020B0600070205080204" pitchFamily="50" charset="-128"/>
              </a:rPr>
              <a:t>クラブが</a:t>
            </a:r>
            <a:r>
              <a:rPr lang="ja-JP" altLang="en-US" sz="2000" b="1" dirty="0">
                <a:solidFill>
                  <a:srgbClr val="000000"/>
                </a:solidFill>
                <a:latin typeface="ＭＳ Ｐゴシック" panose="020B0600070205080204" pitchFamily="50" charset="-128"/>
              </a:rPr>
              <a:t>多い</a:t>
            </a:r>
            <a:endParaRPr lang="ja-JP" altLang="en-US" sz="2000" b="1" dirty="0"/>
          </a:p>
        </p:txBody>
      </p:sp>
    </p:spTree>
    <p:extLst>
      <p:ext uri="{BB962C8B-B14F-4D97-AF65-F5344CB8AC3E}">
        <p14:creationId xmlns:p14="http://schemas.microsoft.com/office/powerpoint/2010/main" val="332027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a:t>
            </a:r>
            <a:r>
              <a:rPr lang="ja-JP" altLang="en-US" sz="3600" b="1" smtClean="0"/>
              <a:t>　２０１７年</a:t>
            </a:r>
            <a:r>
              <a:rPr lang="ja-JP" altLang="en-US" sz="3600" b="1" dirty="0" smtClean="0"/>
              <a:t>１１月現在アンケート結果</a:t>
            </a:r>
            <a:endParaRPr lang="ja-JP" altLang="en-US" sz="3600" b="1" dirty="0"/>
          </a:p>
        </p:txBody>
      </p:sp>
      <p:sp>
        <p:nvSpPr>
          <p:cNvPr id="8" name="タイトル 1"/>
          <p:cNvSpPr txBox="1">
            <a:spLocks/>
          </p:cNvSpPr>
          <p:nvPr/>
        </p:nvSpPr>
        <p:spPr>
          <a:xfrm>
            <a:off x="217853" y="1018845"/>
            <a:ext cx="10084674" cy="41098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t>●</a:t>
            </a:r>
            <a:r>
              <a:rPr lang="ja-JP" altLang="ja-JP" sz="2000" dirty="0" smtClean="0"/>
              <a:t>過去</a:t>
            </a:r>
            <a:r>
              <a:rPr lang="ja-JP" altLang="ja-JP" sz="2000" dirty="0"/>
              <a:t>１０年間での退会者の退会</a:t>
            </a:r>
            <a:r>
              <a:rPr lang="ja-JP" altLang="ja-JP" sz="2000" dirty="0" smtClean="0"/>
              <a:t>理由</a:t>
            </a:r>
            <a:r>
              <a:rPr lang="ja-JP" altLang="en-US" sz="2000" dirty="0" smtClean="0"/>
              <a:t>（複数回答含む）</a:t>
            </a:r>
            <a:endParaRPr lang="ja-JP" altLang="ja-JP" sz="2000" dirty="0"/>
          </a:p>
        </p:txBody>
      </p:sp>
      <p:graphicFrame>
        <p:nvGraphicFramePr>
          <p:cNvPr id="7" name="表 6"/>
          <p:cNvGraphicFramePr>
            <a:graphicFrameLocks noGrp="1"/>
          </p:cNvGraphicFramePr>
          <p:nvPr>
            <p:extLst>
              <p:ext uri="{D42A27DB-BD31-4B8C-83A1-F6EECF244321}">
                <p14:modId xmlns:p14="http://schemas.microsoft.com/office/powerpoint/2010/main" val="3752516625"/>
              </p:ext>
            </p:extLst>
          </p:nvPr>
        </p:nvGraphicFramePr>
        <p:xfrm>
          <a:off x="2" y="1440759"/>
          <a:ext cx="6022846" cy="5428171"/>
        </p:xfrm>
        <a:graphic>
          <a:graphicData uri="http://schemas.openxmlformats.org/drawingml/2006/table">
            <a:tbl>
              <a:tblPr/>
              <a:tblGrid>
                <a:gridCol w="3953075"/>
                <a:gridCol w="1017020"/>
                <a:gridCol w="1052751"/>
              </a:tblGrid>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退会理由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ｸﾗﾌﾞ数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21403">
                <a:tc>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転　勤</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健康上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21403">
                <a:tc>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高　齢</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421403">
                <a:tc>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逝　去</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人間関係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会費が高い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居場所が無かった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仕事にメリット無し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421403">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ロータリー活動に不満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r>
              <a:tr h="792738">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入会したが、描いていたロータリーとは違った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421403">
                <a:tc>
                  <a:txBody>
                    <a:bodyPr/>
                    <a:lstStyle/>
                    <a:p>
                      <a:pPr algn="ctr"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bl>
          </a:graphicData>
        </a:graphic>
      </p:graphicFrame>
      <p:graphicFrame>
        <p:nvGraphicFramePr>
          <p:cNvPr id="10" name="グラフ 9"/>
          <p:cNvGraphicFramePr>
            <a:graphicFrameLocks/>
          </p:cNvGraphicFramePr>
          <p:nvPr>
            <p:extLst/>
          </p:nvPr>
        </p:nvGraphicFramePr>
        <p:xfrm>
          <a:off x="6022848" y="1792224"/>
          <a:ext cx="5525834" cy="5065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155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75508" y="1160100"/>
          <a:ext cx="11324657" cy="4059114"/>
        </p:xfrm>
        <a:graphic>
          <a:graphicData uri="http://schemas.openxmlformats.org/drawingml/2006/table">
            <a:tbl>
              <a:tblPr>
                <a:tableStyleId>{5C22544A-7EE6-4342-B048-85BDC9FD1C3A}</a:tableStyleId>
              </a:tblPr>
              <a:tblGrid>
                <a:gridCol w="2049119">
                  <a:extLst>
                    <a:ext uri="{9D8B030D-6E8A-4147-A177-3AD203B41FA5}">
                      <a16:colId xmlns="" xmlns:a16="http://schemas.microsoft.com/office/drawing/2014/main" val="20000"/>
                    </a:ext>
                  </a:extLst>
                </a:gridCol>
                <a:gridCol w="2049119">
                  <a:extLst>
                    <a:ext uri="{9D8B030D-6E8A-4147-A177-3AD203B41FA5}">
                      <a16:colId xmlns="" xmlns:a16="http://schemas.microsoft.com/office/drawing/2014/main" val="20001"/>
                    </a:ext>
                  </a:extLst>
                </a:gridCol>
                <a:gridCol w="2049119">
                  <a:extLst>
                    <a:ext uri="{9D8B030D-6E8A-4147-A177-3AD203B41FA5}">
                      <a16:colId xmlns="" xmlns:a16="http://schemas.microsoft.com/office/drawing/2014/main" val="20002"/>
                    </a:ext>
                  </a:extLst>
                </a:gridCol>
                <a:gridCol w="2049119">
                  <a:extLst>
                    <a:ext uri="{9D8B030D-6E8A-4147-A177-3AD203B41FA5}">
                      <a16:colId xmlns="" xmlns:a16="http://schemas.microsoft.com/office/drawing/2014/main" val="20003"/>
                    </a:ext>
                  </a:extLst>
                </a:gridCol>
                <a:gridCol w="1079062">
                  <a:extLst>
                    <a:ext uri="{9D8B030D-6E8A-4147-A177-3AD203B41FA5}">
                      <a16:colId xmlns="" xmlns:a16="http://schemas.microsoft.com/office/drawing/2014/main" val="20004"/>
                    </a:ext>
                  </a:extLst>
                </a:gridCol>
                <a:gridCol w="2049119">
                  <a:extLst>
                    <a:ext uri="{9D8B030D-6E8A-4147-A177-3AD203B41FA5}">
                      <a16:colId xmlns="" xmlns:a16="http://schemas.microsoft.com/office/drawing/2014/main" val="20005"/>
                    </a:ext>
                  </a:extLst>
                </a:gridCol>
              </a:tblGrid>
              <a:tr h="1004423">
                <a:tc gridSpan="6">
                  <a:txBody>
                    <a:bodyPr/>
                    <a:lstStyle/>
                    <a:p>
                      <a:pPr algn="l" fontAlgn="ctr"/>
                      <a:r>
                        <a:rPr lang="ja-JP" altLang="en-US" sz="2800" u="none" strike="noStrike" dirty="0" smtClean="0">
                          <a:effectLst/>
                        </a:rPr>
                        <a:t>現在</a:t>
                      </a:r>
                      <a:r>
                        <a:rPr lang="ja-JP" altLang="en-US" sz="2800" u="none" strike="noStrike" dirty="0">
                          <a:effectLst/>
                        </a:rPr>
                        <a:t>女性会員が居ないクラブについて</a:t>
                      </a:r>
                      <a:r>
                        <a:rPr lang="ja-JP" altLang="en-US" sz="2800" u="none" strike="noStrike" dirty="0" smtClean="0">
                          <a:effectLst/>
                        </a:rPr>
                        <a:t>お尋ねしました。</a:t>
                      </a:r>
                      <a:r>
                        <a:rPr lang="ja-JP" altLang="en-US" sz="2800" u="none" strike="noStrike" dirty="0">
                          <a:effectLst/>
                        </a:rPr>
                        <a:t>　</a:t>
                      </a:r>
                      <a:r>
                        <a:rPr lang="en-US" altLang="ja-JP" sz="2800" u="none" strike="noStrike" dirty="0">
                          <a:effectLst/>
                        </a:rPr>
                        <a:t>(29RC</a:t>
                      </a:r>
                      <a:r>
                        <a:rPr lang="en-US" altLang="ja-JP" sz="2800" u="none" strike="noStrike" dirty="0" smtClean="0">
                          <a:effectLst/>
                        </a:rPr>
                        <a:t>)</a:t>
                      </a:r>
                    </a:p>
                    <a:p>
                      <a:pPr algn="ctr" fontAlgn="ctr"/>
                      <a:r>
                        <a:rPr lang="ja-JP" altLang="en-US" sz="2800" u="none" strike="noStrike" dirty="0" smtClean="0">
                          <a:effectLst/>
                        </a:rPr>
                        <a:t>　　　　　　　　　　　　　　　　　　　　　　　　　　　　　　　　</a:t>
                      </a:r>
                      <a:r>
                        <a:rPr lang="en-US" altLang="ja-JP" sz="2800" u="none" strike="noStrike" dirty="0" smtClean="0">
                          <a:effectLst/>
                        </a:rPr>
                        <a:t>※</a:t>
                      </a:r>
                      <a:r>
                        <a:rPr lang="ja-JP" altLang="en-US" sz="2800" u="none" strike="noStrike" dirty="0" smtClean="0">
                          <a:effectLst/>
                        </a:rPr>
                        <a:t>複数回答含む</a:t>
                      </a:r>
                      <a:r>
                        <a:rPr lang="en-US" altLang="ja-JP" sz="1200" u="none" strike="noStrike" dirty="0">
                          <a:effectLst/>
                        </a:rPr>
                        <a:t/>
                      </a:r>
                      <a:br>
                        <a:rPr lang="en-US" altLang="ja-JP" sz="1200" u="none" strike="noStrike" dirty="0">
                          <a:effectLst/>
                        </a:rPr>
                      </a:br>
                      <a:endPar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004423">
                <a:tc>
                  <a:txBody>
                    <a:bodyPr/>
                    <a:lstStyle/>
                    <a:p>
                      <a:pPr algn="ctr" fontAlgn="ctr"/>
                      <a:r>
                        <a:rPr lang="ja-JP" altLang="en-US" sz="1600" b="1" u="none" strike="noStrike" dirty="0">
                          <a:effectLst/>
                        </a:rPr>
                        <a:t>入会を</a:t>
                      </a:r>
                      <a:endParaRPr lang="en-US" altLang="ja-JP" sz="1600" b="1" u="none" strike="noStrike" dirty="0">
                        <a:effectLst/>
                      </a:endParaRPr>
                    </a:p>
                    <a:p>
                      <a:pPr algn="ctr" fontAlgn="ctr"/>
                      <a:r>
                        <a:rPr lang="ja-JP" altLang="en-US" sz="1600" b="1" u="none" strike="noStrike" dirty="0">
                          <a:effectLst/>
                        </a:rPr>
                        <a:t>希望している</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入会は今の所</a:t>
                      </a:r>
                      <a:endParaRPr lang="en-US" altLang="ja-JP" sz="1600" b="1" u="none" strike="noStrike" dirty="0">
                        <a:effectLst/>
                      </a:endParaRPr>
                    </a:p>
                    <a:p>
                      <a:pPr algn="ctr" fontAlgn="ctr"/>
                      <a:r>
                        <a:rPr lang="ja-JP" altLang="en-US" sz="1600" b="1" u="none" strike="noStrike" dirty="0">
                          <a:effectLst/>
                        </a:rPr>
                        <a:t>考えていない</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クラブで検討中</a:t>
                      </a:r>
                      <a:endParaRPr lang="en-US" altLang="ja-JP" sz="1600" b="1" u="none" strike="noStrike" dirty="0">
                        <a:effectLst/>
                      </a:endParaRPr>
                    </a:p>
                    <a:p>
                      <a:pPr algn="ctr" fontAlgn="ctr"/>
                      <a:r>
                        <a:rPr lang="ja-JP" altLang="en-US" sz="1600" b="1" u="none" strike="noStrike" dirty="0">
                          <a:effectLst/>
                        </a:rPr>
                        <a:t>又は調整中</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1" u="none" strike="noStrike" dirty="0">
                          <a:effectLst/>
                        </a:rPr>
                        <a:t>勧誘活動をしているが</a:t>
                      </a:r>
                      <a:endParaRPr lang="en-US" altLang="ja-JP" sz="1600" b="1" u="none" strike="noStrike" dirty="0">
                        <a:effectLst/>
                      </a:endParaRPr>
                    </a:p>
                    <a:p>
                      <a:pPr algn="ctr" fontAlgn="ctr"/>
                      <a:r>
                        <a:rPr lang="ja-JP" altLang="en-US" sz="1600" b="1" u="none" strike="noStrike" dirty="0">
                          <a:effectLst/>
                        </a:rPr>
                        <a:t>結果がでない</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ja-JP" altLang="en-US" sz="1600" b="1" u="none" strike="noStrike" dirty="0">
                          <a:effectLst/>
                        </a:rPr>
                        <a:t>その他</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1"/>
                  </a:ext>
                </a:extLst>
              </a:tr>
              <a:tr h="1004423">
                <a:tc>
                  <a:txBody>
                    <a:bodyPr/>
                    <a:lstStyle/>
                    <a:p>
                      <a:pPr algn="ctr" fontAlgn="ctr"/>
                      <a:r>
                        <a:rPr lang="en-US" altLang="ja-JP" sz="3200" u="none" strike="noStrike" dirty="0">
                          <a:effectLst/>
                        </a:rPr>
                        <a:t>7</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9</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10</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4</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その他</a:t>
                      </a:r>
                      <a:br>
                        <a:rPr lang="ja-JP" altLang="en-US" sz="1200" u="none" strike="noStrike">
                          <a:effectLst/>
                        </a:rPr>
                      </a:br>
                      <a:r>
                        <a:rPr lang="ja-JP" altLang="en-US" sz="1200" u="none" strike="noStrike">
                          <a:effectLst/>
                        </a:rPr>
                        <a:t>の内容</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04423">
                <a:tc>
                  <a:txBody>
                    <a:bodyPr/>
                    <a:lstStyle/>
                    <a:p>
                      <a:pPr algn="ctr" fontAlgn="ctr"/>
                      <a:r>
                        <a:rPr lang="en-US" altLang="ja-JP" sz="3200" u="none" strike="noStrike">
                          <a:effectLst/>
                        </a:rPr>
                        <a:t>24%</a:t>
                      </a:r>
                      <a:endParaRPr lang="en-US" altLang="ja-JP" sz="3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a:effectLst/>
                        </a:rPr>
                        <a:t>31%</a:t>
                      </a:r>
                      <a:endParaRPr lang="en-US" altLang="ja-JP" sz="3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34%</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14%</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3%</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その他</a:t>
                      </a:r>
                      <a:br>
                        <a:rPr lang="ja-JP" altLang="en-US" sz="1200" u="none" strike="noStrike" dirty="0">
                          <a:effectLst/>
                        </a:rPr>
                      </a:br>
                      <a:r>
                        <a:rPr lang="ja-JP" altLang="en-US" sz="1200" u="none" strike="noStrike" dirty="0">
                          <a:effectLst/>
                        </a:rPr>
                        <a:t>の内容</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6" name="正方形/長方形 5"/>
          <p:cNvSpPr/>
          <p:nvPr/>
        </p:nvSpPr>
        <p:spPr>
          <a:xfrm>
            <a:off x="375509" y="5360469"/>
            <a:ext cx="11324654" cy="1323439"/>
          </a:xfrm>
          <a:prstGeom prst="rect">
            <a:avLst/>
          </a:prstGeom>
        </p:spPr>
        <p:txBody>
          <a:bodyPr wrap="square">
            <a:spAutoFit/>
          </a:bodyPr>
          <a:lstStyle/>
          <a:p>
            <a:pPr fontAlgn="ctr"/>
            <a:r>
              <a:rPr lang="ja-JP" altLang="en-US" sz="2000" b="1" dirty="0" smtClean="0">
                <a:solidFill>
                  <a:srgbClr val="0070C0"/>
                </a:solidFill>
              </a:rPr>
              <a:t>女性会員がいない２９</a:t>
            </a:r>
            <a:r>
              <a:rPr lang="ja-JP" altLang="en-US" sz="2000" b="1" dirty="0">
                <a:solidFill>
                  <a:srgbClr val="0070C0"/>
                </a:solidFill>
              </a:rPr>
              <a:t>クラブ中　２１</a:t>
            </a:r>
            <a:r>
              <a:rPr lang="ja-JP" altLang="en-US" sz="2000" b="1" dirty="0" smtClean="0">
                <a:solidFill>
                  <a:srgbClr val="0070C0"/>
                </a:solidFill>
              </a:rPr>
              <a:t>クラブが</a:t>
            </a:r>
            <a:r>
              <a:rPr lang="ja-JP" altLang="en-US" sz="2000" b="1" dirty="0">
                <a:solidFill>
                  <a:srgbClr val="0070C0"/>
                </a:solidFill>
              </a:rPr>
              <a:t>希望又は検討調整中で、本格的に女性会員入会に力を</a:t>
            </a:r>
            <a:r>
              <a:rPr lang="ja-JP" altLang="en-US" sz="2000" b="1" dirty="0" smtClean="0">
                <a:solidFill>
                  <a:srgbClr val="0070C0"/>
                </a:solidFill>
              </a:rPr>
              <a:t>入れると</a:t>
            </a:r>
            <a:r>
              <a:rPr lang="ja-JP" altLang="en-US" sz="2000" b="1" dirty="0" smtClean="0">
                <a:solidFill>
                  <a:srgbClr val="0070C0"/>
                </a:solidFill>
                <a:latin typeface="ＭＳ ゴシック" panose="020B0609070205080204" pitchFamily="49" charset="-128"/>
                <a:ea typeface="ＭＳ ゴシック" panose="020B0609070205080204" pitchFamily="49" charset="-128"/>
              </a:rPr>
              <a:t>将来的に大きな会員増強の原動力になります。</a:t>
            </a:r>
            <a:endParaRPr lang="en-US" altLang="ja-JP" sz="2000" b="1" dirty="0" smtClean="0">
              <a:solidFill>
                <a:srgbClr val="0070C0"/>
              </a:solidFill>
              <a:latin typeface="ＭＳ ゴシック" panose="020B0609070205080204" pitchFamily="49" charset="-128"/>
              <a:ea typeface="ＭＳ ゴシック" panose="020B0609070205080204" pitchFamily="49" charset="-128"/>
            </a:endParaRPr>
          </a:p>
          <a:p>
            <a:pPr fontAlgn="ctr"/>
            <a:endParaRPr lang="en-US" altLang="ja-JP" sz="2000" b="1" dirty="0">
              <a:solidFill>
                <a:srgbClr val="FF0000"/>
              </a:solidFill>
              <a:latin typeface="ＭＳ ゴシック" panose="020B0609070205080204" pitchFamily="49" charset="-128"/>
              <a:ea typeface="ＭＳ ゴシック" panose="020B0609070205080204" pitchFamily="49" charset="-128"/>
            </a:endParaRPr>
          </a:p>
          <a:p>
            <a:pPr fontAlgn="ctr"/>
            <a:r>
              <a:rPr lang="ja-JP" altLang="en-US" sz="2000" b="1" dirty="0" smtClean="0">
                <a:solidFill>
                  <a:srgbClr val="FF0000"/>
                </a:solidFill>
                <a:latin typeface="ＭＳ ゴシック" panose="020B0609070205080204" pitchFamily="49" charset="-128"/>
                <a:ea typeface="ＭＳ ゴシック" panose="020B0609070205080204" pitchFamily="49" charset="-128"/>
              </a:rPr>
              <a:t>　　★★★　２０１７－１８　世界５３９地区のうち女性ガバナー１０９人　２０％　★★★</a:t>
            </a:r>
            <a:endParaRPr lang="ja-JP" altLang="en-US" sz="2000" b="1" dirty="0">
              <a:solidFill>
                <a:srgbClr val="FF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pic>
        <p:nvPicPr>
          <p:cNvPr id="8" name="図 7" descr="RotaryMBS_RGB.jpg"/>
          <p:cNvPicPr>
            <a:picLocks noChangeAspect="1"/>
          </p:cNvPicPr>
          <p:nvPr/>
        </p:nvPicPr>
        <p:blipFill>
          <a:blip r:embed="rId3" cstate="print"/>
          <a:stretch>
            <a:fillRect/>
          </a:stretch>
        </p:blipFill>
        <p:spPr>
          <a:xfrm>
            <a:off x="1" y="0"/>
            <a:ext cx="1620182" cy="608710"/>
          </a:xfrm>
          <a:prstGeom prst="rect">
            <a:avLst/>
          </a:prstGeom>
        </p:spPr>
      </p:pic>
    </p:spTree>
    <p:extLst>
      <p:ext uri="{BB962C8B-B14F-4D97-AF65-F5344CB8AC3E}">
        <p14:creationId xmlns:p14="http://schemas.microsoft.com/office/powerpoint/2010/main" val="111458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685800" y="1825625"/>
          <a:ext cx="6315707" cy="4351338"/>
        </p:xfrm>
        <a:graphic>
          <a:graphicData uri="http://schemas.openxmlformats.org/drawingml/2006/table">
            <a:tbl>
              <a:tblPr>
                <a:tableStyleId>{5C22544A-7EE6-4342-B048-85BDC9FD1C3A}</a:tableStyleId>
              </a:tblPr>
              <a:tblGrid>
                <a:gridCol w="1790879">
                  <a:extLst>
                    <a:ext uri="{9D8B030D-6E8A-4147-A177-3AD203B41FA5}">
                      <a16:colId xmlns:a16="http://schemas.microsoft.com/office/drawing/2014/main" xmlns="" val="20000"/>
                    </a:ext>
                  </a:extLst>
                </a:gridCol>
                <a:gridCol w="1790879">
                  <a:extLst>
                    <a:ext uri="{9D8B030D-6E8A-4147-A177-3AD203B41FA5}">
                      <a16:colId xmlns:a16="http://schemas.microsoft.com/office/drawing/2014/main" xmlns="" val="20001"/>
                    </a:ext>
                  </a:extLst>
                </a:gridCol>
                <a:gridCol w="943070">
                  <a:extLst>
                    <a:ext uri="{9D8B030D-6E8A-4147-A177-3AD203B41FA5}">
                      <a16:colId xmlns:a16="http://schemas.microsoft.com/office/drawing/2014/main" xmlns="" val="20002"/>
                    </a:ext>
                  </a:extLst>
                </a:gridCol>
                <a:gridCol w="1790879">
                  <a:extLst>
                    <a:ext uri="{9D8B030D-6E8A-4147-A177-3AD203B41FA5}">
                      <a16:colId xmlns:a16="http://schemas.microsoft.com/office/drawing/2014/main" xmlns="" val="20003"/>
                    </a:ext>
                  </a:extLst>
                </a:gridCol>
              </a:tblGrid>
              <a:tr h="871686">
                <a:tc gridSpan="4">
                  <a:txBody>
                    <a:bodyPr/>
                    <a:lstStyle/>
                    <a:p>
                      <a:pPr algn="ctr" fontAlgn="ctr"/>
                      <a:r>
                        <a:rPr lang="en-US" altLang="ja-JP" sz="2000" u="none" strike="noStrike" dirty="0">
                          <a:effectLst/>
                        </a:rPr>
                        <a:t>(</a:t>
                      </a:r>
                      <a:r>
                        <a:rPr lang="ja-JP" altLang="en-US" sz="2000" u="none" strike="noStrike" dirty="0">
                          <a:effectLst/>
                        </a:rPr>
                        <a:t>女性会員がいる</a:t>
                      </a:r>
                      <a:r>
                        <a:rPr lang="ja-JP" altLang="en-US" sz="2000" u="none" strike="noStrike" dirty="0" smtClean="0">
                          <a:effectLst/>
                        </a:rPr>
                        <a:t>クラブ数</a:t>
                      </a:r>
                      <a:r>
                        <a:rPr lang="ja-JP" altLang="en-US" sz="2000" u="none" strike="noStrike" dirty="0">
                          <a:effectLst/>
                        </a:rPr>
                        <a:t>　</a:t>
                      </a:r>
                      <a:r>
                        <a:rPr lang="en-US" altLang="ja-JP" sz="2000" u="none" strike="noStrike" dirty="0">
                          <a:effectLst/>
                        </a:rPr>
                        <a:t>67RC)</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1736280">
                <a:tc>
                  <a:txBody>
                    <a:bodyPr/>
                    <a:lstStyle/>
                    <a:p>
                      <a:pPr algn="ctr" fontAlgn="ctr"/>
                      <a:r>
                        <a:rPr lang="ja-JP" altLang="en-US" sz="1600" b="1" u="none" strike="noStrike" dirty="0">
                          <a:effectLst/>
                        </a:rPr>
                        <a:t>更に</a:t>
                      </a:r>
                      <a:endParaRPr lang="en-US" altLang="ja-JP" sz="1600" b="1" u="none" strike="noStrike" dirty="0">
                        <a:effectLst/>
                      </a:endParaRPr>
                    </a:p>
                    <a:p>
                      <a:pPr algn="ctr" fontAlgn="ctr"/>
                      <a:r>
                        <a:rPr lang="ja-JP" altLang="en-US" sz="1600" b="1" u="none" strike="noStrike" dirty="0">
                          <a:effectLst/>
                        </a:rPr>
                        <a:t>増やしていきたい</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b="1" u="none" strike="noStrike" dirty="0">
                          <a:effectLst/>
                        </a:rPr>
                        <a:t>経営人以外の女性（主婦、女性奉仕活動家など）も入会を考えている</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ja-JP" altLang="en-US" sz="1600" u="none" strike="noStrike" dirty="0">
                          <a:effectLst/>
                        </a:rPr>
                        <a:t>その他</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1"/>
                  </a:ext>
                </a:extLst>
              </a:tr>
              <a:tr h="871686">
                <a:tc>
                  <a:txBody>
                    <a:bodyPr/>
                    <a:lstStyle/>
                    <a:p>
                      <a:pPr algn="ctr" fontAlgn="ctr"/>
                      <a:r>
                        <a:rPr lang="en-US" altLang="ja-JP" sz="3200" u="none" strike="noStrike" dirty="0">
                          <a:effectLst/>
                        </a:rPr>
                        <a:t>64</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11</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a:effectLst/>
                        </a:rPr>
                        <a:t>1</a:t>
                      </a:r>
                      <a:endParaRPr lang="en-US" altLang="ja-JP" sz="3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その他</a:t>
                      </a:r>
                      <a:br>
                        <a:rPr lang="ja-JP" altLang="en-US" sz="1200" u="none" strike="noStrike">
                          <a:effectLst/>
                        </a:rPr>
                      </a:br>
                      <a:r>
                        <a:rPr lang="ja-JP" altLang="en-US" sz="1200" u="none" strike="noStrike">
                          <a:effectLst/>
                        </a:rPr>
                        <a:t>の内容</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71686">
                <a:tc>
                  <a:txBody>
                    <a:bodyPr/>
                    <a:lstStyle/>
                    <a:p>
                      <a:pPr algn="ctr" fontAlgn="ctr"/>
                      <a:r>
                        <a:rPr lang="en-US" altLang="ja-JP" sz="3200" u="none" strike="noStrike">
                          <a:effectLst/>
                        </a:rPr>
                        <a:t>96%</a:t>
                      </a:r>
                      <a:endParaRPr lang="en-US" altLang="ja-JP" sz="3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16%</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3200" u="none" strike="noStrike" dirty="0">
                          <a:effectLst/>
                        </a:rPr>
                        <a:t>1%</a:t>
                      </a:r>
                      <a:endParaRPr lang="en-US" altLang="ja-JP" sz="3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その他</a:t>
                      </a:r>
                      <a:br>
                        <a:rPr lang="ja-JP" altLang="en-US" sz="1200" u="none" strike="noStrike" dirty="0">
                          <a:effectLst/>
                        </a:rPr>
                      </a:br>
                      <a:r>
                        <a:rPr lang="ja-JP" altLang="en-US" sz="1200" u="none" strike="noStrike" dirty="0">
                          <a:effectLst/>
                        </a:rPr>
                        <a:t>の内容</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正方形/長方形 5"/>
          <p:cNvSpPr/>
          <p:nvPr/>
        </p:nvSpPr>
        <p:spPr>
          <a:xfrm>
            <a:off x="7117080" y="2985631"/>
            <a:ext cx="4583083" cy="2031325"/>
          </a:xfrm>
          <a:prstGeom prst="rect">
            <a:avLst/>
          </a:prstGeom>
        </p:spPr>
        <p:txBody>
          <a:bodyPr wrap="square">
            <a:spAutoFit/>
          </a:bodyPr>
          <a:lstStyle/>
          <a:p>
            <a:pPr fontAlgn="ctr"/>
            <a:r>
              <a:rPr lang="ja-JP" altLang="en-US" b="1" dirty="0"/>
              <a:t>ほとんどのクラブが更に増やしていきたいと</a:t>
            </a:r>
            <a:endParaRPr lang="en-US" altLang="ja-JP" b="1" dirty="0"/>
          </a:p>
          <a:p>
            <a:pPr fontAlgn="ctr"/>
            <a:endParaRPr lang="en-US" altLang="ja-JP" b="1" dirty="0"/>
          </a:p>
          <a:p>
            <a:pPr fontAlgn="ctr"/>
            <a:r>
              <a:rPr lang="ja-JP" altLang="en-US" b="1" dirty="0"/>
              <a:t>回答、また経営人以外の女性も入会対象と考</a:t>
            </a:r>
            <a:endParaRPr lang="en-US" altLang="ja-JP" b="1" dirty="0"/>
          </a:p>
          <a:p>
            <a:pPr fontAlgn="ctr"/>
            <a:endParaRPr lang="en-US" altLang="ja-JP" b="1" dirty="0"/>
          </a:p>
          <a:p>
            <a:pPr fontAlgn="ctr"/>
            <a:r>
              <a:rPr lang="ja-JP" altLang="en-US" b="1" dirty="0"/>
              <a:t>えてるクラブも思ったより有り、入会資格の多</a:t>
            </a:r>
            <a:endParaRPr lang="en-US" altLang="ja-JP" b="1" dirty="0"/>
          </a:p>
          <a:p>
            <a:pPr fontAlgn="ctr"/>
            <a:endParaRPr lang="en-US" altLang="ja-JP" b="1" dirty="0"/>
          </a:p>
          <a:p>
            <a:pPr fontAlgn="ctr"/>
            <a:r>
              <a:rPr lang="ja-JP" altLang="en-US" b="1" dirty="0"/>
              <a:t>様性導入による変化の始まりと考えます。</a:t>
            </a:r>
            <a:endParaRPr lang="ja-JP" altLang="en-US" b="1" dirty="0">
              <a:solidFill>
                <a:srgbClr val="000000"/>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85800" y="1253624"/>
            <a:ext cx="10778490" cy="369332"/>
          </a:xfrm>
          <a:prstGeom prst="rect">
            <a:avLst/>
          </a:prstGeom>
        </p:spPr>
        <p:txBody>
          <a:bodyPr wrap="square">
            <a:spAutoFit/>
          </a:bodyPr>
          <a:lstStyle/>
          <a:p>
            <a:pPr algn="just">
              <a:spcAft>
                <a:spcPts val="0"/>
              </a:spcAft>
            </a:pP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現在</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女性会員が居るクラブについてお尋ね</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しま</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した</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（複数回答含む）</a:t>
            </a:r>
            <a:endParaRPr lang="ja-JP" altLang="ja-JP"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pic>
        <p:nvPicPr>
          <p:cNvPr id="9" name="図 8" descr="RotaryMBS_RGB.jpg"/>
          <p:cNvPicPr>
            <a:picLocks noChangeAspect="1"/>
          </p:cNvPicPr>
          <p:nvPr/>
        </p:nvPicPr>
        <p:blipFill>
          <a:blip r:embed="rId3" cstate="print"/>
          <a:stretch>
            <a:fillRect/>
          </a:stretch>
        </p:blipFill>
        <p:spPr>
          <a:xfrm>
            <a:off x="1" y="0"/>
            <a:ext cx="1620182" cy="608710"/>
          </a:xfrm>
          <a:prstGeom prst="rect">
            <a:avLst/>
          </a:prstGeom>
        </p:spPr>
      </p:pic>
    </p:spTree>
    <p:extLst>
      <p:ext uri="{BB962C8B-B14F-4D97-AF65-F5344CB8AC3E}">
        <p14:creationId xmlns:p14="http://schemas.microsoft.com/office/powerpoint/2010/main" val="3357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8" y="1270800"/>
            <a:ext cx="10957316" cy="461665"/>
          </a:xfrm>
          <a:prstGeom prst="rect">
            <a:avLst/>
          </a:prstGeom>
        </p:spPr>
        <p:txBody>
          <a:bodyPr wrap="square">
            <a:spAutoFit/>
          </a:bodyPr>
          <a:lstStyle/>
          <a:p>
            <a:pPr fontAlgn="ctr"/>
            <a:r>
              <a:rPr lang="ja-JP" altLang="en-US" sz="2400" b="1" dirty="0" smtClean="0"/>
              <a:t>女性</a:t>
            </a:r>
            <a:r>
              <a:rPr lang="ja-JP" altLang="en-US" sz="2400" b="1" dirty="0"/>
              <a:t>会員ができてからクラブ内の雰囲気や影響はどの様に変わりましたか？</a:t>
            </a:r>
            <a:endParaRPr lang="ja-JP" altLang="en-US" sz="2400" b="1" dirty="0">
              <a:solidFill>
                <a:srgbClr val="000000"/>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575554" y="1874967"/>
            <a:ext cx="12192000" cy="5355312"/>
          </a:xfrm>
          <a:prstGeom prst="rect">
            <a:avLst/>
          </a:prstGeom>
        </p:spPr>
        <p:txBody>
          <a:bodyPr wrap="square">
            <a:spAutoFit/>
          </a:bodyPr>
          <a:lstStyle/>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○例会及び</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事業での</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雰囲気が</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穏やかになり</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、大変</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明るく</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なりました。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○女性会員が在籍することによって違った感性での意見があるので、クラブが活性化できる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○女性の目線や感性から意見をもらえ、とても参考になっ</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ている。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○社交的な女性会員であるのでクラブの雰囲気を</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明るく</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してくれています。</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○親睦の企画が和やかに盛り上がる。社会奉仕、子どもに対する企画がやさしい。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○男性会員だけでは得られない優しさが醸成され今まで以上に明るい雰囲気になった。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○クラブの多様性が増し、事業の幅が広がった。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30250" indent="-730250"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○女性会員が委員長を務めることにより、奉仕の取り組みが女性目線になり辺会しております。</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○例会自体がとても明るい雰囲気となり、女性視点からの意見などが</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上がり、</a:t>
            </a: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とても運営にプラス</a:t>
            </a:r>
            <a:r>
              <a:rPr lang="ja-JP" altLang="en-US"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○元々女性会員は在籍していたが、新たな女性会員が入会した事で会の雰囲気は更に明るくなった。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○華やかさの中に女性ならではの気配りを感じ、雰囲気もよい。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○男性会員の言動が優しくなった。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○当クラブは会長、幹事が女性なので色々なところに気配りが出来ている。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○卓話の内容の幅が広がった。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○イベントなどで細かい配慮を感じる。</a:t>
            </a:r>
            <a:endParaRPr lang="en-US" altLang="ja-JP"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○良い面、悪い面あります。具体的には言えません。</a:t>
            </a:r>
            <a:endParaRPr lang="en-US" altLang="ja-JP"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solidFill>
                  <a:schemeClr val="accent6"/>
                </a:solidFill>
                <a:latin typeface="Century" panose="02040604050505020304" pitchFamily="18" charset="0"/>
                <a:ea typeface="ＭＳ 明朝" panose="02020609040205080304" pitchFamily="17" charset="-128"/>
                <a:cs typeface="Times New Roman" panose="02020603050405020304" pitchFamily="18" charset="0"/>
              </a:rPr>
              <a:t>○女性会員に不満がない様努力しております。</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ja-JP"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9" name="図 8"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10"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28353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8" y="1230858"/>
            <a:ext cx="11300495" cy="646331"/>
          </a:xfrm>
          <a:prstGeom prst="rect">
            <a:avLst/>
          </a:prstGeom>
        </p:spPr>
        <p:txBody>
          <a:bodyPr wrap="square">
            <a:spAutoFit/>
          </a:bodyPr>
          <a:lstStyle/>
          <a:p>
            <a:pPr marL="586740" indent="-586740" algn="just">
              <a:spcAft>
                <a:spcPts val="0"/>
              </a:spcAft>
            </a:pP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若い</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会員種類に（２０代、３０代、４０代）経営者、アクト、フェローズ学友生、地域ボランティ</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586740" indent="-586740" algn="just">
              <a:spcAft>
                <a:spcPts val="0"/>
              </a:spcAft>
            </a:pP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アリーダーなどが対象となりますが、クラブとして将来的な入会者としてお考えですか？</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8" name="グラフ 7"/>
          <p:cNvGraphicFramePr>
            <a:graphicFrameLocks/>
          </p:cNvGraphicFramePr>
          <p:nvPr>
            <p:extLst>
              <p:ext uri="{D42A27DB-BD31-4B8C-83A1-F6EECF244321}">
                <p14:modId xmlns:p14="http://schemas.microsoft.com/office/powerpoint/2010/main" val="3480308578"/>
              </p:ext>
            </p:extLst>
          </p:nvPr>
        </p:nvGraphicFramePr>
        <p:xfrm>
          <a:off x="-1183998" y="2533473"/>
          <a:ext cx="6591100" cy="4112768"/>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pic>
        <p:nvPicPr>
          <p:cNvPr id="10" name="図 9" descr="RotaryMBS_RGB.jpg"/>
          <p:cNvPicPr>
            <a:picLocks noChangeAspect="1"/>
          </p:cNvPicPr>
          <p:nvPr/>
        </p:nvPicPr>
        <p:blipFill>
          <a:blip r:embed="rId4" cstate="print"/>
          <a:stretch>
            <a:fillRect/>
          </a:stretch>
        </p:blipFill>
        <p:spPr>
          <a:xfrm>
            <a:off x="37690" y="57832"/>
            <a:ext cx="1620182" cy="608710"/>
          </a:xfrm>
          <a:prstGeom prst="rect">
            <a:avLst/>
          </a:prstGeom>
        </p:spPr>
      </p:pic>
      <p:sp>
        <p:nvSpPr>
          <p:cNvPr id="11" name="テキスト ボックス 10"/>
          <p:cNvSpPr txBox="1"/>
          <p:nvPr/>
        </p:nvSpPr>
        <p:spPr>
          <a:xfrm>
            <a:off x="4180114" y="2533473"/>
            <a:ext cx="7685564" cy="3785652"/>
          </a:xfrm>
          <a:prstGeom prst="rect">
            <a:avLst/>
          </a:prstGeom>
          <a:noFill/>
          <a:ln>
            <a:solidFill>
              <a:schemeClr val="accent5"/>
            </a:solidFill>
          </a:ln>
        </p:spPr>
        <p:txBody>
          <a:bodyPr wrap="square" rtlCol="0">
            <a:spAutoFit/>
          </a:bodyPr>
          <a:lstStyle/>
          <a:p>
            <a:r>
              <a:rPr lang="ja-JP" altLang="en-US" sz="2000" dirty="0"/>
              <a:t>若い会員にクラブとして将来的な入会者としてお考えですか？に対して５９％のクラブが思っておられます。</a:t>
            </a:r>
            <a:endParaRPr lang="en-US" altLang="ja-JP" sz="2000" dirty="0"/>
          </a:p>
          <a:p>
            <a:r>
              <a:rPr lang="ja-JP" altLang="en-US" sz="2000" dirty="0"/>
              <a:t>ＲＩは若い会員が増えるための戦略計画を推し進めておりますが、</a:t>
            </a:r>
            <a:r>
              <a:rPr lang="ja-JP" altLang="en-US" sz="2000" dirty="0" smtClean="0"/>
              <a:t>しかしながら日本では会費</a:t>
            </a:r>
            <a:r>
              <a:rPr lang="ja-JP" altLang="en-US" sz="2000" dirty="0"/>
              <a:t>の問題や例会時間帯の問題など、クリアするにはあらゆる面で整備が</a:t>
            </a:r>
            <a:r>
              <a:rPr lang="ja-JP" altLang="en-US" sz="2000" dirty="0" smtClean="0"/>
              <a:t>必要で</a:t>
            </a:r>
            <a:r>
              <a:rPr lang="ja-JP" altLang="en-US" sz="2000" dirty="0"/>
              <a:t>す</a:t>
            </a:r>
            <a:r>
              <a:rPr lang="ja-JP" altLang="en-US" sz="2000" dirty="0" smtClean="0"/>
              <a:t>。</a:t>
            </a:r>
            <a:r>
              <a:rPr lang="ja-JP" altLang="en-US" sz="2000" dirty="0"/>
              <a:t>今年度から本格的にスタートしたロータリーフェローズが順調に育って行けば、今まで以上のロータリーとの関わりが深まり、たとえ会員とまでは行かなくてもフェローズがクラブの事業や行事活動に参画して行くことでクラブ全体の幅が広がり、それだけでもフェローズや若い世代を取り込んで行くことは将来的に</a:t>
            </a:r>
            <a:r>
              <a:rPr lang="ja-JP" altLang="en-US" sz="2000" dirty="0" smtClean="0"/>
              <a:t>意義があり、準会員制度や衛星クラブ導入により実現は可能となりました。</a:t>
            </a:r>
            <a:endParaRPr lang="en-US" altLang="ja-JP" sz="2000" dirty="0" smtClean="0"/>
          </a:p>
          <a:p>
            <a:endParaRPr lang="en-US" altLang="ja-JP" sz="2000" dirty="0"/>
          </a:p>
          <a:p>
            <a:r>
              <a:rPr lang="ja-JP" altLang="en-US" sz="2000" dirty="0" smtClean="0"/>
              <a:t>他国の伸びている新興国では若い世代が多い特徴です。</a:t>
            </a:r>
            <a:endParaRPr lang="en-US" altLang="ja-JP" sz="2000" dirty="0"/>
          </a:p>
        </p:txBody>
      </p:sp>
    </p:spTree>
    <p:extLst>
      <p:ext uri="{BB962C8B-B14F-4D97-AF65-F5344CB8AC3E}">
        <p14:creationId xmlns:p14="http://schemas.microsoft.com/office/powerpoint/2010/main" val="3456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143" y="2265628"/>
            <a:ext cx="6031492" cy="3392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正方形/長方形 2"/>
          <p:cNvSpPr/>
          <p:nvPr/>
        </p:nvSpPr>
        <p:spPr>
          <a:xfrm>
            <a:off x="0" y="2053771"/>
            <a:ext cx="6096000" cy="3816429"/>
          </a:xfrm>
          <a:prstGeom prst="rect">
            <a:avLst/>
          </a:prstGeom>
        </p:spPr>
        <p:txBody>
          <a:bodyPr>
            <a:spAutoFit/>
          </a:bodyPr>
          <a:lstStyle/>
          <a:p>
            <a:pPr algn="ctr">
              <a:spcAft>
                <a:spcPts val="0"/>
              </a:spcAft>
            </a:pPr>
            <a:r>
              <a:rPr lang="ja-JP" altLang="ja-JP" sz="2000" b="1" u="sng" kern="100" dirty="0">
                <a:latin typeface="Arial" panose="020B0604020202020204" pitchFamily="34" charset="0"/>
                <a:ea typeface="ＭＳ ゴシック" panose="020B0609070205080204" pitchFamily="49" charset="-128"/>
                <a:cs typeface="Arial" panose="020B0604020202020204" pitchFamily="34" charset="0"/>
              </a:rPr>
              <a:t>バリー・ラシン</a:t>
            </a:r>
            <a:r>
              <a:rPr lang="en-US" altLang="ja-JP" sz="2000" b="1" u="sng" kern="100" dirty="0">
                <a:latin typeface="Arial" panose="020B0604020202020204" pitchFamily="34" charset="0"/>
                <a:ea typeface="ＭＳ ゴシック" panose="020B0609070205080204" pitchFamily="49" charset="-128"/>
                <a:cs typeface="Times New Roman" panose="02020603050405020304" pitchFamily="18" charset="0"/>
              </a:rPr>
              <a:t>RI</a:t>
            </a:r>
            <a:r>
              <a:rPr lang="ja-JP" altLang="ja-JP" sz="2000" b="1" u="sng" kern="100" dirty="0">
                <a:latin typeface="Arial" panose="020B0604020202020204" pitchFamily="34" charset="0"/>
                <a:ea typeface="ＭＳ ゴシック" panose="020B0609070205080204" pitchFamily="49" charset="-128"/>
                <a:cs typeface="Arial" panose="020B0604020202020204" pitchFamily="34" charset="0"/>
              </a:rPr>
              <a:t>会長テーマ</a:t>
            </a:r>
            <a:r>
              <a:rPr lang="ja-JP" altLang="ja-JP" sz="2000" b="1" kern="100" dirty="0">
                <a:latin typeface="Arial" panose="020B0604020202020204" pitchFamily="34" charset="0"/>
                <a:ea typeface="ＭＳ ゴシック" panose="020B0609070205080204" pitchFamily="49" charset="-128"/>
                <a:cs typeface="Arial" panose="020B0604020202020204" pitchFamily="34" charset="0"/>
              </a:rPr>
              <a:t>　　</a:t>
            </a:r>
            <a:endParaRPr lang="en-US" altLang="ja-JP" sz="2000" b="1" kern="100" dirty="0" smtClean="0">
              <a:latin typeface="Arial" panose="020B0604020202020204" pitchFamily="34" charset="0"/>
              <a:ea typeface="ＭＳ ゴシック" panose="020B0609070205080204" pitchFamily="49" charset="-128"/>
              <a:cs typeface="Arial" panose="020B0604020202020204" pitchFamily="34" charset="0"/>
            </a:endParaRPr>
          </a:p>
          <a:p>
            <a:pPr algn="ctr">
              <a:spcAft>
                <a:spcPts val="0"/>
              </a:spcAft>
            </a:pPr>
            <a:r>
              <a:rPr lang="en-US" altLang="ja-JP" sz="2000" b="1" kern="100" dirty="0" smtClean="0">
                <a:solidFill>
                  <a:srgbClr val="0070C0"/>
                </a:solidFill>
                <a:latin typeface="Arial" panose="020B0604020202020204" pitchFamily="34" charset="0"/>
                <a:ea typeface="ＭＳ ゴシック" panose="020B0609070205080204" pitchFamily="49" charset="-128"/>
                <a:cs typeface="Times New Roman" panose="02020603050405020304" pitchFamily="18" charset="0"/>
              </a:rPr>
              <a:t>BE </a:t>
            </a:r>
            <a:r>
              <a:rPr lang="en-US" altLang="ja-JP" sz="2000" b="1" kern="100" dirty="0">
                <a:solidFill>
                  <a:srgbClr val="0070C0"/>
                </a:solidFill>
                <a:latin typeface="Arial" panose="020B0604020202020204" pitchFamily="34" charset="0"/>
                <a:ea typeface="ＭＳ ゴシック" panose="020B0609070205080204" pitchFamily="49" charset="-128"/>
                <a:cs typeface="Times New Roman" panose="02020603050405020304" pitchFamily="18" charset="0"/>
              </a:rPr>
              <a:t>THE INSPIRATION   </a:t>
            </a:r>
            <a:endParaRPr lang="en-US" altLang="ja-JP" sz="2000" b="1" kern="100" dirty="0" smtClean="0">
              <a:solidFill>
                <a:srgbClr val="0070C0"/>
              </a:solidFill>
              <a:latin typeface="Arial" panose="020B0604020202020204" pitchFamily="34" charset="0"/>
              <a:ea typeface="ＭＳ ゴシック" panose="020B0609070205080204" pitchFamily="49" charset="-128"/>
              <a:cs typeface="Times New Roman" panose="02020603050405020304" pitchFamily="18" charset="0"/>
            </a:endParaRPr>
          </a:p>
          <a:p>
            <a:pPr algn="ctr">
              <a:spcAft>
                <a:spcPts val="0"/>
              </a:spcAft>
            </a:pPr>
            <a:r>
              <a:rPr lang="ja-JP" altLang="ja-JP" sz="2000" b="1" kern="100" dirty="0" smtClean="0">
                <a:solidFill>
                  <a:srgbClr val="0070C0"/>
                </a:solidFill>
                <a:latin typeface="Arial" panose="020B0604020202020204" pitchFamily="34" charset="0"/>
                <a:ea typeface="ＭＳ ゴシック" panose="020B0609070205080204" pitchFamily="49" charset="-128"/>
                <a:cs typeface="Arial" panose="020B0604020202020204" pitchFamily="34" charset="0"/>
              </a:rPr>
              <a:t>インスピレーション</a:t>
            </a:r>
            <a:r>
              <a:rPr lang="ja-JP" altLang="ja-JP" sz="2000" b="1" kern="100" dirty="0">
                <a:solidFill>
                  <a:srgbClr val="0070C0"/>
                </a:solidFill>
                <a:latin typeface="Arial" panose="020B0604020202020204" pitchFamily="34" charset="0"/>
                <a:ea typeface="ＭＳ ゴシック" panose="020B0609070205080204" pitchFamily="49" charset="-128"/>
                <a:cs typeface="Arial" panose="020B0604020202020204" pitchFamily="34" charset="0"/>
              </a:rPr>
              <a:t>になろう</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kern="100" dirty="0">
                <a:latin typeface="Georgia" panose="02040502050405020303" pitchFamily="18" charset="0"/>
                <a:ea typeface="ＭＳ Ｐ明朝" panose="02020600040205080304" pitchFamily="18" charset="-128"/>
                <a:cs typeface="Times New Roman" panose="02020603050405020304" pitchFamily="18" charset="0"/>
              </a:rPr>
              <a:t>RI</a:t>
            </a:r>
            <a:r>
              <a:rPr lang="ja-JP" altLang="ja-JP" sz="2000" kern="100" dirty="0">
                <a:latin typeface="Georgia" panose="02040502050405020303" pitchFamily="18" charset="0"/>
                <a:ea typeface="ＭＳ Ｐ明朝" panose="02020600040205080304" pitchFamily="18" charset="-128"/>
                <a:cs typeface="Times New Roman" panose="02020603050405020304" pitchFamily="18" charset="0"/>
              </a:rPr>
              <a:t>会長の基本的考え方</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クラブやロータリアンとのコミュニケーションや関係性を</a:t>
            </a:r>
            <a:r>
              <a:rPr lang="ja-JP" altLang="ja-JP" kern="100" dirty="0" smtClean="0">
                <a:latin typeface="Georgia" panose="02040502050405020303" pitchFamily="18" charset="0"/>
                <a:ea typeface="ＭＳ Ｐ明朝" panose="02020600040205080304" pitchFamily="18" charset="-128"/>
                <a:cs typeface="Times New Roman" panose="02020603050405020304" pitchFamily="18" charset="0"/>
              </a:rPr>
              <a:t>高める</a:t>
            </a: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ロータリアンの意欲を喚起する。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smtClean="0">
                <a:latin typeface="Georgia" panose="02040502050405020303" pitchFamily="18" charset="0"/>
                <a:ea typeface="ＭＳ Ｐ明朝" panose="02020600040205080304" pitchFamily="18" charset="-128"/>
                <a:cs typeface="Times New Roman" panose="02020603050405020304" pitchFamily="18" charset="0"/>
              </a:rPr>
              <a:t>持続</a:t>
            </a: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可能な変化を生み出す活動の研究と計画を進める。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ロータリーの可視性を高め入会の魅力を発信する。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世界中の家庭にロータリーの使命を届ける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公共イメージ向上のためデジタルツール活用する。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buFont typeface="+mj-ea"/>
              <a:buAutoNum type="circleNumDbPlain"/>
            </a:pPr>
            <a:r>
              <a:rPr lang="ja-JP" altLang="ja-JP" kern="100" dirty="0">
                <a:latin typeface="Georgia" panose="02040502050405020303" pitchFamily="18" charset="0"/>
                <a:ea typeface="ＭＳ Ｐ明朝" panose="02020600040205080304" pitchFamily="18" charset="-128"/>
                <a:cs typeface="Times New Roman" panose="02020603050405020304" pitchFamily="18" charset="0"/>
              </a:rPr>
              <a:t>環境問題・地球温暖化問題への取り組みを進める。</a:t>
            </a:r>
          </a:p>
          <a:p>
            <a:pPr marL="342900" lvl="0" indent="-342900">
              <a:buFont typeface="+mj-ea"/>
              <a:buAutoNum type="circleNumDbPlain"/>
            </a:pPr>
            <a:r>
              <a:rPr lang="ja-JP" altLang="ja-JP" kern="100" dirty="0" smtClean="0">
                <a:latin typeface="Georgia" panose="02040502050405020303" pitchFamily="18" charset="0"/>
                <a:ea typeface="ＭＳ Ｐ明朝" panose="02020600040205080304" pitchFamily="18" charset="-128"/>
                <a:cs typeface="Times New Roman" panose="02020603050405020304" pitchFamily="18" charset="0"/>
              </a:rPr>
              <a:t>ロータリーのチームワークを高める。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1306286" y="377372"/>
            <a:ext cx="9361714" cy="769441"/>
          </a:xfrm>
          <a:prstGeom prst="rect">
            <a:avLst/>
          </a:prstGeom>
          <a:solidFill>
            <a:schemeClr val="accent1">
              <a:lumMod val="20000"/>
              <a:lumOff val="80000"/>
            </a:schemeClr>
          </a:solidFill>
          <a:ln>
            <a:solidFill>
              <a:srgbClr val="0070C0"/>
            </a:solidFill>
          </a:ln>
        </p:spPr>
        <p:txBody>
          <a:bodyPr wrap="square" rtlCol="0">
            <a:spAutoFit/>
          </a:bodyPr>
          <a:lstStyle/>
          <a:p>
            <a:pPr algn="ctr"/>
            <a:r>
              <a:rPr lang="ja-JP" altLang="en-US" sz="4400" b="1" dirty="0" smtClean="0"/>
              <a:t>２０１８年１月　国際協議会にて</a:t>
            </a:r>
            <a:endParaRPr lang="ja-JP" altLang="en-US" sz="4400" b="1" dirty="0">
              <a:solidFill>
                <a:schemeClr val="bg1"/>
              </a:solidFill>
            </a:endParaRPr>
          </a:p>
        </p:txBody>
      </p:sp>
    </p:spTree>
    <p:extLst>
      <p:ext uri="{BB962C8B-B14F-4D97-AF65-F5344CB8AC3E}">
        <p14:creationId xmlns:p14="http://schemas.microsoft.com/office/powerpoint/2010/main" val="2490354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575554" y="2171565"/>
          <a:ext cx="4952622" cy="4022759"/>
        </p:xfrm>
        <a:graphic>
          <a:graphicData uri="http://schemas.openxmlformats.org/drawingml/2006/table">
            <a:tbl>
              <a:tblPr/>
              <a:tblGrid>
                <a:gridCol w="1892273">
                  <a:extLst>
                    <a:ext uri="{9D8B030D-6E8A-4147-A177-3AD203B41FA5}">
                      <a16:colId xmlns:a16="http://schemas.microsoft.com/office/drawing/2014/main" xmlns="" val="20000"/>
                    </a:ext>
                  </a:extLst>
                </a:gridCol>
                <a:gridCol w="1393781">
                  <a:extLst>
                    <a:ext uri="{9D8B030D-6E8A-4147-A177-3AD203B41FA5}">
                      <a16:colId xmlns:a16="http://schemas.microsoft.com/office/drawing/2014/main" xmlns="" val="20001"/>
                    </a:ext>
                  </a:extLst>
                </a:gridCol>
                <a:gridCol w="1666568">
                  <a:extLst>
                    <a:ext uri="{9D8B030D-6E8A-4147-A177-3AD203B41FA5}">
                      <a16:colId xmlns:a16="http://schemas.microsoft.com/office/drawing/2014/main" xmlns="" val="20002"/>
                    </a:ext>
                  </a:extLst>
                </a:gridCol>
              </a:tblGrid>
              <a:tr h="554155">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年間費用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クラブ数</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10000"/>
                  </a:ext>
                </a:extLst>
              </a:tr>
              <a:tr h="595204">
                <a:tc>
                  <a:txBody>
                    <a:bodyPr/>
                    <a:lstStyle/>
                    <a:p>
                      <a:pPr algn="ctr" fontAlgn="ctr"/>
                      <a:r>
                        <a:rPr lang="en-US" altLang="ja-JP" sz="1800" b="0" i="0" u="none" strike="noStrike" dirty="0">
                          <a:solidFill>
                            <a:srgbClr val="FF0000"/>
                          </a:solidFill>
                          <a:effectLst/>
                          <a:latin typeface="ＭＳ Ｐゴシック" panose="020B0600070205080204" pitchFamily="50" charset="-128"/>
                          <a:ea typeface="ＭＳ Ｐゴシック" panose="020B0600070205080204" pitchFamily="50" charset="-128"/>
                        </a:rPr>
                        <a:t>20</a:t>
                      </a:r>
                      <a:r>
                        <a:rPr lang="ja-JP" altLang="en-US" sz="1800" b="0" i="0" u="none" strike="noStrike" dirty="0">
                          <a:solidFill>
                            <a:srgbClr val="FF0000"/>
                          </a:solidFill>
                          <a:effectLst/>
                          <a:latin typeface="ＭＳ Ｐゴシック" panose="020B0600070205080204" pitchFamily="50" charset="-128"/>
                          <a:ea typeface="ＭＳ Ｐゴシック" panose="020B0600070205080204" pitchFamily="50" charset="-128"/>
                        </a:rPr>
                        <a:t>万以下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４</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４</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574680">
                <a:tc>
                  <a:txBody>
                    <a:bodyPr/>
                    <a:lstStyle/>
                    <a:p>
                      <a:pPr algn="ctr" fontAlgn="ctr"/>
                      <a:r>
                        <a:rPr lang="en-US" altLang="ja-JP" sz="1800" b="0" i="0" u="none" strike="noStrike" dirty="0">
                          <a:solidFill>
                            <a:srgbClr val="FF0000"/>
                          </a:solidFill>
                          <a:effectLst/>
                          <a:latin typeface="ＭＳ Ｐゴシック" panose="020B0600070205080204" pitchFamily="50" charset="-128"/>
                          <a:ea typeface="ＭＳ Ｐゴシック" panose="020B0600070205080204" pitchFamily="50" charset="-128"/>
                        </a:rPr>
                        <a:t>21</a:t>
                      </a:r>
                      <a:r>
                        <a:rPr lang="ja-JP" altLang="en-US" sz="18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800" b="0" i="0" u="none" strike="noStrike" dirty="0">
                          <a:solidFill>
                            <a:srgbClr val="FF0000"/>
                          </a:solidFill>
                          <a:effectLst/>
                          <a:latin typeface="ＭＳ Ｐゴシック" panose="020B0600070205080204" pitchFamily="50" charset="-128"/>
                          <a:ea typeface="ＭＳ Ｐゴシック" panose="020B0600070205080204" pitchFamily="50" charset="-128"/>
                        </a:rPr>
                        <a:t>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１６</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１７</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574680">
                <a:tc>
                  <a:txBody>
                    <a:bodyPr/>
                    <a:lstStyle/>
                    <a:p>
                      <a:pPr algn="ctr" fontAlgn="ct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31</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３２</a:t>
                      </a:r>
                      <a:endPar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３５</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xmlns="" val="10003"/>
                  </a:ext>
                </a:extLst>
              </a:tr>
              <a:tr h="574680">
                <a:tc>
                  <a:txBody>
                    <a:bodyPr/>
                    <a:lstStyle/>
                    <a:p>
                      <a:pPr algn="ctr" fontAlgn="ct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41</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２７</a:t>
                      </a:r>
                      <a:endPar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rPr>
                        <a:t>２９</a:t>
                      </a:r>
                      <a:r>
                        <a:rPr lang="en-US" altLang="ja-JP" sz="18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xmlns="" val="10004"/>
                  </a:ext>
                </a:extLst>
              </a:tr>
              <a:tr h="574680">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１１</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5"/>
                  </a:ext>
                </a:extLst>
              </a:tr>
              <a:tr h="574680">
                <a:tc>
                  <a:txBody>
                    <a:bodyPr/>
                    <a:lstStyle/>
                    <a:p>
                      <a:pPr algn="ct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１万以上</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３</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３</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
        <p:nvSpPr>
          <p:cNvPr id="7" name="正方形/長方形 6"/>
          <p:cNvSpPr/>
          <p:nvPr/>
        </p:nvSpPr>
        <p:spPr>
          <a:xfrm>
            <a:off x="450030" y="1464581"/>
            <a:ext cx="5203669" cy="461665"/>
          </a:xfrm>
          <a:prstGeom prst="rect">
            <a:avLst/>
          </a:prstGeom>
        </p:spPr>
        <p:txBody>
          <a:bodyPr wrap="none">
            <a:spAutoFit/>
          </a:bodyPr>
          <a:lstStyle/>
          <a:p>
            <a:r>
              <a:rPr lang="ja-JP" altLang="en-US" sz="2400" b="1" dirty="0" smtClean="0">
                <a:solidFill>
                  <a:srgbClr val="000000"/>
                </a:solidFill>
                <a:latin typeface="ＭＳ ゴシック" panose="020B0609070205080204" pitchFamily="49" charset="-128"/>
                <a:ea typeface="ＭＳ ゴシック" panose="020B0609070205080204" pitchFamily="49" charset="-128"/>
              </a:rPr>
              <a:t>会員</a:t>
            </a:r>
            <a:r>
              <a:rPr lang="ja-JP" altLang="en-US" sz="2400" b="1" dirty="0">
                <a:solidFill>
                  <a:srgbClr val="000000"/>
                </a:solidFill>
                <a:latin typeface="ＭＳ ゴシック" panose="020B0609070205080204" pitchFamily="49" charset="-128"/>
                <a:ea typeface="ＭＳ ゴシック" panose="020B0609070205080204" pitchFamily="49" charset="-128"/>
              </a:rPr>
              <a:t>一人当たりの年間に必要な</a:t>
            </a:r>
            <a:r>
              <a:rPr lang="ja-JP" altLang="en-US" sz="2400" b="1" dirty="0" smtClean="0">
                <a:solidFill>
                  <a:srgbClr val="000000"/>
                </a:solidFill>
                <a:latin typeface="ＭＳ ゴシック" panose="020B0609070205080204" pitchFamily="49" charset="-128"/>
                <a:ea typeface="ＭＳ ゴシック" panose="020B0609070205080204" pitchFamily="49" charset="-128"/>
              </a:rPr>
              <a:t>費用</a:t>
            </a:r>
            <a:r>
              <a:rPr lang="ja-JP" altLang="en-US" sz="2400" b="1" dirty="0" smtClean="0"/>
              <a:t> </a:t>
            </a:r>
            <a:endParaRPr lang="ja-JP" altLang="en-US" sz="2400" b="1" dirty="0"/>
          </a:p>
        </p:txBody>
      </p:sp>
      <p:sp>
        <p:nvSpPr>
          <p:cNvPr id="10"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pic>
        <p:nvPicPr>
          <p:cNvPr id="11" name="図 10" descr="RotaryMBS_RGB.jpg"/>
          <p:cNvPicPr>
            <a:picLocks noChangeAspect="1"/>
          </p:cNvPicPr>
          <p:nvPr/>
        </p:nvPicPr>
        <p:blipFill>
          <a:blip r:embed="rId3" cstate="print"/>
          <a:stretch>
            <a:fillRect/>
          </a:stretch>
        </p:blipFill>
        <p:spPr>
          <a:xfrm>
            <a:off x="1" y="-4736"/>
            <a:ext cx="1620182" cy="608710"/>
          </a:xfrm>
          <a:prstGeom prst="rect">
            <a:avLst/>
          </a:prstGeom>
        </p:spPr>
      </p:pic>
      <p:sp>
        <p:nvSpPr>
          <p:cNvPr id="8" name="テキスト ボックス 7"/>
          <p:cNvSpPr txBox="1"/>
          <p:nvPr/>
        </p:nvSpPr>
        <p:spPr>
          <a:xfrm>
            <a:off x="5653698" y="2533473"/>
            <a:ext cx="6211979" cy="2862322"/>
          </a:xfrm>
          <a:prstGeom prst="rect">
            <a:avLst/>
          </a:prstGeom>
          <a:noFill/>
          <a:ln>
            <a:solidFill>
              <a:schemeClr val="accent5"/>
            </a:solidFill>
          </a:ln>
        </p:spPr>
        <p:txBody>
          <a:bodyPr wrap="square" rtlCol="0">
            <a:spAutoFit/>
          </a:bodyPr>
          <a:lstStyle/>
          <a:p>
            <a:r>
              <a:rPr lang="ja-JP" altLang="en-US" sz="2000"/>
              <a:t>会費および年間にかかる一人当たりの費用についてですが、３１万</a:t>
            </a:r>
            <a:r>
              <a:rPr lang="en-US" altLang="ja-JP" sz="2000"/>
              <a:t>〜</a:t>
            </a:r>
            <a:r>
              <a:rPr lang="ja-JP" altLang="en-US" sz="2000"/>
              <a:t>５０万が一番多く、従来型の運営で行きますと４０名が分岐点となり、会員が減少すると非常に運営が苦しくなって負のスパイラルに陥ってしまっているのが大半の現状でございます。</a:t>
            </a:r>
            <a:endParaRPr lang="en-US" altLang="ja-JP" sz="2000"/>
          </a:p>
          <a:p>
            <a:r>
              <a:rPr lang="ja-JP" altLang="en-US" sz="2000"/>
              <a:t>高くてもそれなりの価値があれば問題ないと言う会員から、人によって様々ですが、近年新しくできたクラブや驚異的に増やされているクラブの特徴として格安会費となってきております。</a:t>
            </a:r>
            <a:endParaRPr lang="ja-JP" altLang="en-US" sz="2000" dirty="0"/>
          </a:p>
        </p:txBody>
      </p:sp>
    </p:spTree>
    <p:extLst>
      <p:ext uri="{BB962C8B-B14F-4D97-AF65-F5344CB8AC3E}">
        <p14:creationId xmlns:p14="http://schemas.microsoft.com/office/powerpoint/2010/main" val="4768773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575554" y="287879"/>
            <a:ext cx="1620182" cy="608710"/>
          </a:xfrm>
          <a:prstGeom prst="rect">
            <a:avLst/>
          </a:prstGeom>
        </p:spPr>
      </p:pic>
      <p:sp>
        <p:nvSpPr>
          <p:cNvPr id="5" name="正方形/長方形 4"/>
          <p:cNvSpPr/>
          <p:nvPr/>
        </p:nvSpPr>
        <p:spPr>
          <a:xfrm>
            <a:off x="403418" y="1495560"/>
            <a:ext cx="1864613" cy="369332"/>
          </a:xfrm>
          <a:prstGeom prst="rect">
            <a:avLst/>
          </a:prstGeom>
        </p:spPr>
        <p:txBody>
          <a:bodyPr wrap="none">
            <a:spAutoFit/>
          </a:bodyPr>
          <a:lstStyle/>
          <a:p>
            <a:r>
              <a:rPr lang="ja-JP" altLang="en-US" b="1" dirty="0" smtClean="0">
                <a:solidFill>
                  <a:srgbClr val="000000"/>
                </a:solidFill>
                <a:latin typeface="ＭＳ ゴシック" panose="020B0609070205080204" pitchFamily="49" charset="-128"/>
                <a:ea typeface="ＭＳ ゴシック" panose="020B0609070205080204" pitchFamily="49" charset="-128"/>
              </a:rPr>
              <a:t>年</a:t>
            </a:r>
            <a:r>
              <a:rPr lang="ja-JP" altLang="en-US" b="1" dirty="0">
                <a:solidFill>
                  <a:srgbClr val="000000"/>
                </a:solidFill>
                <a:latin typeface="ＭＳ ゴシック" panose="020B0609070205080204" pitchFamily="49" charset="-128"/>
                <a:ea typeface="ＭＳ ゴシック" panose="020B0609070205080204" pitchFamily="49" charset="-128"/>
              </a:rPr>
              <a:t>会費に</a:t>
            </a:r>
            <a:r>
              <a:rPr lang="ja-JP" altLang="en-US" b="1" dirty="0" smtClean="0">
                <a:solidFill>
                  <a:srgbClr val="000000"/>
                </a:solidFill>
                <a:latin typeface="ＭＳ ゴシック" panose="020B0609070205080204" pitchFamily="49" charset="-128"/>
                <a:ea typeface="ＭＳ ゴシック" panose="020B0609070205080204" pitchFamily="49" charset="-128"/>
              </a:rPr>
              <a:t>ついて</a:t>
            </a:r>
            <a:r>
              <a:rPr lang="ja-JP" altLang="en-US" b="1" dirty="0" smtClean="0"/>
              <a:t> </a:t>
            </a:r>
            <a:endParaRPr lang="ja-JP" altLang="en-US" b="1" dirty="0"/>
          </a:p>
        </p:txBody>
      </p:sp>
      <p:graphicFrame>
        <p:nvGraphicFramePr>
          <p:cNvPr id="6" name="表 5"/>
          <p:cNvGraphicFramePr>
            <a:graphicFrameLocks noGrp="1"/>
          </p:cNvGraphicFramePr>
          <p:nvPr>
            <p:extLst/>
          </p:nvPr>
        </p:nvGraphicFramePr>
        <p:xfrm>
          <a:off x="575554" y="2007394"/>
          <a:ext cx="3416300" cy="1267460"/>
        </p:xfrm>
        <a:graphic>
          <a:graphicData uri="http://schemas.openxmlformats.org/drawingml/2006/table">
            <a:tbl>
              <a:tblPr>
                <a:tableStyleId>{5C22544A-7EE6-4342-B048-85BDC9FD1C3A}</a:tableStyleId>
              </a:tblPr>
              <a:tblGrid>
                <a:gridCol w="685163">
                  <a:extLst>
                    <a:ext uri="{9D8B030D-6E8A-4147-A177-3AD203B41FA5}">
                      <a16:colId xmlns:a16="http://schemas.microsoft.com/office/drawing/2014/main" xmlns="" val="20000"/>
                    </a:ext>
                  </a:extLst>
                </a:gridCol>
                <a:gridCol w="942099">
                  <a:extLst>
                    <a:ext uri="{9D8B030D-6E8A-4147-A177-3AD203B41FA5}">
                      <a16:colId xmlns:a16="http://schemas.microsoft.com/office/drawing/2014/main" xmlns="" val="20001"/>
                    </a:ext>
                  </a:extLst>
                </a:gridCol>
                <a:gridCol w="596346">
                  <a:extLst>
                    <a:ext uri="{9D8B030D-6E8A-4147-A177-3AD203B41FA5}">
                      <a16:colId xmlns:a16="http://schemas.microsoft.com/office/drawing/2014/main" xmlns="" val="20002"/>
                    </a:ext>
                  </a:extLst>
                </a:gridCol>
                <a:gridCol w="596346">
                  <a:extLst>
                    <a:ext uri="{9D8B030D-6E8A-4147-A177-3AD203B41FA5}">
                      <a16:colId xmlns:a16="http://schemas.microsoft.com/office/drawing/2014/main" xmlns="" val="20003"/>
                    </a:ext>
                  </a:extLst>
                </a:gridCol>
                <a:gridCol w="596346">
                  <a:extLst>
                    <a:ext uri="{9D8B030D-6E8A-4147-A177-3AD203B41FA5}">
                      <a16:colId xmlns:a16="http://schemas.microsoft.com/office/drawing/2014/main" xmlns="" val="20004"/>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高いと思う</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安いと思う</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普通だと思う</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rPr>
                        <a:t>未記入</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3730">
                <a:tc>
                  <a:txBody>
                    <a:bodyPr/>
                    <a:lstStyle/>
                    <a:p>
                      <a:pPr algn="ctr" fontAlgn="ctr"/>
                      <a:r>
                        <a:rPr lang="ja-JP" altLang="en-US" sz="2400" u="none" strike="noStrike">
                          <a:effectLst/>
                        </a:rPr>
                        <a:t>回答</a:t>
                      </a:r>
                      <a:endParaRPr lang="ja-JP" altLang="en-US"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rPr>
                        <a:t>22</a:t>
                      </a:r>
                      <a:endParaRPr lang="en-US" altLang="ja-JP"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rPr>
                        <a:t>3</a:t>
                      </a:r>
                      <a:endParaRPr lang="en-US" altLang="ja-JP"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rPr>
                        <a:t>70</a:t>
                      </a:r>
                      <a:endParaRPr lang="en-US" altLang="ja-JP"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rPr>
                        <a:t>1</a:t>
                      </a:r>
                      <a:endParaRPr lang="en-US" altLang="ja-JP"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正方形/長方形 6"/>
          <p:cNvSpPr/>
          <p:nvPr/>
        </p:nvSpPr>
        <p:spPr>
          <a:xfrm>
            <a:off x="403418" y="4167631"/>
            <a:ext cx="3026791" cy="369332"/>
          </a:xfrm>
          <a:prstGeom prst="rect">
            <a:avLst/>
          </a:prstGeom>
        </p:spPr>
        <p:txBody>
          <a:bodyPr wrap="none">
            <a:spAutoFit/>
          </a:bodyPr>
          <a:lstStyle/>
          <a:p>
            <a:r>
              <a:rPr lang="ja-JP" altLang="en-US" b="1" dirty="0" smtClean="0">
                <a:solidFill>
                  <a:srgbClr val="000000"/>
                </a:solidFill>
                <a:latin typeface="ＭＳ ゴシック" panose="020B0609070205080204" pitchFamily="49" charset="-128"/>
                <a:ea typeface="ＭＳ ゴシック" panose="020B0609070205080204" pitchFamily="49" charset="-128"/>
              </a:rPr>
              <a:t>高い</a:t>
            </a:r>
            <a:r>
              <a:rPr lang="ja-JP" altLang="en-US" b="1" dirty="0">
                <a:solidFill>
                  <a:srgbClr val="000000"/>
                </a:solidFill>
                <a:latin typeface="ＭＳ ゴシック" panose="020B0609070205080204" pitchFamily="49" charset="-128"/>
                <a:ea typeface="ＭＳ ゴシック" panose="020B0609070205080204" pitchFamily="49" charset="-128"/>
              </a:rPr>
              <a:t>と答えられたクラブ</a:t>
            </a:r>
            <a:r>
              <a:rPr lang="ja-JP" altLang="en-US" b="1" dirty="0" smtClean="0">
                <a:solidFill>
                  <a:srgbClr val="000000"/>
                </a:solidFill>
                <a:latin typeface="ＭＳ ゴシック" panose="020B0609070205080204" pitchFamily="49" charset="-128"/>
                <a:ea typeface="ＭＳ ゴシック" panose="020B0609070205080204" pitchFamily="49" charset="-128"/>
              </a:rPr>
              <a:t>は</a:t>
            </a:r>
            <a:r>
              <a:rPr lang="ja-JP" altLang="en-US" b="1" dirty="0" smtClean="0"/>
              <a:t> </a:t>
            </a:r>
            <a:endParaRPr lang="ja-JP" altLang="en-US" b="1" dirty="0"/>
          </a:p>
        </p:txBody>
      </p:sp>
      <p:graphicFrame>
        <p:nvGraphicFramePr>
          <p:cNvPr id="8" name="表 7"/>
          <p:cNvGraphicFramePr>
            <a:graphicFrameLocks noGrp="1"/>
          </p:cNvGraphicFramePr>
          <p:nvPr>
            <p:extLst/>
          </p:nvPr>
        </p:nvGraphicFramePr>
        <p:xfrm>
          <a:off x="575553" y="4607329"/>
          <a:ext cx="4038011" cy="2147801"/>
        </p:xfrm>
        <a:graphic>
          <a:graphicData uri="http://schemas.openxmlformats.org/drawingml/2006/table">
            <a:tbl>
              <a:tblPr>
                <a:tableStyleId>{5C22544A-7EE6-4342-B048-85BDC9FD1C3A}</a:tableStyleId>
              </a:tblPr>
              <a:tblGrid>
                <a:gridCol w="1203226">
                  <a:extLst>
                    <a:ext uri="{9D8B030D-6E8A-4147-A177-3AD203B41FA5}">
                      <a16:colId xmlns:a16="http://schemas.microsoft.com/office/drawing/2014/main" xmlns="" val="20000"/>
                    </a:ext>
                  </a:extLst>
                </a:gridCol>
                <a:gridCol w="1574021">
                  <a:extLst>
                    <a:ext uri="{9D8B030D-6E8A-4147-A177-3AD203B41FA5}">
                      <a16:colId xmlns:a16="http://schemas.microsoft.com/office/drawing/2014/main" xmlns="" val="20001"/>
                    </a:ext>
                  </a:extLst>
                </a:gridCol>
                <a:gridCol w="1260764">
                  <a:extLst>
                    <a:ext uri="{9D8B030D-6E8A-4147-A177-3AD203B41FA5}">
                      <a16:colId xmlns:a16="http://schemas.microsoft.com/office/drawing/2014/main" xmlns="" val="20002"/>
                    </a:ext>
                  </a:extLst>
                </a:gridCol>
              </a:tblGrid>
              <a:tr h="1273971">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a:solidFill>
                            <a:schemeClr val="dk1"/>
                          </a:solidFill>
                          <a:effectLst/>
                          <a:latin typeface="+mn-lt"/>
                          <a:ea typeface="+mn-ea"/>
                        </a:rPr>
                        <a:t>安くする努力</a:t>
                      </a:r>
                      <a:endParaRPr lang="en-US" altLang="ja-JP" sz="1200" b="0" i="0" u="none" strike="noStrike" dirty="0">
                        <a:solidFill>
                          <a:schemeClr val="dk1"/>
                        </a:solidFill>
                        <a:effectLst/>
                        <a:latin typeface="+mn-lt"/>
                        <a:ea typeface="+mn-ea"/>
                      </a:endParaRPr>
                    </a:p>
                    <a:p>
                      <a:pPr algn="ctr" fontAlgn="ctr"/>
                      <a:r>
                        <a:rPr lang="ja-JP" altLang="en-US" sz="1200" b="0" i="0" u="none" strike="noStrike" dirty="0">
                          <a:solidFill>
                            <a:schemeClr val="dk1"/>
                          </a:solidFill>
                          <a:effectLst/>
                          <a:latin typeface="+mn-lt"/>
                          <a:ea typeface="+mn-ea"/>
                        </a:rPr>
                        <a:t>をしている</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安くするに</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は　　財務上</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、限界ある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73830">
                <a:tc>
                  <a:txBody>
                    <a:bodyPr/>
                    <a:lstStyle/>
                    <a:p>
                      <a:pPr algn="ctr" fontAlgn="ctr"/>
                      <a:r>
                        <a:rPr lang="ja-JP" altLang="en-US" sz="2000" u="none" strike="noStrike">
                          <a:effectLst/>
                        </a:rPr>
                        <a:t>回答</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1" i="0" u="none" strike="noStrike" dirty="0">
                          <a:solidFill>
                            <a:schemeClr val="dk1"/>
                          </a:solidFill>
                          <a:effectLst/>
                          <a:latin typeface="+mn-lt"/>
                          <a:ea typeface="+mn-ea"/>
                        </a:rPr>
                        <a:t>７</a:t>
                      </a:r>
                      <a:endParaRPr lang="en-US" altLang="ja-JP" sz="2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1" i="0" u="none" strike="noStrike" dirty="0">
                          <a:solidFill>
                            <a:schemeClr val="dk1"/>
                          </a:solidFill>
                          <a:effectLst/>
                          <a:latin typeface="+mn-lt"/>
                          <a:ea typeface="+mn-ea"/>
                        </a:rPr>
                        <a:t>２２</a:t>
                      </a:r>
                      <a:endParaRPr lang="en-US" altLang="ja-JP" sz="24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1" name="正方形/長方形 10"/>
          <p:cNvSpPr/>
          <p:nvPr/>
        </p:nvSpPr>
        <p:spPr>
          <a:xfrm>
            <a:off x="5668838" y="1447550"/>
            <a:ext cx="4653838" cy="369332"/>
          </a:xfrm>
          <a:prstGeom prst="rect">
            <a:avLst/>
          </a:prstGeom>
        </p:spPr>
        <p:txBody>
          <a:bodyPr wrap="none">
            <a:spAutoFit/>
          </a:bodyPr>
          <a:lstStyle/>
          <a:p>
            <a:r>
              <a:rPr lang="ja-JP" altLang="en-US" b="1" dirty="0" smtClean="0">
                <a:solidFill>
                  <a:srgbClr val="000000"/>
                </a:solidFill>
                <a:latin typeface="ＭＳ ゴシック" panose="020B0609070205080204" pitchFamily="49" charset="-128"/>
                <a:ea typeface="ＭＳ ゴシック" panose="020B0609070205080204" pitchFamily="49" charset="-128"/>
              </a:rPr>
              <a:t>年</a:t>
            </a:r>
            <a:r>
              <a:rPr lang="ja-JP" altLang="en-US" b="1" dirty="0">
                <a:solidFill>
                  <a:srgbClr val="000000"/>
                </a:solidFill>
                <a:latin typeface="ＭＳ ゴシック" panose="020B0609070205080204" pitchFamily="49" charset="-128"/>
                <a:ea typeface="ＭＳ ゴシック" panose="020B0609070205080204" pitchFamily="49" charset="-128"/>
              </a:rPr>
              <a:t>会費を下げられて増強に成果はでたか？</a:t>
            </a:r>
            <a:r>
              <a:rPr lang="ja-JP" altLang="en-US" b="1" dirty="0"/>
              <a:t> </a:t>
            </a:r>
          </a:p>
        </p:txBody>
      </p:sp>
      <p:sp>
        <p:nvSpPr>
          <p:cNvPr id="13" name="タイトル 1"/>
          <p:cNvSpPr txBox="1">
            <a:spLocks/>
          </p:cNvSpPr>
          <p:nvPr/>
        </p:nvSpPr>
        <p:spPr>
          <a:xfrm>
            <a:off x="696687" y="34132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graphicFrame>
        <p:nvGraphicFramePr>
          <p:cNvPr id="10" name="グラフ 9"/>
          <p:cNvGraphicFramePr>
            <a:graphicFrameLocks/>
          </p:cNvGraphicFramePr>
          <p:nvPr>
            <p:extLst>
              <p:ext uri="{D42A27DB-BD31-4B8C-83A1-F6EECF244321}">
                <p14:modId xmlns:p14="http://schemas.microsoft.com/office/powerpoint/2010/main" val="4246335343"/>
              </p:ext>
            </p:extLst>
          </p:nvPr>
        </p:nvGraphicFramePr>
        <p:xfrm>
          <a:off x="5755525" y="2358044"/>
          <a:ext cx="4728902" cy="3814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11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36506"/>
            <a:ext cx="1620182" cy="608710"/>
          </a:xfrm>
          <a:prstGeom prst="rect">
            <a:avLst/>
          </a:prstGeom>
        </p:spPr>
      </p:pic>
      <p:sp>
        <p:nvSpPr>
          <p:cNvPr id="5" name="正方形/長方形 4"/>
          <p:cNvSpPr/>
          <p:nvPr/>
        </p:nvSpPr>
        <p:spPr>
          <a:xfrm>
            <a:off x="360047" y="1294968"/>
            <a:ext cx="10761494" cy="461665"/>
          </a:xfrm>
          <a:prstGeom prst="rect">
            <a:avLst/>
          </a:prstGeom>
        </p:spPr>
        <p:txBody>
          <a:bodyPr wrap="square">
            <a:spAutoFit/>
          </a:bodyPr>
          <a:lstStyle/>
          <a:p>
            <a:r>
              <a:rPr lang="en-US" altLang="ja-JP" sz="2400" b="1" dirty="0" smtClean="0">
                <a:solidFill>
                  <a:srgbClr val="000000"/>
                </a:solidFill>
                <a:latin typeface="ＭＳ ゴシック" panose="020B0609070205080204" pitchFamily="49" charset="-128"/>
                <a:ea typeface="ＭＳ ゴシック" panose="020B0609070205080204" pitchFamily="49" charset="-128"/>
              </a:rPr>
              <a:t>2017-18</a:t>
            </a:r>
            <a:r>
              <a:rPr lang="ja-JP" altLang="en-US" sz="2400" b="1" dirty="0">
                <a:solidFill>
                  <a:srgbClr val="000000"/>
                </a:solidFill>
                <a:latin typeface="ＭＳ ゴシック" panose="020B0609070205080204" pitchFamily="49" charset="-128"/>
                <a:ea typeface="ＭＳ ゴシック" panose="020B0609070205080204" pitchFamily="49" charset="-128"/>
              </a:rPr>
              <a:t>年度の会員増強の具体的な取組みは？　また成果は？</a:t>
            </a:r>
            <a:r>
              <a:rPr lang="ja-JP" altLang="en-US" sz="2400" b="1" dirty="0"/>
              <a:t> </a:t>
            </a:r>
          </a:p>
        </p:txBody>
      </p:sp>
      <p:sp>
        <p:nvSpPr>
          <p:cNvPr id="6" name="正方形/長方形 5"/>
          <p:cNvSpPr/>
          <p:nvPr/>
        </p:nvSpPr>
        <p:spPr>
          <a:xfrm>
            <a:off x="375508" y="1816882"/>
            <a:ext cx="11423158"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○戦略策定、会員増強、合同委員会を立ち上げ月一回程度委員会を開催</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候補者を協議し接触し</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て</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結果を報告する仕組みを取り入れている。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（綾部ＲＣ）</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11</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月末迄に</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名増加になる見込みとなる。</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371157" y="2331583"/>
            <a:ext cx="11231812" cy="307777"/>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○異業種交流会を実施</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（京都伏見ＲＣ）</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複数の入会が見込まれる</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p>
        </p:txBody>
      </p:sp>
      <p:sp>
        <p:nvSpPr>
          <p:cNvPr id="8" name="正方形/長方形 7"/>
          <p:cNvSpPr/>
          <p:nvPr/>
        </p:nvSpPr>
        <p:spPr>
          <a:xfrm>
            <a:off x="375508" y="2701322"/>
            <a:ext cx="11423158" cy="307777"/>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○インターネットを活用し、ホームページ等を充実させ発信する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（京都平安ＲＣ）</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まだ、計画段階</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360047" y="3040949"/>
            <a:ext cx="11423158"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○新規会員入会制度の設定：Ｉ会員の新設：入会金</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万円、会費</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45,000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円</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年、例会出席は</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月</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（京都北東ＲＣ）</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46685" indent="-146685"/>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2017</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年</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11</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月末現在</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名の申し込み、年度内入会を行う</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正方形/長方形 9"/>
          <p:cNvSpPr/>
          <p:nvPr/>
        </p:nvSpPr>
        <p:spPr>
          <a:xfrm>
            <a:off x="375508" y="3540489"/>
            <a:ext cx="11324655" cy="1600438"/>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○異業種同好会を立ち上げ毎月</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回約</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50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名程度（メンバー</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 下種地</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で集まり、親睦を深め、例会やその他の同好会へ誘い、より入りやすい雰囲気を作っております。昨年実施した大規模の異業種交流会は新加入もありましたが、結果的に名刺交換会で終わってしまい、望んでいた結果が得ることができず、今年度少人数での同好会を立ち上げました。来年以降も勿論続ける予定です。</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（福井あじさいＲＣ）</a:t>
            </a:r>
            <a:endPar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同好会のスタートは自己紹介から始まり、次にメンバーの</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10</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分間のロータリーに関しての話しがあり、その</a:t>
            </a:r>
            <a:r>
              <a:rPr lang="ja-JP" altLang="en-US"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後は各々が食事を交えながら交流することにより、毎回大変もり上がっており、毎回参加のゲストの方もいて、すでに</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名の入会が決まりました。手ごたえを感じており、これを続けることにより確実に増強できると考えております。</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正方形/長方形 10"/>
          <p:cNvSpPr/>
          <p:nvPr/>
        </p:nvSpPr>
        <p:spPr>
          <a:xfrm>
            <a:off x="360047" y="5140927"/>
            <a:ext cx="11223112" cy="954107"/>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○会員増強ツールの作成。会員に増強の必要性を認識してもらう集会の開催。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候補者とのランチミーティングや夕食会の開催。</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（福井東ＲＣ）</a:t>
            </a:r>
            <a:endPar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52400"/>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実際には、会員と繋がりのある候補者の入会が中心。候補者情報の抽出や実際の勧誘を進めるため、全会員の意識を高めることは重要。　繋がりの薄い候補者との食事会は、距離を縮める効果はある。入会後に効果あり。</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381420" y="6095034"/>
            <a:ext cx="11211285" cy="738664"/>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毎月の第一例会で会員増強委員会を開催し、会員増強策や候補者情報を話し合っている。　　　　　　　　　　　　　　　　　　　　　　　　　　　　　　　　　　　</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2016-2017</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年度に行った会員増強例会に参加した会員候補者にアプローチし勧誘している。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（福井北</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ＲＣ</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上記の</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で入会</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　上記の</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で入会</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名、見込み</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544337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6779"/>
            <a:ext cx="1620182" cy="608710"/>
          </a:xfrm>
          <a:prstGeom prst="rect">
            <a:avLst/>
          </a:prstGeom>
        </p:spPr>
      </p:pic>
      <p:sp>
        <p:nvSpPr>
          <p:cNvPr id="5" name="正方形/長方形 4"/>
          <p:cNvSpPr/>
          <p:nvPr/>
        </p:nvSpPr>
        <p:spPr>
          <a:xfrm>
            <a:off x="337745" y="1294968"/>
            <a:ext cx="10761494" cy="461665"/>
          </a:xfrm>
          <a:prstGeom prst="rect">
            <a:avLst/>
          </a:prstGeom>
        </p:spPr>
        <p:txBody>
          <a:bodyPr wrap="square">
            <a:spAutoFit/>
          </a:bodyPr>
          <a:lstStyle/>
          <a:p>
            <a:r>
              <a:rPr lang="ja-JP" altLang="en-US" sz="2400" b="1" dirty="0" smtClean="0">
                <a:solidFill>
                  <a:srgbClr val="000000"/>
                </a:solidFill>
                <a:latin typeface="ＭＳ ゴシック" panose="020B0609070205080204" pitchFamily="49" charset="-128"/>
                <a:ea typeface="ＭＳ ゴシック" panose="020B0609070205080204" pitchFamily="49" charset="-128"/>
              </a:rPr>
              <a:t>会員</a:t>
            </a:r>
            <a:r>
              <a:rPr lang="ja-JP" altLang="en-US" sz="2400" b="1" dirty="0">
                <a:solidFill>
                  <a:srgbClr val="000000"/>
                </a:solidFill>
                <a:latin typeface="ＭＳ ゴシック" panose="020B0609070205080204" pitchFamily="49" charset="-128"/>
                <a:ea typeface="ＭＳ ゴシック" panose="020B0609070205080204" pitchFamily="49" charset="-128"/>
              </a:rPr>
              <a:t>増強の具体的な取組みは？　また成果は？</a:t>
            </a:r>
            <a:r>
              <a:rPr lang="ja-JP" altLang="en-US" sz="2400" b="1" dirty="0"/>
              <a:t> </a:t>
            </a:r>
          </a:p>
        </p:txBody>
      </p:sp>
      <p:sp>
        <p:nvSpPr>
          <p:cNvPr id="13" name="正方形/長方形 12"/>
          <p:cNvSpPr/>
          <p:nvPr/>
        </p:nvSpPr>
        <p:spPr>
          <a:xfrm>
            <a:off x="509403" y="1775023"/>
            <a:ext cx="10977109" cy="523220"/>
          </a:xfrm>
          <a:prstGeom prst="rect">
            <a:avLst/>
          </a:prstGeom>
        </p:spPr>
        <p:txBody>
          <a:bodyPr wrap="square">
            <a:spAutoFit/>
          </a:bodyPr>
          <a:lstStyle/>
          <a:p>
            <a:r>
              <a:rPr lang="ja-JP" altLang="ja-JP" sz="1400" kern="100" dirty="0">
                <a:solidFill>
                  <a:srgbClr val="FF0000"/>
                </a:solidFill>
                <a:ea typeface="ＭＳ 明朝" panose="02020609040205080304" pitchFamily="17" charset="-128"/>
                <a:cs typeface="Times New Roman" panose="02020603050405020304" pitchFamily="18" charset="0"/>
              </a:rPr>
              <a:t>○</a:t>
            </a:r>
            <a:r>
              <a:rPr lang="en-US" altLang="ja-JP" sz="1400" kern="100" dirty="0">
                <a:solidFill>
                  <a:srgbClr val="FF0000"/>
                </a:solidFill>
                <a:ea typeface="ＭＳ 明朝" panose="02020609040205080304" pitchFamily="17" charset="-128"/>
                <a:cs typeface="Times New Roman" panose="02020603050405020304" pitchFamily="18" charset="0"/>
              </a:rPr>
              <a:t>11/15</a:t>
            </a:r>
            <a:r>
              <a:rPr lang="ja-JP" altLang="ja-JP" sz="1400" kern="100" dirty="0">
                <a:solidFill>
                  <a:srgbClr val="FF0000"/>
                </a:solidFill>
                <a:ea typeface="ＭＳ 明朝" panose="02020609040205080304" pitchFamily="17" charset="-128"/>
                <a:cs typeface="Times New Roman" panose="02020603050405020304" pitchFamily="18" charset="0"/>
              </a:rPr>
              <a:t>ワインを楽しむ会（ワイン例会）実施、ゲストとして新入会員候補者</a:t>
            </a:r>
            <a:r>
              <a:rPr lang="en-US" altLang="ja-JP" sz="1400" kern="100" dirty="0">
                <a:solidFill>
                  <a:srgbClr val="FF0000"/>
                </a:solidFill>
                <a:ea typeface="ＭＳ 明朝" panose="02020609040205080304" pitchFamily="17" charset="-128"/>
                <a:cs typeface="Times New Roman" panose="02020603050405020304" pitchFamily="18" charset="0"/>
              </a:rPr>
              <a:t>9</a:t>
            </a:r>
            <a:r>
              <a:rPr lang="ja-JP" altLang="ja-JP" sz="1400" kern="100" dirty="0">
                <a:solidFill>
                  <a:srgbClr val="FF0000"/>
                </a:solidFill>
                <a:ea typeface="ＭＳ 明朝" panose="02020609040205080304" pitchFamily="17" charset="-128"/>
                <a:cs typeface="Times New Roman" panose="02020603050405020304" pitchFamily="18" charset="0"/>
              </a:rPr>
              <a:t>名参加</a:t>
            </a:r>
            <a:r>
              <a:rPr lang="ja-JP" altLang="ja-JP" sz="1400" b="1" kern="100" dirty="0">
                <a:solidFill>
                  <a:srgbClr val="FF0000"/>
                </a:solidFill>
                <a:ea typeface="ＭＳ 明朝" panose="02020609040205080304" pitchFamily="17" charset="-128"/>
                <a:cs typeface="Times New Roman" panose="02020603050405020304" pitchFamily="18" charset="0"/>
              </a:rPr>
              <a:t>（彦根南ＲＣ）</a:t>
            </a:r>
            <a:endParaRPr lang="en-US" altLang="ja-JP" sz="1400" b="1" kern="100" dirty="0">
              <a:solidFill>
                <a:srgbClr val="FF0000"/>
              </a:solidFill>
              <a:ea typeface="ＭＳ 明朝" panose="02020609040205080304" pitchFamily="17" charset="-128"/>
              <a:cs typeface="Times New Roman" panose="02020603050405020304" pitchFamily="18" charset="0"/>
            </a:endParaRPr>
          </a:p>
          <a:p>
            <a:r>
              <a:rPr lang="ja-JP" altLang="en-US" sz="1400" b="1" kern="100" dirty="0">
                <a:solidFill>
                  <a:srgbClr val="FF0000"/>
                </a:solidFill>
                <a:ea typeface="ＭＳ 明朝" panose="02020609040205080304" pitchFamily="17" charset="-128"/>
                <a:cs typeface="Times New Roman" panose="02020603050405020304" pitchFamily="18" charset="0"/>
              </a:rPr>
              <a:t>　　</a:t>
            </a:r>
            <a:r>
              <a:rPr lang="en-US" altLang="ja-JP" sz="1400" b="1" kern="100" dirty="0">
                <a:solidFill>
                  <a:srgbClr val="0070C0"/>
                </a:solidFill>
                <a:ea typeface="ＭＳ 明朝" panose="02020609040205080304" pitchFamily="17" charset="-128"/>
                <a:cs typeface="Times New Roman" panose="02020603050405020304" pitchFamily="18" charset="0"/>
              </a:rPr>
              <a:t>【</a:t>
            </a:r>
            <a:r>
              <a:rPr lang="ja-JP" altLang="en-US" sz="1400" b="1" kern="100" dirty="0">
                <a:solidFill>
                  <a:srgbClr val="0070C0"/>
                </a:solidFill>
                <a:ea typeface="ＭＳ 明朝" panose="02020609040205080304" pitchFamily="17" charset="-128"/>
                <a:cs typeface="Times New Roman" panose="02020603050405020304" pitchFamily="18" charset="0"/>
              </a:rPr>
              <a:t>成　果</a:t>
            </a:r>
            <a:r>
              <a:rPr lang="en-US" altLang="ja-JP" sz="1400" b="1" kern="100" dirty="0">
                <a:solidFill>
                  <a:srgbClr val="0070C0"/>
                </a:solidFill>
                <a:ea typeface="ＭＳ 明朝" panose="02020609040205080304" pitchFamily="17" charset="-128"/>
                <a:cs typeface="Times New Roman" panose="02020603050405020304" pitchFamily="18" charset="0"/>
              </a:rPr>
              <a:t>】</a:t>
            </a:r>
            <a:r>
              <a:rPr lang="ja-JP" altLang="en-US" sz="1400" b="1" kern="100" dirty="0">
                <a:solidFill>
                  <a:srgbClr val="0070C0"/>
                </a:solidFill>
                <a:ea typeface="ＭＳ 明朝" panose="02020609040205080304" pitchFamily="17" charset="-128"/>
                <a:cs typeface="Times New Roman" panose="02020603050405020304" pitchFamily="18" charset="0"/>
              </a:rPr>
              <a:t>昨年も大変成果が出た、今年もこれから進めてるところです。</a:t>
            </a:r>
            <a:endParaRPr lang="ja-JP" altLang="en-US" sz="1400" dirty="0">
              <a:solidFill>
                <a:srgbClr val="0070C0"/>
              </a:solidFill>
            </a:endParaRPr>
          </a:p>
        </p:txBody>
      </p:sp>
      <p:sp>
        <p:nvSpPr>
          <p:cNvPr id="14" name="正方形/長方形 13"/>
          <p:cNvSpPr/>
          <p:nvPr/>
        </p:nvSpPr>
        <p:spPr>
          <a:xfrm>
            <a:off x="509403" y="2270466"/>
            <a:ext cx="11460921"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○候補者に積極的な働きかけをすると同時に会費等負担を減額できる会員種別制度の研究に取り組んでいる。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（栗東ＲＣ）</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現在、合意形成のための議論中</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正方形/長方形 14"/>
          <p:cNvSpPr/>
          <p:nvPr/>
        </p:nvSpPr>
        <p:spPr>
          <a:xfrm>
            <a:off x="509403" y="2812076"/>
            <a:ext cx="11564998"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○会長の本年度の移行は、初心に戻り内部充実に心がけ個々の事業を的確に実行することであります。よって魅力あるクラブになり、これが会員増につながると思います</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（奈良東ＲＣ）</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２</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名増です</a:t>
            </a:r>
            <a:endParaRPr lang="ja-JP" altLang="ja-JP" sz="14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正方形/長方形 15"/>
          <p:cNvSpPr/>
          <p:nvPr/>
        </p:nvSpPr>
        <p:spPr>
          <a:xfrm>
            <a:off x="505094" y="3344296"/>
            <a:ext cx="11465230" cy="954107"/>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○増強リーダーがハングリーになる必要がある、新入会員を増強するんだという意思を表にだす。候補者情報を各会員から</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集めて精査して気合いを持って勧誘する。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（奈良西ＲＣ）</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46685" indent="-146685"/>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知り合いから当り候補者のターゲットを絞り、候補者を他の各会員に知り合いでないか確認し援護射撃を実</a:t>
            </a:r>
            <a:endPar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146685" indent="-146685"/>
            <a:r>
              <a:rPr lang="ja-JP" altLang="en-US"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err="1">
                <a:solidFill>
                  <a:srgbClr val="0070C0"/>
                </a:solidFill>
                <a:latin typeface="Century" panose="02040604050505020304" pitchFamily="18" charset="0"/>
                <a:ea typeface="ＭＳ 明朝" panose="02020609040205080304" pitchFamily="17" charset="-128"/>
                <a:cs typeface="Times New Roman" panose="02020603050405020304" pitchFamily="18" charset="0"/>
              </a:rPr>
              <a:t>行した</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。結果当初目標</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名を、</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7</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8</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9</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月と毎月一名の入会を達成した。結果、会員増強の目標を</a:t>
            </a:r>
            <a:r>
              <a:rPr lang="en-US"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5</a:t>
            </a:r>
            <a:r>
              <a:rPr lang="ja-JP" altLang="ja-JP"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名と変更した。</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正方形/長方形 16"/>
          <p:cNvSpPr/>
          <p:nvPr/>
        </p:nvSpPr>
        <p:spPr>
          <a:xfrm>
            <a:off x="505094" y="4319130"/>
            <a:ext cx="11465230" cy="954107"/>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○会員増強に積極的な活動を促し、会員の満足度を高め末永く</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在籍</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して頂くためにロータリーを理解していただく時間を作り、親睦を深め家族職場からの理解協力を得てよいクラブにして会員意識を向上し新会員獲得につなげる。入会候補者を例会見学にお誘いしクラブの雰囲気等を知ってもらい、会員は候補者が奉仕の精神が理解できるか確かめる機会としている。名誉会員に就任して頂く。</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（やまと西和</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ＲＣ</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46050" indent="-146050"/>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見学をして頂いた候補者</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名が入会した。名誉会員に就任。</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正方形/長方形 17"/>
          <p:cNvSpPr/>
          <p:nvPr/>
        </p:nvSpPr>
        <p:spPr>
          <a:xfrm>
            <a:off x="505094" y="5281035"/>
            <a:ext cx="11669669"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○当クラブは</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5</a:t>
            </a:r>
            <a:r>
              <a:rPr lang="ja-JP" altLang="ja-JP" sz="1400" kern="100" dirty="0" err="1">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つの</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地域にわかれています。各地域ごとに目標をかかげ、努力してもらいます</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（大和高田</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ＲＣ）</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46685" indent="-146685"/>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本年度予定としてあと</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人、合計</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6</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人の純増となる予定です。</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正方形/長方形 18"/>
          <p:cNvSpPr/>
          <p:nvPr/>
        </p:nvSpPr>
        <p:spPr>
          <a:xfrm>
            <a:off x="505094" y="5812053"/>
            <a:ext cx="11465230" cy="523220"/>
          </a:xfrm>
          <a:prstGeom prst="rect">
            <a:avLst/>
          </a:prstGeom>
        </p:spPr>
        <p:txBody>
          <a:bodyPr wrap="square">
            <a:spAutoFit/>
          </a:bodyPr>
          <a:lstStyle/>
          <a:p>
            <a:pPr marL="146050" indent="-146050"/>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○一会員一名の会員推薦を目標としている。会員増強のための会員アンケートを実施。　毎月の会員増強委員会の開催。</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（Ｅクラブ）</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a:r>
              <a:rPr lang="ja-JP" altLang="en-US" sz="14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現段階では成果がでていないが、下記で効果がでるものと期待している。</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403362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5" name="正方形/長方形 4"/>
          <p:cNvSpPr/>
          <p:nvPr/>
        </p:nvSpPr>
        <p:spPr>
          <a:xfrm>
            <a:off x="375507" y="1137189"/>
            <a:ext cx="4254691" cy="461665"/>
          </a:xfrm>
          <a:prstGeom prst="rect">
            <a:avLst/>
          </a:prstGeom>
        </p:spPr>
        <p:txBody>
          <a:bodyPr wrap="non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クラブ</a:t>
            </a:r>
            <a:r>
              <a:rPr lang="ja-JP" altLang="en-US" sz="2400" dirty="0">
                <a:solidFill>
                  <a:srgbClr val="000000"/>
                </a:solidFill>
                <a:latin typeface="ＭＳ ゴシック" panose="020B0609070205080204" pitchFamily="49" charset="-128"/>
                <a:ea typeface="ＭＳ ゴシック" panose="020B0609070205080204" pitchFamily="49" charset="-128"/>
              </a:rPr>
              <a:t>運営の柔軟性に</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ついて</a:t>
            </a:r>
            <a:r>
              <a:rPr lang="ja-JP" altLang="en-US" sz="2400" dirty="0" smtClean="0"/>
              <a:t> </a:t>
            </a:r>
            <a:endParaRPr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3969918582"/>
              </p:ext>
            </p:extLst>
          </p:nvPr>
        </p:nvGraphicFramePr>
        <p:xfrm>
          <a:off x="794703" y="5464371"/>
          <a:ext cx="3416300" cy="1267460"/>
        </p:xfrm>
        <a:graphic>
          <a:graphicData uri="http://schemas.openxmlformats.org/drawingml/2006/table">
            <a:tbl>
              <a:tblPr>
                <a:tableStyleId>{5C22544A-7EE6-4342-B048-85BDC9FD1C3A}</a:tableStyleId>
              </a:tblPr>
              <a:tblGrid>
                <a:gridCol w="685163">
                  <a:extLst>
                    <a:ext uri="{9D8B030D-6E8A-4147-A177-3AD203B41FA5}">
                      <a16:colId xmlns:a16="http://schemas.microsoft.com/office/drawing/2014/main" xmlns="" val="20000"/>
                    </a:ext>
                  </a:extLst>
                </a:gridCol>
                <a:gridCol w="942099">
                  <a:extLst>
                    <a:ext uri="{9D8B030D-6E8A-4147-A177-3AD203B41FA5}">
                      <a16:colId xmlns:a16="http://schemas.microsoft.com/office/drawing/2014/main" xmlns="" val="20001"/>
                    </a:ext>
                  </a:extLst>
                </a:gridCol>
                <a:gridCol w="596346">
                  <a:extLst>
                    <a:ext uri="{9D8B030D-6E8A-4147-A177-3AD203B41FA5}">
                      <a16:colId xmlns:a16="http://schemas.microsoft.com/office/drawing/2014/main" xmlns="" val="20002"/>
                    </a:ext>
                  </a:extLst>
                </a:gridCol>
                <a:gridCol w="596346">
                  <a:extLst>
                    <a:ext uri="{9D8B030D-6E8A-4147-A177-3AD203B41FA5}">
                      <a16:colId xmlns:a16="http://schemas.microsoft.com/office/drawing/2014/main" xmlns="" val="20003"/>
                    </a:ext>
                  </a:extLst>
                </a:gridCol>
                <a:gridCol w="596346">
                  <a:extLst>
                    <a:ext uri="{9D8B030D-6E8A-4147-A177-3AD203B41FA5}">
                      <a16:colId xmlns:a16="http://schemas.microsoft.com/office/drawing/2014/main" xmlns="" val="20004"/>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柔軟性は取り入れない</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将来は検討している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取り入れ</a:t>
                      </a:r>
                      <a:br>
                        <a:rPr lang="ja-JP" altLang="en-US" sz="1200" u="none" strike="noStrike">
                          <a:effectLst/>
                        </a:rPr>
                      </a:br>
                      <a:r>
                        <a:rPr lang="ja-JP" altLang="en-US" sz="1200" u="none" strike="noStrike">
                          <a:effectLst/>
                        </a:rPr>
                        <a:t>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未回答</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3730">
                <a:tc>
                  <a:txBody>
                    <a:bodyPr/>
                    <a:lstStyle/>
                    <a:p>
                      <a:pPr algn="ctr" fontAlgn="ctr"/>
                      <a:r>
                        <a:rPr lang="ja-JP" altLang="en-US" sz="1100" u="none" strike="noStrike" dirty="0">
                          <a:effectLst/>
                        </a:rPr>
                        <a:t>回答</a:t>
                      </a:r>
                      <a:endParaRPr lang="en-US" altLang="ja-JP" sz="1100" u="none" strike="noStrike" dirty="0">
                        <a:effectLst/>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ｸﾗﾌﾞ数</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27</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rPr>
                        <a:t>40</a:t>
                      </a:r>
                      <a:endPar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28</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1491848745"/>
              </p:ext>
            </p:extLst>
          </p:nvPr>
        </p:nvGraphicFramePr>
        <p:xfrm>
          <a:off x="-712329" y="1605756"/>
          <a:ext cx="6430364" cy="4051671"/>
        </p:xfrm>
        <a:graphic>
          <a:graphicData uri="http://schemas.openxmlformats.org/drawingml/2006/chart">
            <c:chart xmlns:c="http://schemas.openxmlformats.org/drawingml/2006/chart" xmlns:r="http://schemas.openxmlformats.org/officeDocument/2006/relationships" r:id="rId4"/>
          </a:graphicData>
        </a:graphic>
      </p:graphicFrame>
      <p:sp>
        <p:nvSpPr>
          <p:cNvPr id="9"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
        <p:nvSpPr>
          <p:cNvPr id="10" name="テキスト ボックス 9"/>
          <p:cNvSpPr txBox="1"/>
          <p:nvPr/>
        </p:nvSpPr>
        <p:spPr>
          <a:xfrm>
            <a:off x="4833257" y="1696896"/>
            <a:ext cx="6872763" cy="4401205"/>
          </a:xfrm>
          <a:prstGeom prst="rect">
            <a:avLst/>
          </a:prstGeom>
          <a:noFill/>
          <a:ln>
            <a:solidFill>
              <a:schemeClr val="accent5"/>
            </a:solidFill>
          </a:ln>
        </p:spPr>
        <p:txBody>
          <a:bodyPr wrap="square" rtlCol="0">
            <a:spAutoFit/>
          </a:bodyPr>
          <a:lstStyle/>
          <a:p>
            <a:r>
              <a:rPr lang="ja-JP" altLang="en-US" sz="2000" dirty="0" smtClean="0"/>
              <a:t>２０１６年</a:t>
            </a:r>
            <a:r>
              <a:rPr lang="ja-JP" altLang="en-US" sz="2000" dirty="0"/>
              <a:t>の規定審議会で柔軟性と多様性を大幅に取り入れることが出来るようになって２年目と</a:t>
            </a:r>
            <a:r>
              <a:rPr lang="ja-JP" altLang="en-US" sz="2000" dirty="0" smtClean="0"/>
              <a:t>なります。</a:t>
            </a:r>
            <a:endParaRPr lang="en-US" altLang="ja-JP" sz="2000" dirty="0"/>
          </a:p>
          <a:p>
            <a:r>
              <a:rPr lang="ja-JP" altLang="en-US" sz="2000" dirty="0" smtClean="0"/>
              <a:t>予想以上に柔軟性を導入している</a:t>
            </a:r>
            <a:r>
              <a:rPr lang="ja-JP" altLang="en-US" sz="2000" dirty="0"/>
              <a:t>クラブが</a:t>
            </a:r>
            <a:r>
              <a:rPr lang="ja-JP" altLang="en-US" sz="2000" dirty="0" smtClean="0"/>
              <a:t>増えています。</a:t>
            </a:r>
            <a:endParaRPr lang="en-US" altLang="ja-JP" sz="2000" dirty="0" smtClean="0"/>
          </a:p>
          <a:p>
            <a:endParaRPr lang="en-US" altLang="ja-JP" sz="2000" dirty="0"/>
          </a:p>
          <a:p>
            <a:r>
              <a:rPr lang="ja-JP" altLang="en-US" sz="2000" dirty="0" smtClean="0"/>
              <a:t>導入している</a:t>
            </a:r>
            <a:r>
              <a:rPr lang="ja-JP" altLang="en-US" sz="2000" dirty="0"/>
              <a:t>クラブが全体の</a:t>
            </a:r>
            <a:r>
              <a:rPr lang="ja-JP" altLang="en-US" sz="2000" b="1" dirty="0"/>
              <a:t>２９％</a:t>
            </a:r>
            <a:r>
              <a:rPr lang="ja-JP" altLang="en-US" sz="2000" dirty="0">
                <a:solidFill>
                  <a:srgbClr val="FF0000"/>
                </a:solidFill>
              </a:rPr>
              <a:t>（全国２４％）</a:t>
            </a:r>
            <a:r>
              <a:rPr lang="ja-JP" altLang="en-US" sz="2000" dirty="0"/>
              <a:t>と、これは全国調査に少し上回る数値</a:t>
            </a:r>
            <a:r>
              <a:rPr lang="ja-JP" altLang="en-US" sz="2000" dirty="0" smtClean="0"/>
              <a:t>です</a:t>
            </a:r>
            <a:r>
              <a:rPr lang="ja-JP" altLang="en-US" sz="2000" dirty="0"/>
              <a:t>。　そのクラブの大半は４０名を下回る６５％のクラブ群がらの回答</a:t>
            </a:r>
            <a:r>
              <a:rPr lang="ja-JP" altLang="en-US" sz="2000" dirty="0" smtClean="0"/>
              <a:t>でした。</a:t>
            </a:r>
            <a:endParaRPr lang="en-US" altLang="ja-JP" sz="2000" dirty="0" smtClean="0"/>
          </a:p>
          <a:p>
            <a:endParaRPr lang="en-US" altLang="ja-JP" sz="2000" dirty="0"/>
          </a:p>
          <a:p>
            <a:r>
              <a:rPr lang="ja-JP" altLang="en-US" sz="2000" dirty="0"/>
              <a:t>そして、将来は検討しているというクラブが</a:t>
            </a:r>
            <a:r>
              <a:rPr lang="ja-JP" altLang="en-US" sz="2000" b="1" dirty="0"/>
              <a:t>４２％</a:t>
            </a:r>
            <a:r>
              <a:rPr lang="ja-JP" altLang="en-US" sz="2000" dirty="0">
                <a:solidFill>
                  <a:srgbClr val="FF0000"/>
                </a:solidFill>
              </a:rPr>
              <a:t>（全国１８％）</a:t>
            </a:r>
            <a:r>
              <a:rPr lang="ja-JP" altLang="en-US" sz="2000" dirty="0"/>
              <a:t>もあるというのは、おそらく現在取り入れているクラブの成果や動きを見て検討の余地を考えておられるのではないかと思います。</a:t>
            </a:r>
            <a:endParaRPr lang="en-US" altLang="ja-JP" sz="2000" dirty="0"/>
          </a:p>
          <a:p>
            <a:endParaRPr lang="en-US" altLang="ja-JP" sz="2000" dirty="0" smtClean="0"/>
          </a:p>
          <a:p>
            <a:r>
              <a:rPr lang="ja-JP" altLang="en-US" sz="2000" dirty="0" smtClean="0"/>
              <a:t>やはり</a:t>
            </a:r>
            <a:r>
              <a:rPr lang="ja-JP" altLang="en-US" sz="2000" dirty="0"/>
              <a:t>会員数が多く歴史あるクラブは取り入れないという回答でございました。</a:t>
            </a:r>
          </a:p>
        </p:txBody>
      </p:sp>
    </p:spTree>
    <p:extLst>
      <p:ext uri="{BB962C8B-B14F-4D97-AF65-F5344CB8AC3E}">
        <p14:creationId xmlns:p14="http://schemas.microsoft.com/office/powerpoint/2010/main" val="356882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5" name="正方形/長方形 4"/>
          <p:cNvSpPr/>
          <p:nvPr/>
        </p:nvSpPr>
        <p:spPr>
          <a:xfrm>
            <a:off x="375508" y="1695656"/>
            <a:ext cx="11723565" cy="5262979"/>
          </a:xfrm>
          <a:prstGeom prst="rect">
            <a:avLst/>
          </a:prstGeom>
        </p:spPr>
        <p:txBody>
          <a:bodyPr wrap="square">
            <a:spAutoFit/>
          </a:bodyPr>
          <a:lstStyle/>
          <a:p>
            <a:pPr algn="just">
              <a:spcAft>
                <a:spcPts val="0"/>
              </a:spcAft>
            </a:pPr>
            <a:r>
              <a:rPr lang="ja-JP" altLang="en-US"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○例会回数（今年度は第</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週目を休会としている）</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（綾部ＲＣ）</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○例会回数月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回例会時間</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回は昼、</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回は夜例会場所の変更も有り</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（亀岡中央ＲＣ）</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○例会日を月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回以上とした。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（京丹後ＲＣ）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会員増強に繋がった。</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○Ｒ</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Ｃ</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に限らず、組織は常に柔軟性をもって運営されるべきでありますが、「取り入れる」ものではないと考えます。問１８．の例に挙げられた項目についても、クラブ定款・規定の範囲内で、従来から自主性と柔軟性をもって運営しております。</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（京都ＲＣ）</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460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回の例会</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（京都平安ＲＣ）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大成功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人増強できました。</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460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○夜間例会の常態化　ｵﾝﾗｲﾝ例会の開始、今後更なる柔軟性を取り入れる予定</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（京都北東ＲＣ）</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46685" indent="-146685" algn="just">
              <a:spcAft>
                <a:spcPts val="0"/>
              </a:spcAft>
            </a:pP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会員の評判は概ね良好であるが、古参会員からの意見もある</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○「祝日のある週は休会」を」取り入れ、例会回数を減らした。夜例会を取り入れてみて、会員の出席はどうなるか、行っている。　例会場を変更して、食事の充実を図った。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（京都西北ＲＣ）</a:t>
            </a:r>
            <a:r>
              <a:rPr lang="ja-JP" altLang="en-US" sz="16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現時点では、変化なし。</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○例会時の食事のバラエティを心掛け、節食健康ランチや婦人同伴例会の開催。</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（京都朱雀ＲＣ）</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○月例会を</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4</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回へ変更夜の例会を増やした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（舞鶴ＲＣ）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カ月に</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回のペースでの夜間例会への変更</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（福井南ＲＣ）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○例会時間の夜に変更したために現役世代の入会に繋がった、曜日を月曜日に変更したため出張の多い人が入会しやすくなった事業を増やした（丸岡ＲＣ）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成果は出ましたが高齢者の退会が増えた</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○祝日のある週は例会は休会にしています</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（大野ＲＣ）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若い会員には好評です</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○例会回数　祝日のある週の例会は休会とした。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（武生ＲＣ）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○第</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5</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週に例会があるときは休会。</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（敦賀ＲＣ）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○例会を月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回にした（敦賀西ＲＣ）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予算面で余裕が出た。</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○例会回数を月に</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回に減らしました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（若狭ＲＣ</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375508" y="1183822"/>
            <a:ext cx="8255786" cy="461665"/>
          </a:xfrm>
          <a:prstGeom prst="rect">
            <a:avLst/>
          </a:prstGeom>
        </p:spPr>
        <p:txBody>
          <a:bodyPr wrap="non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クラブ</a:t>
            </a:r>
            <a:r>
              <a:rPr lang="ja-JP" altLang="en-US" sz="2400" dirty="0">
                <a:solidFill>
                  <a:srgbClr val="000000"/>
                </a:solidFill>
                <a:latin typeface="ＭＳ ゴシック" panose="020B0609070205080204" pitchFamily="49" charset="-128"/>
                <a:ea typeface="ＭＳ ゴシック" panose="020B0609070205080204" pitchFamily="49" charset="-128"/>
              </a:rPr>
              <a:t>運営の柔軟性を取り入れた具体例　また、成果は？</a:t>
            </a:r>
            <a:r>
              <a:rPr lang="ja-JP" altLang="en-US" sz="2400" dirty="0"/>
              <a:t> </a:t>
            </a:r>
          </a:p>
        </p:txBody>
      </p:sp>
      <p:sp>
        <p:nvSpPr>
          <p:cNvPr id="7"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347129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5" name="正方形/長方形 4"/>
          <p:cNvSpPr/>
          <p:nvPr/>
        </p:nvSpPr>
        <p:spPr>
          <a:xfrm>
            <a:off x="189020" y="1982889"/>
            <a:ext cx="11697629" cy="4770537"/>
          </a:xfrm>
          <a:prstGeom prst="rect">
            <a:avLst/>
          </a:prstGeom>
        </p:spPr>
        <p:txBody>
          <a:bodyPr wrap="square">
            <a:spAutoFit/>
          </a:bodyPr>
          <a:lstStyle/>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○今年度、月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4</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回例会を</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回に、内</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回を夜例会にしました。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（湖南ＲＣ）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例会会員数を月３回、また</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回の夜例会の導入で現世代の会員は仕事の予定がたてやすくなりました。結果、</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少しづつではありますが出席率向上につながっていくと考えます。</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○例会日の変更及び回数の変更</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（草津ＲＣ）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現在継続中です</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○祝日を含む週は休会とした。月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回は節食日とする。</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（水口ＲＣ）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○昨事業年度から、自クラブ会員にオンライン例会を導入→クラブ会員用メーリングリストに動画の視聴ができるアドレスを配信、視聴し、コメントを入れれば、メイクアップとなる。</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（大津東ＲＣ）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会員一人一人の「重荷」がいくぶんか軽減されたように思う。</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○今年度より祝祭日のある週は例会休会としている</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（八日市南ＲＣ）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304800" algn="just">
              <a:spcAft>
                <a:spcPts val="0"/>
              </a:spcAft>
            </a:pP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例会出席の負担が軽減され、会員増強の説得材料になった、この件に関してては例会でかなり厳しい議論を</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304800" algn="just">
              <a:spcAft>
                <a:spcPts val="0"/>
              </a:spcAft>
            </a:pP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した。</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○例会の回数、早朝例会</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（あすかＲＣ）</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案外良いと言われた</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○祝日のある週を休会として良い。（月</a:t>
            </a:r>
            <a:r>
              <a:rPr lang="en-US"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回は確保する）夜例会を入れる。委員会、同好会等、理事会指定の会合でのメイクアップを認めている。</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（桜井ＲＣ）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○例会の休会日を増やした。</a:t>
            </a:r>
            <a:r>
              <a:rPr lang="ja-JP" altLang="ja-JP" sz="1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（やまと西和ＲＣ）</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休会を増やすことで出席率があがればよいと取り入れた、業務多忙の理由で欠席が常習化している会員には効果が見られないが、他の会員は仕事に従事する時間が増えたことで例会日に必ず出席する意識が確認できた。</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○祝日のある週は、例会休会週とする。（日本ロータリーＥクラブ２６５０）</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298450" indent="-146050" algn="just">
              <a:spcAft>
                <a:spcPts val="0"/>
              </a:spcAft>
            </a:pPr>
            <a:r>
              <a:rPr lang="ja-JP" altLang="ja-JP"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6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成　果</a:t>
            </a:r>
            <a:r>
              <a:rPr lang="en-US"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今のところ、確認できていない。（成果が分からない）</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375508" y="1326323"/>
            <a:ext cx="11511141" cy="461665"/>
          </a:xfrm>
          <a:prstGeom prst="rect">
            <a:avLst/>
          </a:prstGeom>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クラブ</a:t>
            </a:r>
            <a:r>
              <a:rPr lang="ja-JP" altLang="en-US" sz="2400" dirty="0">
                <a:solidFill>
                  <a:srgbClr val="000000"/>
                </a:solidFill>
                <a:latin typeface="ＭＳ ゴシック" panose="020B0609070205080204" pitchFamily="49" charset="-128"/>
                <a:ea typeface="ＭＳ ゴシック" panose="020B0609070205080204" pitchFamily="49" charset="-128"/>
              </a:rPr>
              <a:t>運営の柔軟性を取り入れた具体例　また、成果は？</a:t>
            </a:r>
            <a:r>
              <a:rPr lang="ja-JP" altLang="en-US" sz="2400" dirty="0"/>
              <a:t> </a:t>
            </a:r>
          </a:p>
        </p:txBody>
      </p:sp>
      <p:sp>
        <p:nvSpPr>
          <p:cNvPr id="7"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332342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5" name="正方形/長方形 4"/>
          <p:cNvSpPr/>
          <p:nvPr/>
        </p:nvSpPr>
        <p:spPr>
          <a:xfrm>
            <a:off x="36661" y="1004973"/>
            <a:ext cx="12155339" cy="461665"/>
          </a:xfrm>
          <a:prstGeom prst="rect">
            <a:avLst/>
          </a:prstGeom>
        </p:spPr>
        <p:txBody>
          <a:bodyPr wrap="square">
            <a:spAutoFit/>
          </a:bodyPr>
          <a:lstStyle/>
          <a:p>
            <a:pPr algn="just">
              <a:spcAft>
                <a:spcPts val="0"/>
              </a:spcAft>
            </a:pP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今後</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検討している柔軟な運営</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項目</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例</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 : </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会費の段階別、食事の選択導入など・・・）</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36661" y="1374305"/>
            <a:ext cx="11734716" cy="5693866"/>
          </a:xfrm>
          <a:prstGeom prst="rect">
            <a:avLst/>
          </a:prstGeom>
        </p:spPr>
        <p:txBody>
          <a:bodyPr wrap="square">
            <a:spAutoFit/>
          </a:bodyPr>
          <a:lstStyle/>
          <a:p>
            <a:pPr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○夜間例会でのアルコール可能</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（亀岡中央ＲＣ）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○業務分類上、忙しい会員でも会長ができるようにオンラインで例会場とつないで行う。新しい例会</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（京都平安ＲＣ）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○例会日の変動化、例会時間の柔軟化</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（京都北東ＲＣ）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○会費の減額、例会を減らす。例会時の食事代</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4,000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円は高い。ホテル外での例会の検討など。</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（京都洛南ＲＣ）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○例会の休会日を増やす</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（京都西南ＲＣ）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○例会回数につき、社会奉仕活動への出席などでカバーできるようにする。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田辺ＲＣ</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○例会数の変更　</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（舞鶴東ＲＣ）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○例会回数と例会時間変更</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（園部ＲＣ）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○例会の回数</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（福井水仙ＲＣ）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○若い世代のみの親睦会の開催、若い世代のみの同好会を作る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（丸岡ＲＣ）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○会費の段階別（女性起業家対象に）　検討中。</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（敦賀ＲＣ）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○会費について、家族会員、法人会員の検討</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五個荘能登川ＲＣ</a:t>
            </a:r>
            <a:r>
              <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○ガバナーが変わったからといえ、</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年の歴史を変え大幅に会員を増やそうとは思っていない。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（湖南</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ＲＣ</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○例会回数等の見直し</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（守山ＲＣ）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○例会回数の減</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（長浜東ＲＣ）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○内容について検討する用意をしている。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（大津中央ＲＣ）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○前から柔軟な運営を行って</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いる</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、今後も硬直的な運営とならないよう会員の意識や時代の変化に背を向けないで努力</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の続行</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（大津東ＲＣ）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○・種別会員制度による会費の軽減</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・例会時間の検討</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・その他 委員会で協議しクラブフォーラムで討論している。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（栗東ＲＣ）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○現在食事はメンバー</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人の店を順次巡しているが、他の店に変わる事も検討し、例会によって費用のメリハリをつけたい。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（八日市南ＲＣ）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○月</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回の例会を検討している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（平城京ＲＣ）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○例会の時間帯等、例会の総数</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（奈良ＲＣ）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○家族例会等の会員資格の柔軟性について検討の方向へ</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（桜井ＲＣ）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○食事の内容　例会時間帯</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（大和郡山ＲＣ）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○出来るだけ例会回数を減らし、昼の例会から夜の例会に移行したい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（やまとまほろば）</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292100" indent="-29210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○夜間例会や奉仕活動を例会に振り替えるなど、会員の例会</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に参加</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しやすい方法を導入検討したい。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（やまと西和ＲＣ）</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タイトル 1"/>
          <p:cNvSpPr txBox="1">
            <a:spLocks/>
          </p:cNvSpPr>
          <p:nvPr/>
        </p:nvSpPr>
        <p:spPr>
          <a:xfrm>
            <a:off x="131380" y="45196"/>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8384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0"/>
            <a:ext cx="1620182" cy="608710"/>
          </a:xfrm>
          <a:prstGeom prst="rect">
            <a:avLst/>
          </a:prstGeom>
        </p:spPr>
      </p:pic>
      <p:sp>
        <p:nvSpPr>
          <p:cNvPr id="5" name="正方形/長方形 4"/>
          <p:cNvSpPr/>
          <p:nvPr/>
        </p:nvSpPr>
        <p:spPr>
          <a:xfrm>
            <a:off x="1" y="1443841"/>
            <a:ext cx="11954106" cy="4401205"/>
          </a:xfrm>
          <a:prstGeom prst="rect">
            <a:avLst/>
          </a:prstGeom>
        </p:spPr>
        <p:txBody>
          <a:bodyPr wrap="square">
            <a:spAutoFit/>
          </a:bodyPr>
          <a:lstStyle/>
          <a:p>
            <a:pPr algn="just">
              <a:spcAft>
                <a:spcPts val="0"/>
              </a:spcAft>
            </a:pPr>
            <a:r>
              <a:rPr lang="ja-JP"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近年</a:t>
            </a: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、様々な新しい形体の運営をして会員が増えて来ているクラブが続出してきました</a:t>
            </a:r>
            <a:r>
              <a:rPr lang="ja-JP"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。ご検討</a:t>
            </a: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されているクラブ様がございましたら回答をお願いします。</a:t>
            </a: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endPar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又、下記以外の仕組みや形体を検討されているクラブがございましたらお聞かせ下さい。</a:t>
            </a: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indent="730250" algn="just">
              <a:spcAft>
                <a:spcPts val="0"/>
              </a:spcAft>
            </a:pPr>
            <a:endPar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近隣クラブと合併して時代に即した運営のクラブ設立も一考と思っている。</a:t>
            </a:r>
            <a:r>
              <a:rPr lang="ja-JP"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（１２クラブ）</a:t>
            </a:r>
            <a:endParaRPr lang="en-US"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衛星クラブの設立を一考と思っている。</a:t>
            </a:r>
            <a:r>
              <a:rPr lang="ja-JP"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（１クラブ）</a:t>
            </a:r>
            <a:endParaRPr lang="en-US"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marL="584200" indent="-584200" algn="just">
              <a:spcAft>
                <a:spcPts val="0"/>
              </a:spcAft>
            </a:pP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ネット例会、リアル例会、研修例会、奉仕例会などバリエーションに富み、儀礼的な例会から</a:t>
            </a:r>
            <a:endParaRPr lang="en-US"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marL="584200" indent="-584200"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脱却した出席意欲の湧く参加型例会運営を一考と思っている。</a:t>
            </a:r>
            <a:r>
              <a:rPr lang="ja-JP"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（９クラブ）</a:t>
            </a:r>
            <a:endPar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243235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0" y="85363"/>
            <a:ext cx="1620182" cy="608710"/>
          </a:xfrm>
          <a:prstGeom prst="rect">
            <a:avLst/>
          </a:prstGeom>
        </p:spPr>
      </p:pic>
      <p:sp>
        <p:nvSpPr>
          <p:cNvPr id="5" name="正方形/長方形 4"/>
          <p:cNvSpPr/>
          <p:nvPr/>
        </p:nvSpPr>
        <p:spPr>
          <a:xfrm>
            <a:off x="375508" y="1399699"/>
            <a:ext cx="11031089" cy="461665"/>
          </a:xfrm>
          <a:prstGeom prst="rect">
            <a:avLst/>
          </a:prstGeom>
        </p:spPr>
        <p:txBody>
          <a:bodyPr wrap="square">
            <a:spAutoFit/>
          </a:bodyPr>
          <a:lstStyle/>
          <a:p>
            <a:pPr algn="just">
              <a:spcAft>
                <a:spcPts val="0"/>
              </a:spcAft>
            </a:pPr>
            <a:r>
              <a:rPr lang="ja-JP"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入会</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候補者を例会や事業に招いての勧誘活動についてお尋ねします。</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6" name="表 5"/>
          <p:cNvGraphicFramePr>
            <a:graphicFrameLocks noGrp="1"/>
          </p:cNvGraphicFramePr>
          <p:nvPr>
            <p:extLst/>
          </p:nvPr>
        </p:nvGraphicFramePr>
        <p:xfrm>
          <a:off x="575554" y="5441559"/>
          <a:ext cx="5359401" cy="1267460"/>
        </p:xfrm>
        <a:graphic>
          <a:graphicData uri="http://schemas.openxmlformats.org/drawingml/2006/table">
            <a:tbl>
              <a:tblPr>
                <a:tableStyleId>{5C22544A-7EE6-4342-B048-85BDC9FD1C3A}</a:tableStyleId>
              </a:tblPr>
              <a:tblGrid>
                <a:gridCol w="915123">
                  <a:extLst>
                    <a:ext uri="{9D8B030D-6E8A-4147-A177-3AD203B41FA5}">
                      <a16:colId xmlns:a16="http://schemas.microsoft.com/office/drawing/2014/main" xmlns="" val="20000"/>
                    </a:ext>
                  </a:extLst>
                </a:gridCol>
                <a:gridCol w="1258294">
                  <a:extLst>
                    <a:ext uri="{9D8B030D-6E8A-4147-A177-3AD203B41FA5}">
                      <a16:colId xmlns:a16="http://schemas.microsoft.com/office/drawing/2014/main" xmlns="" val="20001"/>
                    </a:ext>
                  </a:extLst>
                </a:gridCol>
                <a:gridCol w="796496">
                  <a:extLst>
                    <a:ext uri="{9D8B030D-6E8A-4147-A177-3AD203B41FA5}">
                      <a16:colId xmlns:a16="http://schemas.microsoft.com/office/drawing/2014/main" xmlns="" val="20002"/>
                    </a:ext>
                  </a:extLst>
                </a:gridCol>
                <a:gridCol w="796496">
                  <a:extLst>
                    <a:ext uri="{9D8B030D-6E8A-4147-A177-3AD203B41FA5}">
                      <a16:colId xmlns:a16="http://schemas.microsoft.com/office/drawing/2014/main" xmlns="" val="20003"/>
                    </a:ext>
                  </a:extLst>
                </a:gridCol>
                <a:gridCol w="796496">
                  <a:extLst>
                    <a:ext uri="{9D8B030D-6E8A-4147-A177-3AD203B41FA5}">
                      <a16:colId xmlns:a16="http://schemas.microsoft.com/office/drawing/2014/main" xmlns="" val="20004"/>
                    </a:ext>
                  </a:extLst>
                </a:gridCol>
                <a:gridCol w="796496">
                  <a:extLst>
                    <a:ext uri="{9D8B030D-6E8A-4147-A177-3AD203B41FA5}">
                      <a16:colId xmlns:a16="http://schemas.microsoft.com/office/drawing/2014/main" xmlns="" val="20005"/>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a:effectLst/>
                        </a:rPr>
                        <a:t>実施している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検討している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今は実施していない</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継続すれば</a:t>
                      </a:r>
                      <a:r>
                        <a:rPr lang="en-US" altLang="ja-JP" sz="1200" u="none" strike="noStrike">
                          <a:effectLst/>
                        </a:rPr>
                        <a:t>…</a:t>
                      </a:r>
                      <a:r>
                        <a:rPr lang="ja-JP" altLang="en-US" sz="1200" u="none" strike="noStrike">
                          <a:effectLst/>
                        </a:rPr>
                        <a:t>感触をもっている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rPr>
                        <a:t>未回答</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3730">
                <a:tc>
                  <a:txBody>
                    <a:bodyPr/>
                    <a:lstStyle/>
                    <a:p>
                      <a:pPr algn="ctr" fontAlgn="ctr"/>
                      <a:r>
                        <a:rPr lang="ja-JP" altLang="en-US" sz="1100" u="none" strike="noStrike">
                          <a:effectLst/>
                        </a:rPr>
                        <a:t>回答</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44</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rPr>
                        <a:t>24</a:t>
                      </a:r>
                      <a:endPar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rPr>
                        <a:t>13</a:t>
                      </a:r>
                      <a:endPar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rPr>
                        <a:t>13</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8" name="グラフ 7"/>
          <p:cNvGraphicFramePr>
            <a:graphicFrameLocks/>
          </p:cNvGraphicFramePr>
          <p:nvPr>
            <p:extLst/>
          </p:nvPr>
        </p:nvGraphicFramePr>
        <p:xfrm>
          <a:off x="768184" y="1762888"/>
          <a:ext cx="5404757" cy="3684815"/>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5544765" y="2695218"/>
            <a:ext cx="6490009" cy="3754874"/>
          </a:xfrm>
          <a:prstGeom prst="rect">
            <a:avLst/>
          </a:prstGeom>
        </p:spPr>
        <p:txBody>
          <a:bodyPr wrap="square">
            <a:spAutoFit/>
          </a:bodyPr>
          <a:lstStyle/>
          <a:p>
            <a:pPr marL="575310" algn="just">
              <a:spcAft>
                <a:spcPts val="0"/>
              </a:spcAft>
            </a:pP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上記での成功事例や、問題点、あるいは改良した方法など</a:t>
            </a:r>
            <a:r>
              <a:rPr lang="ja-JP" altLang="ja-JP" sz="1400" b="1" kern="100" dirty="0" err="1">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お考えがあ</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b="1" kern="100" dirty="0" err="1">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れば</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具体的にご回答お願します</a:t>
            </a:r>
            <a:r>
              <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rPr>
              <a:t>。</a:t>
            </a:r>
            <a:endParaRPr lang="en-US"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○入会に興味を持たれた様である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（綾部ＲＣ）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○卓話者と共通の知人や友人を紹介者と組んで積極的に勧誘できないも</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のかリストアップを計っている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（京都さくらＲＣ）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2014</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年実施。入会増に大きく寄与した。</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○大規模（</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70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90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名、メンバー</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50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名、ゲスト</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20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30</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名）の交流会は名</a:t>
            </a: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刺交換会になってしまう為、その後のアフターケアーをしないと逆に</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イメージダウンにつながる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（福井あじさいＲＣ）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○それにより、すぐに入会に至る例は余りないがクラブを知ってもらう</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きっかけや継続的に勧誘する機会になる</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（福井東ＲＣ）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43815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○若い年齢層の候補者を対象に例会に招くとなると夜の例会が出席して</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52400" indent="43815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もらいやすいが、在籍の高い年齢層のロータリアンに出席してもらえ</a:t>
            </a:r>
            <a:endParaRPr lang="en-US"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52400" indent="438150" algn="just">
              <a:spcAft>
                <a:spcPts val="0"/>
              </a:spcAft>
            </a:pPr>
            <a:r>
              <a:rPr lang="ja-JP" altLang="en-US"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ない。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（八日市南ＲＣ）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○最初から目的を説明して参加してもらうべき</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（彦根ＲＣ）</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a:p>
            <a:pPr marL="575310"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○入会確率が高い</a:t>
            </a:r>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（栗東ＲＣ）</a:t>
            </a:r>
            <a:endParaRPr lang="ja-JP" altLang="ja-JP" sz="14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タイトル 1"/>
          <p:cNvSpPr txBox="1">
            <a:spLocks/>
          </p:cNvSpPr>
          <p:nvPr/>
        </p:nvSpPr>
        <p:spPr>
          <a:xfrm>
            <a:off x="1" y="299619"/>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187438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674925863"/>
              </p:ext>
            </p:extLst>
          </p:nvPr>
        </p:nvGraphicFramePr>
        <p:xfrm>
          <a:off x="875481" y="667552"/>
          <a:ext cx="10415051" cy="4205218"/>
        </p:xfrm>
        <a:graphic>
          <a:graphicData uri="http://schemas.openxmlformats.org/drawingml/2006/chart">
            <c:chart xmlns:c="http://schemas.openxmlformats.org/drawingml/2006/chart" xmlns:r="http://schemas.openxmlformats.org/officeDocument/2006/relationships" r:id="rId3"/>
          </a:graphicData>
        </a:graphic>
      </p:graphicFrame>
      <p:sp>
        <p:nvSpPr>
          <p:cNvPr id="3" name="四角形吹き出し 2"/>
          <p:cNvSpPr/>
          <p:nvPr/>
        </p:nvSpPr>
        <p:spPr>
          <a:xfrm>
            <a:off x="3087516" y="1512912"/>
            <a:ext cx="1637457" cy="688360"/>
          </a:xfrm>
          <a:prstGeom prst="wedgeRectCallout">
            <a:avLst>
              <a:gd name="adj1" fmla="val 103372"/>
              <a:gd name="adj2" fmla="val 22507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smtClean="0">
                <a:solidFill>
                  <a:schemeClr val="tx1"/>
                </a:solidFill>
              </a:rPr>
              <a:t>１９５６年</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a:t>
            </a:r>
            <a:r>
              <a:rPr lang="en-US" altLang="ja-JP" dirty="0" smtClean="0">
                <a:solidFill>
                  <a:schemeClr val="tx1"/>
                </a:solidFill>
              </a:rPr>
              <a:t>40</a:t>
            </a:r>
            <a:r>
              <a:rPr lang="ja-JP" altLang="en-US" dirty="0" smtClean="0">
                <a:solidFill>
                  <a:schemeClr val="tx1"/>
                </a:solidFill>
              </a:rPr>
              <a:t>万人突破</a:t>
            </a:r>
            <a:endParaRPr lang="en-US" altLang="ja-JP" dirty="0" smtClean="0">
              <a:solidFill>
                <a:schemeClr val="tx1"/>
              </a:solidFill>
            </a:endParaRPr>
          </a:p>
        </p:txBody>
      </p:sp>
      <p:sp>
        <p:nvSpPr>
          <p:cNvPr id="5" name="四角形吹き出し 4"/>
          <p:cNvSpPr/>
          <p:nvPr/>
        </p:nvSpPr>
        <p:spPr>
          <a:xfrm>
            <a:off x="8487738" y="3165580"/>
            <a:ext cx="2378384" cy="1106623"/>
          </a:xfrm>
          <a:prstGeom prst="wedgeRectCallout">
            <a:avLst>
              <a:gd name="adj1" fmla="val -53408"/>
              <a:gd name="adj2" fmla="val -2152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smtClean="0">
                <a:solidFill>
                  <a:schemeClr val="tx1"/>
                </a:solidFill>
              </a:rPr>
              <a:t>１９９６年</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１２０万人突破</a:t>
            </a:r>
            <a:endParaRPr lang="en-US" altLang="ja-JP" sz="1600" dirty="0" smtClean="0">
              <a:solidFill>
                <a:schemeClr val="tx1"/>
              </a:solidFill>
            </a:endParaRPr>
          </a:p>
        </p:txBody>
      </p:sp>
      <p:sp>
        <p:nvSpPr>
          <p:cNvPr id="6" name="四角形吹き出し 5"/>
          <p:cNvSpPr/>
          <p:nvPr/>
        </p:nvSpPr>
        <p:spPr>
          <a:xfrm>
            <a:off x="5050971" y="783771"/>
            <a:ext cx="1694187" cy="739061"/>
          </a:xfrm>
          <a:prstGeom prst="wedgeRectCallout">
            <a:avLst>
              <a:gd name="adj1" fmla="val 106855"/>
              <a:gd name="adj2" fmla="val 9660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smtClean="0">
                <a:solidFill>
                  <a:schemeClr val="tx1"/>
                </a:solidFill>
              </a:rPr>
              <a:t>１９８６年</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１００万人突破</a:t>
            </a:r>
            <a:endParaRPr lang="en-US" altLang="ja-JP" dirty="0" smtClean="0">
              <a:solidFill>
                <a:schemeClr val="tx1"/>
              </a:solidFill>
            </a:endParaRPr>
          </a:p>
        </p:txBody>
      </p:sp>
      <p:sp>
        <p:nvSpPr>
          <p:cNvPr id="7" name="正方形/長方形 6"/>
          <p:cNvSpPr/>
          <p:nvPr/>
        </p:nvSpPr>
        <p:spPr>
          <a:xfrm>
            <a:off x="8259767" y="285238"/>
            <a:ext cx="3310759" cy="7646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１９９６年以来　横ばい</a:t>
            </a:r>
            <a:endParaRPr kumimoji="1" lang="ja-JP" altLang="en-US" b="1" dirty="0">
              <a:solidFill>
                <a:schemeClr val="tx1"/>
              </a:solidFill>
            </a:endParaRPr>
          </a:p>
        </p:txBody>
      </p:sp>
      <p:sp>
        <p:nvSpPr>
          <p:cNvPr id="8" name="テキスト ボックス 7"/>
          <p:cNvSpPr txBox="1"/>
          <p:nvPr/>
        </p:nvSpPr>
        <p:spPr>
          <a:xfrm>
            <a:off x="3001963" y="36610"/>
            <a:ext cx="4500500" cy="630942"/>
          </a:xfrm>
          <a:prstGeom prst="rect">
            <a:avLst/>
          </a:prstGeom>
          <a:noFill/>
        </p:spPr>
        <p:txBody>
          <a:bodyPr wrap="square" rtlCol="0">
            <a:spAutoFit/>
          </a:bodyPr>
          <a:lstStyle/>
          <a:p>
            <a:pPr algn="ctr"/>
            <a:r>
              <a:rPr lang="ja-JP" altLang="en-US" sz="3500" b="1" dirty="0" smtClean="0"/>
              <a:t>世界の会員数の動向</a:t>
            </a:r>
            <a:endParaRPr lang="ja-JP" altLang="en-US" sz="3500" b="1" dirty="0">
              <a:solidFill>
                <a:schemeClr val="bg1"/>
              </a:solidFill>
            </a:endParaRPr>
          </a:p>
        </p:txBody>
      </p:sp>
      <p:sp>
        <p:nvSpPr>
          <p:cNvPr id="9" name="テキスト ボックス 8"/>
          <p:cNvSpPr txBox="1"/>
          <p:nvPr/>
        </p:nvSpPr>
        <p:spPr>
          <a:xfrm>
            <a:off x="-12994" y="4872770"/>
            <a:ext cx="12192000" cy="2062103"/>
          </a:xfrm>
          <a:prstGeom prst="rect">
            <a:avLst/>
          </a:prstGeom>
          <a:noFill/>
          <a:ln>
            <a:solidFill>
              <a:schemeClr val="accent6">
                <a:lumMod val="50000"/>
              </a:schemeClr>
            </a:solidFill>
          </a:ln>
        </p:spPr>
        <p:txBody>
          <a:bodyPr wrap="square" rtlCol="0">
            <a:spAutoFit/>
          </a:bodyPr>
          <a:lstStyle/>
          <a:p>
            <a:r>
              <a:rPr lang="ja-JP" altLang="en-US" sz="1600" dirty="0"/>
              <a:t>世界は第二次世界大戦後から経済発展と共に急激な伸び、しかし１９９６年から現在まで横ばい状態ですが、ロータリー先進国は減少が止まらず</a:t>
            </a:r>
            <a:r>
              <a:rPr lang="ja-JP" altLang="en-US" sz="1600" dirty="0" smtClean="0"/>
              <a:t>、逆</a:t>
            </a:r>
            <a:r>
              <a:rPr lang="ja-JP" altLang="en-US" sz="1600" dirty="0"/>
              <a:t>に新興国がカバーするかのように伸びている現状です</a:t>
            </a:r>
            <a:r>
              <a:rPr lang="ja-JP" altLang="en-US" sz="1600" dirty="0" smtClean="0"/>
              <a:t>。　２１世紀</a:t>
            </a:r>
            <a:r>
              <a:rPr lang="ja-JP" altLang="en-US" sz="1600" dirty="0"/>
              <a:t>に入り増える地域と減少している地域の２極分化現象が生じる。以後</a:t>
            </a:r>
            <a:r>
              <a:rPr lang="en-US" altLang="ja-JP" sz="1600" dirty="0"/>
              <a:t>RI</a:t>
            </a:r>
            <a:r>
              <a:rPr lang="ja-JP" altLang="en-US" sz="1600" dirty="0"/>
              <a:t>の戦略計画が始まり、２０１０年に</a:t>
            </a:r>
            <a:r>
              <a:rPr lang="en-US" altLang="ja-JP" sz="1600" dirty="0"/>
              <a:t>E</a:t>
            </a:r>
            <a:r>
              <a:rPr lang="ja-JP" altLang="en-US" sz="1600" dirty="0"/>
              <a:t>クラブ、衛星クラブ採択され</a:t>
            </a:r>
            <a:r>
              <a:rPr lang="ja-JP" altLang="en-US" sz="1600" dirty="0" smtClean="0"/>
              <a:t>、その後</a:t>
            </a:r>
            <a:r>
              <a:rPr lang="ja-JP" altLang="en-US" sz="1600" dirty="0"/>
              <a:t>　法人会員・準会員・革新性と</a:t>
            </a:r>
            <a:r>
              <a:rPr lang="ja-JP" altLang="en-US" sz="1600" dirty="0" smtClean="0"/>
              <a:t>柔軟性</a:t>
            </a:r>
            <a:r>
              <a:rPr lang="ja-JP" altLang="en-US" sz="1600" dirty="0"/>
              <a:t>の</a:t>
            </a:r>
            <a:r>
              <a:rPr lang="ja-JP" altLang="en-US" sz="1600" dirty="0" smtClean="0"/>
              <a:t>試験的</a:t>
            </a:r>
            <a:r>
              <a:rPr lang="ja-JP" altLang="en-US" sz="1600" dirty="0"/>
              <a:t>プロジェクトを経て２０１６年規定審議会で一気に改変され、今年１月の国際協議会で</a:t>
            </a:r>
            <a:r>
              <a:rPr lang="ja-JP" altLang="en-US" sz="1600" dirty="0" smtClean="0"/>
              <a:t>はローターアクター</a:t>
            </a:r>
            <a:r>
              <a:rPr lang="ja-JP" altLang="en-US" sz="1600" dirty="0"/>
              <a:t>（学友）をロータリーに迎える工夫を強化すると発表されました</a:t>
            </a:r>
            <a:r>
              <a:rPr lang="ja-JP" altLang="en-US" sz="1600" dirty="0" smtClean="0"/>
              <a:t>。　日本</a:t>
            </a:r>
            <a:r>
              <a:rPr lang="ja-JP" altLang="en-US" sz="1600" dirty="0"/>
              <a:t>では２０１９年に８年に一度のゾーン編成で３ゾーンから２．５ゾーンに減らされ、翌２０２０年に日本ロータリー誕生１００周年を迎えることになります</a:t>
            </a:r>
            <a:r>
              <a:rPr lang="ja-JP" altLang="en-US" sz="1600" dirty="0" smtClean="0"/>
              <a:t>。１００周年</a:t>
            </a:r>
            <a:r>
              <a:rPr lang="ja-JP" altLang="en-US" sz="1600" dirty="0"/>
              <a:t>を期に日本は</a:t>
            </a:r>
            <a:r>
              <a:rPr lang="ja-JP" altLang="en-US" sz="1600" dirty="0" smtClean="0"/>
              <a:t>様々な手立て</a:t>
            </a:r>
            <a:r>
              <a:rPr lang="ja-JP" altLang="en-US" sz="1600" dirty="0"/>
              <a:t>を考えておられますが２０２２年に「年間３．５％増強」で１０５，０００人</a:t>
            </a:r>
            <a:r>
              <a:rPr lang="ja-JP" altLang="en-US" sz="1600" dirty="0" smtClean="0"/>
              <a:t>を突破</a:t>
            </a:r>
            <a:r>
              <a:rPr lang="ja-JP" altLang="en-US" sz="1600" dirty="0"/>
              <a:t>目標として２０２４年</a:t>
            </a:r>
            <a:r>
              <a:rPr lang="ja-JP" altLang="en-US" sz="1600" dirty="0" smtClean="0"/>
              <a:t>のゾーン</a:t>
            </a:r>
            <a:r>
              <a:rPr lang="ja-JP" altLang="en-US" sz="1600" dirty="0"/>
              <a:t>編成で３ゾーン奪回を目指しています</a:t>
            </a:r>
            <a:r>
              <a:rPr lang="ja-JP" altLang="en-US" sz="1600" dirty="0" smtClean="0"/>
              <a:t>。合わせて</a:t>
            </a:r>
            <a:r>
              <a:rPr lang="ja-JP" altLang="en-US" sz="1600" dirty="0"/>
              <a:t>日本は</a:t>
            </a:r>
            <a:r>
              <a:rPr lang="ja-JP" altLang="en-US" sz="1600" dirty="0" smtClean="0"/>
              <a:t>今後ＲＩの</a:t>
            </a:r>
            <a:r>
              <a:rPr lang="ja-JP" altLang="en-US" sz="1600" dirty="0"/>
              <a:t>柔軟性と多様性を日本流に改変し</a:t>
            </a:r>
            <a:r>
              <a:rPr lang="ja-JP" altLang="en-US" sz="1600" dirty="0" smtClean="0"/>
              <a:t>、合わせて世界</a:t>
            </a:r>
            <a:r>
              <a:rPr lang="ja-JP" altLang="en-US" sz="1600" dirty="0"/>
              <a:t>の流れ、時代の流れ、社会環境の変化に対応</a:t>
            </a:r>
            <a:r>
              <a:rPr lang="ja-JP" altLang="en-US" sz="1600" dirty="0" smtClean="0"/>
              <a:t>して日本らしさを世界へ発信して行く方針です。</a:t>
            </a:r>
            <a:endParaRPr lang="ja-JP" altLang="en-US" sz="1600" dirty="0"/>
          </a:p>
        </p:txBody>
      </p:sp>
      <p:pic>
        <p:nvPicPr>
          <p:cNvPr id="10" name="図 9" descr="RotaryMBS_RGB.jpg"/>
          <p:cNvPicPr>
            <a:picLocks noChangeAspect="1"/>
          </p:cNvPicPr>
          <p:nvPr/>
        </p:nvPicPr>
        <p:blipFill>
          <a:blip r:embed="rId4" cstate="print"/>
          <a:stretch>
            <a:fillRect/>
          </a:stretch>
        </p:blipFill>
        <p:spPr>
          <a:xfrm>
            <a:off x="193038" y="58842"/>
            <a:ext cx="1620182" cy="608710"/>
          </a:xfrm>
          <a:prstGeom prst="rect">
            <a:avLst/>
          </a:prstGeom>
        </p:spPr>
      </p:pic>
    </p:spTree>
    <p:extLst>
      <p:ext uri="{BB962C8B-B14F-4D97-AF65-F5344CB8AC3E}">
        <p14:creationId xmlns:p14="http://schemas.microsoft.com/office/powerpoint/2010/main" val="285477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27081" y="-21676"/>
            <a:ext cx="1620182" cy="608710"/>
          </a:xfrm>
          <a:prstGeom prst="rect">
            <a:avLst/>
          </a:prstGeom>
        </p:spPr>
      </p:pic>
      <p:sp>
        <p:nvSpPr>
          <p:cNvPr id="5" name="正方形/長方形 4"/>
          <p:cNvSpPr/>
          <p:nvPr/>
        </p:nvSpPr>
        <p:spPr>
          <a:xfrm>
            <a:off x="1300439" y="1292871"/>
            <a:ext cx="3648756" cy="369332"/>
          </a:xfrm>
          <a:prstGeom prst="rect">
            <a:avLst/>
          </a:prstGeom>
        </p:spPr>
        <p:txBody>
          <a:bodyPr wrap="none">
            <a:spAutoFit/>
          </a:bodyPr>
          <a:lstStyle/>
          <a:p>
            <a:pPr algn="just">
              <a:spcAft>
                <a:spcPts val="0"/>
              </a:spcAft>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戦略</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計画委員会</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はありますか？</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6" name="表 5"/>
          <p:cNvGraphicFramePr>
            <a:graphicFrameLocks noGrp="1"/>
          </p:cNvGraphicFramePr>
          <p:nvPr>
            <p:extLst/>
          </p:nvPr>
        </p:nvGraphicFramePr>
        <p:xfrm>
          <a:off x="1416668" y="5207515"/>
          <a:ext cx="3416300" cy="1267460"/>
        </p:xfrm>
        <a:graphic>
          <a:graphicData uri="http://schemas.openxmlformats.org/drawingml/2006/table">
            <a:tbl>
              <a:tblPr>
                <a:tableStyleId>{5C22544A-7EE6-4342-B048-85BDC9FD1C3A}</a:tableStyleId>
              </a:tblPr>
              <a:tblGrid>
                <a:gridCol w="685163">
                  <a:extLst>
                    <a:ext uri="{9D8B030D-6E8A-4147-A177-3AD203B41FA5}">
                      <a16:colId xmlns:a16="http://schemas.microsoft.com/office/drawing/2014/main" xmlns="" val="20000"/>
                    </a:ext>
                  </a:extLst>
                </a:gridCol>
                <a:gridCol w="942099">
                  <a:extLst>
                    <a:ext uri="{9D8B030D-6E8A-4147-A177-3AD203B41FA5}">
                      <a16:colId xmlns:a16="http://schemas.microsoft.com/office/drawing/2014/main" xmlns="" val="20001"/>
                    </a:ext>
                  </a:extLst>
                </a:gridCol>
                <a:gridCol w="596346">
                  <a:extLst>
                    <a:ext uri="{9D8B030D-6E8A-4147-A177-3AD203B41FA5}">
                      <a16:colId xmlns:a16="http://schemas.microsoft.com/office/drawing/2014/main" xmlns="" val="20002"/>
                    </a:ext>
                  </a:extLst>
                </a:gridCol>
                <a:gridCol w="596346">
                  <a:extLst>
                    <a:ext uri="{9D8B030D-6E8A-4147-A177-3AD203B41FA5}">
                      <a16:colId xmlns:a16="http://schemas.microsoft.com/office/drawing/2014/main" xmlns="" val="20003"/>
                    </a:ext>
                  </a:extLst>
                </a:gridCol>
                <a:gridCol w="596346">
                  <a:extLst>
                    <a:ext uri="{9D8B030D-6E8A-4147-A177-3AD203B41FA5}">
                      <a16:colId xmlns:a16="http://schemas.microsoft.com/office/drawing/2014/main" xmlns="" val="20004"/>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設けている</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無い</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rPr>
                        <a:t>その他</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rPr>
                        <a:t>未提出</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3730">
                <a:tc>
                  <a:txBody>
                    <a:bodyPr/>
                    <a:lstStyle/>
                    <a:p>
                      <a:pPr algn="ctr" fontAlgn="ctr"/>
                      <a:r>
                        <a:rPr lang="ja-JP" altLang="en-US" sz="1100" u="none" strike="noStrike">
                          <a:effectLst/>
                        </a:rPr>
                        <a:t>回答</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rPr>
                        <a:t>27</a:t>
                      </a:r>
                      <a:endPar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64</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rPr>
                        <a:t>1</a:t>
                      </a:r>
                      <a:endPar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正方形/長方形 6"/>
          <p:cNvSpPr/>
          <p:nvPr/>
        </p:nvSpPr>
        <p:spPr>
          <a:xfrm>
            <a:off x="7367652" y="1292871"/>
            <a:ext cx="3879588" cy="369332"/>
          </a:xfrm>
          <a:prstGeom prst="rect">
            <a:avLst/>
          </a:prstGeom>
        </p:spPr>
        <p:txBody>
          <a:bodyPr wrap="none">
            <a:spAutoFit/>
          </a:bodyPr>
          <a:lstStyle/>
          <a:p>
            <a:pPr algn="just">
              <a:spcAft>
                <a:spcPts val="0"/>
              </a:spcAft>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戦略</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計画の取組みに</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状況に</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ついて</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8" name="グラフ 7"/>
          <p:cNvGraphicFramePr>
            <a:graphicFrameLocks/>
          </p:cNvGraphicFramePr>
          <p:nvPr>
            <p:extLst/>
          </p:nvPr>
        </p:nvGraphicFramePr>
        <p:xfrm>
          <a:off x="627906" y="2157496"/>
          <a:ext cx="4993821" cy="2721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表 8"/>
          <p:cNvGraphicFramePr>
            <a:graphicFrameLocks noGrp="1"/>
          </p:cNvGraphicFramePr>
          <p:nvPr>
            <p:extLst/>
          </p:nvPr>
        </p:nvGraphicFramePr>
        <p:xfrm>
          <a:off x="7123734" y="5207515"/>
          <a:ext cx="4201224" cy="1267460"/>
        </p:xfrm>
        <a:graphic>
          <a:graphicData uri="http://schemas.openxmlformats.org/drawingml/2006/table">
            <a:tbl>
              <a:tblPr>
                <a:tableStyleId>{5C22544A-7EE6-4342-B048-85BDC9FD1C3A}</a:tableStyleId>
              </a:tblPr>
              <a:tblGrid>
                <a:gridCol w="1020770">
                  <a:extLst>
                    <a:ext uri="{9D8B030D-6E8A-4147-A177-3AD203B41FA5}">
                      <a16:colId xmlns:a16="http://schemas.microsoft.com/office/drawing/2014/main" xmlns="" val="20000"/>
                    </a:ext>
                  </a:extLst>
                </a:gridCol>
                <a:gridCol w="1403558">
                  <a:extLst>
                    <a:ext uri="{9D8B030D-6E8A-4147-A177-3AD203B41FA5}">
                      <a16:colId xmlns:a16="http://schemas.microsoft.com/office/drawing/2014/main" xmlns="" val="20001"/>
                    </a:ext>
                  </a:extLst>
                </a:gridCol>
                <a:gridCol w="888448">
                  <a:extLst>
                    <a:ext uri="{9D8B030D-6E8A-4147-A177-3AD203B41FA5}">
                      <a16:colId xmlns:a16="http://schemas.microsoft.com/office/drawing/2014/main" xmlns="" val="20002"/>
                    </a:ext>
                  </a:extLst>
                </a:gridCol>
                <a:gridCol w="888448">
                  <a:extLst>
                    <a:ext uri="{9D8B030D-6E8A-4147-A177-3AD203B41FA5}">
                      <a16:colId xmlns:a16="http://schemas.microsoft.com/office/drawing/2014/main" xmlns="" val="20003"/>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毎年検討変更してる</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計画書はあるが活用されていない</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a:effectLst/>
                        </a:rPr>
                        <a:t>未記入</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3730">
                <a:tc>
                  <a:txBody>
                    <a:bodyPr/>
                    <a:lstStyle/>
                    <a:p>
                      <a:pPr algn="ctr" fontAlgn="ctr"/>
                      <a:r>
                        <a:rPr lang="ja-JP" altLang="en-US" sz="1100" u="none" strike="noStrike">
                          <a:effectLst/>
                        </a:rPr>
                        <a:t>回答</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19</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a:effectLst/>
                        </a:rPr>
                        <a:t>12</a:t>
                      </a:r>
                      <a:endPar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rPr>
                        <a:t>65</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0" name="グラフ 9"/>
          <p:cNvGraphicFramePr>
            <a:graphicFrameLocks/>
          </p:cNvGraphicFramePr>
          <p:nvPr>
            <p:extLst/>
          </p:nvPr>
        </p:nvGraphicFramePr>
        <p:xfrm>
          <a:off x="6331137" y="2209186"/>
          <a:ext cx="4993821" cy="2721428"/>
        </p:xfrm>
        <a:graphic>
          <a:graphicData uri="http://schemas.openxmlformats.org/drawingml/2006/chart">
            <c:chart xmlns:c="http://schemas.openxmlformats.org/drawingml/2006/chart" xmlns:r="http://schemas.openxmlformats.org/officeDocument/2006/relationships" r:id="rId5"/>
          </a:graphicData>
        </a:graphic>
      </p:graphicFrame>
      <p:sp>
        <p:nvSpPr>
          <p:cNvPr id="11" name="タイトル 1"/>
          <p:cNvSpPr txBox="1">
            <a:spLocks/>
          </p:cNvSpPr>
          <p:nvPr/>
        </p:nvSpPr>
        <p:spPr>
          <a:xfrm>
            <a:off x="431273" y="217073"/>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238266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575554" y="287879"/>
            <a:ext cx="1620182" cy="608710"/>
          </a:xfrm>
          <a:prstGeom prst="rect">
            <a:avLst/>
          </a:prstGeom>
        </p:spPr>
      </p:pic>
      <p:sp>
        <p:nvSpPr>
          <p:cNvPr id="4" name="タイトル 1"/>
          <p:cNvSpPr txBox="1">
            <a:spLocks/>
          </p:cNvSpPr>
          <p:nvPr/>
        </p:nvSpPr>
        <p:spPr>
          <a:xfrm>
            <a:off x="575554" y="1331756"/>
            <a:ext cx="5093726" cy="10712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t>クラブ</a:t>
            </a:r>
            <a:r>
              <a:rPr lang="ja-JP" altLang="en-US" sz="2000" dirty="0"/>
              <a:t>での奉仕活動がクラブの活性化</a:t>
            </a:r>
            <a:endParaRPr lang="en-US" altLang="ja-JP" sz="2000" dirty="0"/>
          </a:p>
          <a:p>
            <a:r>
              <a:rPr lang="ja-JP" altLang="en-US" sz="2000" dirty="0"/>
              <a:t>　　　　及び会員増強に効果がありましたか？</a:t>
            </a:r>
          </a:p>
        </p:txBody>
      </p:sp>
      <p:graphicFrame>
        <p:nvGraphicFramePr>
          <p:cNvPr id="5" name="グラフ 4"/>
          <p:cNvGraphicFramePr>
            <a:graphicFrameLocks/>
          </p:cNvGraphicFramePr>
          <p:nvPr>
            <p:extLst/>
          </p:nvPr>
        </p:nvGraphicFramePr>
        <p:xfrm>
          <a:off x="575554" y="2403020"/>
          <a:ext cx="5211536" cy="5289370"/>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1"/>
          <p:cNvSpPr txBox="1">
            <a:spLocks/>
          </p:cNvSpPr>
          <p:nvPr/>
        </p:nvSpPr>
        <p:spPr>
          <a:xfrm>
            <a:off x="3997395" y="5037979"/>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３クラブ</a:t>
            </a:r>
          </a:p>
          <a:p>
            <a:endParaRPr lang="en-US" altLang="ja-JP" sz="2000" b="1" i="1" dirty="0"/>
          </a:p>
          <a:p>
            <a:endParaRPr lang="ja-JP" altLang="en-US" sz="2000" dirty="0"/>
          </a:p>
        </p:txBody>
      </p:sp>
      <p:sp>
        <p:nvSpPr>
          <p:cNvPr id="9" name="タイトル 1"/>
          <p:cNvSpPr txBox="1">
            <a:spLocks/>
          </p:cNvSpPr>
          <p:nvPr/>
        </p:nvSpPr>
        <p:spPr>
          <a:xfrm>
            <a:off x="1881812" y="3133602"/>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４１クラブ</a:t>
            </a:r>
          </a:p>
          <a:p>
            <a:endParaRPr lang="en-US" altLang="ja-JP" sz="2000" b="1" i="1" dirty="0"/>
          </a:p>
          <a:p>
            <a:endParaRPr lang="ja-JP" altLang="en-US" sz="2000" dirty="0"/>
          </a:p>
        </p:txBody>
      </p:sp>
      <p:sp>
        <p:nvSpPr>
          <p:cNvPr id="10" name="タイトル 1"/>
          <p:cNvSpPr txBox="1">
            <a:spLocks/>
          </p:cNvSpPr>
          <p:nvPr/>
        </p:nvSpPr>
        <p:spPr>
          <a:xfrm>
            <a:off x="6305794" y="1331756"/>
            <a:ext cx="5093726" cy="10712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t>例会</a:t>
            </a:r>
            <a:r>
              <a:rPr lang="ja-JP" altLang="en-US" sz="2000" dirty="0"/>
              <a:t>時の着席方法について</a:t>
            </a:r>
            <a:endParaRPr lang="en-US" altLang="ja-JP" sz="2000" dirty="0"/>
          </a:p>
        </p:txBody>
      </p:sp>
      <p:graphicFrame>
        <p:nvGraphicFramePr>
          <p:cNvPr id="11" name="グラフ 10"/>
          <p:cNvGraphicFramePr>
            <a:graphicFrameLocks/>
          </p:cNvGraphicFramePr>
          <p:nvPr>
            <p:extLst>
              <p:ext uri="{D42A27DB-BD31-4B8C-83A1-F6EECF244321}">
                <p14:modId xmlns:p14="http://schemas.microsoft.com/office/powerpoint/2010/main" val="2383118579"/>
              </p:ext>
            </p:extLst>
          </p:nvPr>
        </p:nvGraphicFramePr>
        <p:xfrm>
          <a:off x="6105691" y="2646560"/>
          <a:ext cx="5873844" cy="3594300"/>
        </p:xfrm>
        <a:graphic>
          <a:graphicData uri="http://schemas.openxmlformats.org/drawingml/2006/chart">
            <c:chart xmlns:c="http://schemas.openxmlformats.org/drawingml/2006/chart" xmlns:r="http://schemas.openxmlformats.org/officeDocument/2006/relationships" r:id="rId5"/>
          </a:graphicData>
        </a:graphic>
      </p:graphicFrame>
      <p:sp>
        <p:nvSpPr>
          <p:cNvPr id="12" name="タイトル 1"/>
          <p:cNvSpPr txBox="1">
            <a:spLocks/>
          </p:cNvSpPr>
          <p:nvPr/>
        </p:nvSpPr>
        <p:spPr>
          <a:xfrm>
            <a:off x="896226" y="2655810"/>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５０クラブ</a:t>
            </a:r>
          </a:p>
          <a:p>
            <a:endParaRPr lang="en-US" altLang="ja-JP" sz="2000" b="1" i="1" dirty="0"/>
          </a:p>
          <a:p>
            <a:endParaRPr lang="ja-JP" altLang="en-US" sz="2000" dirty="0"/>
          </a:p>
        </p:txBody>
      </p:sp>
      <p:sp>
        <p:nvSpPr>
          <p:cNvPr id="13" name="タイトル 1"/>
          <p:cNvSpPr txBox="1">
            <a:spLocks/>
          </p:cNvSpPr>
          <p:nvPr/>
        </p:nvSpPr>
        <p:spPr>
          <a:xfrm>
            <a:off x="2909158" y="5037980"/>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２クラブ</a:t>
            </a:r>
          </a:p>
          <a:p>
            <a:endParaRPr lang="en-US" altLang="ja-JP" sz="2000" b="1" i="1" dirty="0"/>
          </a:p>
          <a:p>
            <a:endParaRPr lang="ja-JP" altLang="en-US" sz="2000" dirty="0"/>
          </a:p>
        </p:txBody>
      </p:sp>
      <p:sp>
        <p:nvSpPr>
          <p:cNvPr id="14" name="タイトル 1"/>
          <p:cNvSpPr txBox="1">
            <a:spLocks/>
          </p:cNvSpPr>
          <p:nvPr/>
        </p:nvSpPr>
        <p:spPr>
          <a:xfrm>
            <a:off x="6457955" y="2730077"/>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５９クラブ</a:t>
            </a:r>
          </a:p>
          <a:p>
            <a:endParaRPr lang="en-US" altLang="ja-JP" sz="2000" b="1" i="1" dirty="0"/>
          </a:p>
          <a:p>
            <a:endParaRPr lang="ja-JP" altLang="en-US" sz="2000" dirty="0"/>
          </a:p>
        </p:txBody>
      </p:sp>
      <p:sp>
        <p:nvSpPr>
          <p:cNvPr id="16" name="タイトル 1"/>
          <p:cNvSpPr txBox="1">
            <a:spLocks/>
          </p:cNvSpPr>
          <p:nvPr/>
        </p:nvSpPr>
        <p:spPr>
          <a:xfrm>
            <a:off x="10588069" y="4059832"/>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１クラブ</a:t>
            </a:r>
          </a:p>
          <a:p>
            <a:endParaRPr lang="en-US" altLang="ja-JP" sz="2000" b="1" i="1" dirty="0"/>
          </a:p>
          <a:p>
            <a:endParaRPr lang="ja-JP" altLang="en-US" sz="2000" dirty="0"/>
          </a:p>
        </p:txBody>
      </p:sp>
      <p:sp>
        <p:nvSpPr>
          <p:cNvPr id="17" name="タイトル 1"/>
          <p:cNvSpPr txBox="1">
            <a:spLocks/>
          </p:cNvSpPr>
          <p:nvPr/>
        </p:nvSpPr>
        <p:spPr>
          <a:xfrm>
            <a:off x="9196603" y="3510719"/>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２４クラブ</a:t>
            </a:r>
          </a:p>
          <a:p>
            <a:endParaRPr lang="en-US" altLang="ja-JP" sz="2000" b="1" i="1" dirty="0"/>
          </a:p>
          <a:p>
            <a:endParaRPr lang="ja-JP" altLang="en-US" sz="2000" dirty="0"/>
          </a:p>
        </p:txBody>
      </p:sp>
      <p:sp>
        <p:nvSpPr>
          <p:cNvPr id="18" name="タイトル 1"/>
          <p:cNvSpPr txBox="1">
            <a:spLocks/>
          </p:cNvSpPr>
          <p:nvPr/>
        </p:nvSpPr>
        <p:spPr>
          <a:xfrm>
            <a:off x="7851115" y="3769547"/>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１２クラブ</a:t>
            </a:r>
          </a:p>
          <a:p>
            <a:endParaRPr lang="en-US" altLang="ja-JP" sz="2000" b="1" i="1" dirty="0"/>
          </a:p>
          <a:p>
            <a:endParaRPr lang="ja-JP" altLang="en-US" sz="2000" dirty="0"/>
          </a:p>
        </p:txBody>
      </p:sp>
      <p:sp>
        <p:nvSpPr>
          <p:cNvPr id="19" name="タイトル 1"/>
          <p:cNvSpPr txBox="1">
            <a:spLocks/>
          </p:cNvSpPr>
          <p:nvPr/>
        </p:nvSpPr>
        <p:spPr>
          <a:xfrm>
            <a:off x="896226" y="285472"/>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381020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575554" y="287879"/>
            <a:ext cx="1620182" cy="608710"/>
          </a:xfrm>
          <a:prstGeom prst="rect">
            <a:avLst/>
          </a:prstGeom>
        </p:spPr>
      </p:pic>
      <p:sp>
        <p:nvSpPr>
          <p:cNvPr id="5" name="正方形/長方形 4"/>
          <p:cNvSpPr/>
          <p:nvPr/>
        </p:nvSpPr>
        <p:spPr>
          <a:xfrm>
            <a:off x="176339" y="1359778"/>
            <a:ext cx="4421403" cy="369332"/>
          </a:xfrm>
          <a:prstGeom prst="rect">
            <a:avLst/>
          </a:prstGeom>
        </p:spPr>
        <p:txBody>
          <a:bodyPr wrap="none">
            <a:spAutoFit/>
          </a:bodyPr>
          <a:lstStyle/>
          <a:p>
            <a:r>
              <a:rPr lang="ja-JP" altLang="en-US" b="1" dirty="0" smtClean="0">
                <a:solidFill>
                  <a:srgbClr val="000000"/>
                </a:solidFill>
                <a:latin typeface="ＭＳ ゴシック" panose="020B0609070205080204" pitchFamily="49" charset="-128"/>
                <a:ea typeface="ＭＳ ゴシック" panose="020B0609070205080204" pitchFamily="49" charset="-128"/>
              </a:rPr>
              <a:t>増強</a:t>
            </a:r>
            <a:r>
              <a:rPr lang="ja-JP" altLang="en-US" b="1" dirty="0">
                <a:solidFill>
                  <a:srgbClr val="000000"/>
                </a:solidFill>
                <a:latin typeface="ＭＳ ゴシック" panose="020B0609070205080204" pitchFamily="49" charset="-128"/>
                <a:ea typeface="ＭＳ ゴシック" panose="020B0609070205080204" pitchFamily="49" charset="-128"/>
              </a:rPr>
              <a:t>活動のためのツールはありますか？</a:t>
            </a:r>
            <a:r>
              <a:rPr lang="ja-JP" altLang="en-US" b="1" dirty="0"/>
              <a:t> </a:t>
            </a:r>
          </a:p>
        </p:txBody>
      </p:sp>
      <p:graphicFrame>
        <p:nvGraphicFramePr>
          <p:cNvPr id="6" name="グラフ 5"/>
          <p:cNvGraphicFramePr>
            <a:graphicFrameLocks/>
          </p:cNvGraphicFramePr>
          <p:nvPr>
            <p:extLst/>
          </p:nvPr>
        </p:nvGraphicFramePr>
        <p:xfrm>
          <a:off x="176339" y="1873405"/>
          <a:ext cx="4969630" cy="4988422"/>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1"/>
          <p:cNvSpPr txBox="1">
            <a:spLocks/>
          </p:cNvSpPr>
          <p:nvPr/>
        </p:nvSpPr>
        <p:spPr>
          <a:xfrm>
            <a:off x="896226" y="4078435"/>
            <a:ext cx="1299510" cy="55066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　　　ない</a:t>
            </a:r>
          </a:p>
          <a:p>
            <a:endParaRPr lang="en-US" altLang="ja-JP" sz="2000" b="1" i="1" dirty="0"/>
          </a:p>
          <a:p>
            <a:endParaRPr lang="ja-JP" altLang="en-US" sz="2000" dirty="0"/>
          </a:p>
        </p:txBody>
      </p:sp>
      <p:sp>
        <p:nvSpPr>
          <p:cNvPr id="11" name="正方形/長方形 10"/>
          <p:cNvSpPr/>
          <p:nvPr/>
        </p:nvSpPr>
        <p:spPr>
          <a:xfrm>
            <a:off x="5880081" y="2366612"/>
            <a:ext cx="3490058" cy="1754326"/>
          </a:xfrm>
          <a:prstGeom prst="rect">
            <a:avLst/>
          </a:prstGeom>
        </p:spPr>
        <p:txBody>
          <a:bodyPr wrap="none">
            <a:spAutoFit/>
          </a:bodyPr>
          <a:lstStyle/>
          <a:p>
            <a:r>
              <a:rPr lang="ja-JP" altLang="en-US" b="1" dirty="0">
                <a:solidFill>
                  <a:srgbClr val="FF0000"/>
                </a:solidFill>
              </a:rPr>
              <a:t>ツールがないクラブ様は、</a:t>
            </a:r>
            <a:endParaRPr lang="en-US" altLang="ja-JP" b="1" dirty="0">
              <a:solidFill>
                <a:srgbClr val="FF0000"/>
              </a:solidFill>
            </a:endParaRPr>
          </a:p>
          <a:p>
            <a:r>
              <a:rPr lang="ja-JP" altLang="en-US" b="1" dirty="0">
                <a:solidFill>
                  <a:srgbClr val="FF0000"/>
                </a:solidFill>
              </a:rPr>
              <a:t>当地区のロータリアン 有志で製作</a:t>
            </a:r>
            <a:endParaRPr lang="en-US" altLang="ja-JP" b="1" dirty="0">
              <a:solidFill>
                <a:srgbClr val="FF0000"/>
              </a:solidFill>
            </a:endParaRPr>
          </a:p>
          <a:p>
            <a:r>
              <a:rPr lang="ja-JP" altLang="en-US" b="1" dirty="0">
                <a:solidFill>
                  <a:srgbClr val="FF0000"/>
                </a:solidFill>
              </a:rPr>
              <a:t>されているロータリー情報研究会</a:t>
            </a:r>
            <a:endParaRPr lang="en-US" altLang="ja-JP" b="1" dirty="0">
              <a:solidFill>
                <a:srgbClr val="FF0000"/>
              </a:solidFill>
            </a:endParaRPr>
          </a:p>
          <a:p>
            <a:r>
              <a:rPr lang="ja-JP" altLang="en-US" b="1" dirty="0">
                <a:solidFill>
                  <a:srgbClr val="FF0000"/>
                </a:solidFill>
              </a:rPr>
              <a:t>の</a:t>
            </a:r>
            <a:r>
              <a:rPr lang="en-US" altLang="ja-JP" b="1" dirty="0">
                <a:solidFill>
                  <a:srgbClr val="FF0000"/>
                </a:solidFill>
              </a:rPr>
              <a:t>WEB</a:t>
            </a:r>
            <a:r>
              <a:rPr lang="ja-JP" altLang="en-US" b="1" dirty="0">
                <a:solidFill>
                  <a:srgbClr val="FF0000"/>
                </a:solidFill>
              </a:rPr>
              <a:t>サイトから購入できます。</a:t>
            </a:r>
            <a:endParaRPr lang="en-US" altLang="ja-JP" b="1" dirty="0">
              <a:solidFill>
                <a:srgbClr val="FF0000"/>
              </a:solidFill>
            </a:endParaRPr>
          </a:p>
          <a:p>
            <a:endParaRPr lang="en-US" altLang="ja-JP" b="1" dirty="0"/>
          </a:p>
          <a:p>
            <a:endParaRPr lang="ja-JP" altLang="en-US" b="1" dirty="0"/>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319" y="1160102"/>
            <a:ext cx="2716530" cy="2716530"/>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835" y="4110680"/>
            <a:ext cx="5576430" cy="2546743"/>
          </a:xfrm>
          <a:prstGeom prst="rect">
            <a:avLst/>
          </a:prstGeom>
        </p:spPr>
      </p:pic>
      <p:sp>
        <p:nvSpPr>
          <p:cNvPr id="14" name="タイトル 1"/>
          <p:cNvSpPr txBox="1">
            <a:spLocks/>
          </p:cNvSpPr>
          <p:nvPr/>
        </p:nvSpPr>
        <p:spPr>
          <a:xfrm>
            <a:off x="575554" y="323852"/>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Tree>
    <p:extLst>
      <p:ext uri="{BB962C8B-B14F-4D97-AF65-F5344CB8AC3E}">
        <p14:creationId xmlns:p14="http://schemas.microsoft.com/office/powerpoint/2010/main" val="339327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otaryMBS_RGB.jpg"/>
          <p:cNvPicPr>
            <a:picLocks noChangeAspect="1"/>
          </p:cNvPicPr>
          <p:nvPr/>
        </p:nvPicPr>
        <p:blipFill>
          <a:blip r:embed="rId3" cstate="print"/>
          <a:stretch>
            <a:fillRect/>
          </a:stretch>
        </p:blipFill>
        <p:spPr>
          <a:xfrm>
            <a:off x="575554" y="287879"/>
            <a:ext cx="1620182" cy="608710"/>
          </a:xfrm>
          <a:prstGeom prst="rect">
            <a:avLst/>
          </a:prstGeom>
        </p:spPr>
      </p:pic>
      <p:sp>
        <p:nvSpPr>
          <p:cNvPr id="5" name="正方形/長方形 4"/>
          <p:cNvSpPr/>
          <p:nvPr/>
        </p:nvSpPr>
        <p:spPr>
          <a:xfrm>
            <a:off x="5721008" y="1624424"/>
            <a:ext cx="5743880" cy="646331"/>
          </a:xfrm>
          <a:prstGeom prst="rect">
            <a:avLst/>
          </a:prstGeom>
        </p:spPr>
        <p:txBody>
          <a:bodyPr wrap="none">
            <a:spAutoFit/>
          </a:bodyPr>
          <a:lstStyle/>
          <a:p>
            <a:pPr algn="just">
              <a:spcAft>
                <a:spcPts val="0"/>
              </a:spcAft>
            </a:pPr>
            <a:r>
              <a:rPr lang="ja-JP" altLang="ja-JP" sz="3600" b="1" kern="100" dirty="0" smtClean="0">
                <a:latin typeface="Century" panose="02040604050505020304" pitchFamily="18" charset="0"/>
                <a:ea typeface="ＭＳ 明朝" panose="02020609040205080304" pitchFamily="17" charset="-128"/>
                <a:cs typeface="Times New Roman" panose="02020603050405020304" pitchFamily="18" charset="0"/>
              </a:rPr>
              <a:t>広報</a:t>
            </a:r>
            <a:r>
              <a:rPr lang="ja-JP" altLang="en-US" sz="3600" b="1" kern="100" dirty="0" smtClean="0">
                <a:latin typeface="Century" panose="02040604050505020304" pitchFamily="18" charset="0"/>
                <a:ea typeface="ＭＳ 明朝" panose="02020609040205080304" pitchFamily="17" charset="-128"/>
                <a:cs typeface="Times New Roman" panose="02020603050405020304" pitchFamily="18" charset="0"/>
              </a:rPr>
              <a:t>とＩＴの</a:t>
            </a:r>
            <a:r>
              <a:rPr lang="ja-JP" altLang="ja-JP" sz="3600" b="1" kern="100" dirty="0" smtClean="0">
                <a:latin typeface="Century" panose="02040604050505020304" pitchFamily="18" charset="0"/>
                <a:ea typeface="ＭＳ 明朝" panose="02020609040205080304" pitchFamily="17" charset="-128"/>
                <a:cs typeface="Times New Roman" panose="02020603050405020304" pitchFamily="18" charset="0"/>
              </a:rPr>
              <a:t>活</a:t>
            </a:r>
            <a:r>
              <a:rPr lang="ja-JP" altLang="en-US" sz="3600" b="1" kern="100" dirty="0" smtClean="0">
                <a:latin typeface="Century" panose="02040604050505020304" pitchFamily="18" charset="0"/>
                <a:ea typeface="ＭＳ 明朝" panose="02020609040205080304" pitchFamily="17" charset="-128"/>
                <a:cs typeface="Times New Roman" panose="02020603050405020304" pitchFamily="18" charset="0"/>
              </a:rPr>
              <a:t>用</a:t>
            </a:r>
            <a:r>
              <a:rPr lang="ja-JP" altLang="ja-JP" sz="3600" b="1" kern="100" dirty="0" smtClean="0">
                <a:latin typeface="Century" panose="02040604050505020304" pitchFamily="18" charset="0"/>
                <a:ea typeface="ＭＳ 明朝" panose="02020609040205080304" pitchFamily="17" charset="-128"/>
                <a:cs typeface="Times New Roman" panose="02020603050405020304" pitchFamily="18" charset="0"/>
              </a:rPr>
              <a:t>について</a:t>
            </a:r>
            <a:endParaRPr lang="ja-JP" altLang="ja-JP" sz="36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3187091888"/>
              </p:ext>
            </p:extLst>
          </p:nvPr>
        </p:nvGraphicFramePr>
        <p:xfrm>
          <a:off x="1148848" y="5255464"/>
          <a:ext cx="2819401" cy="1267460"/>
        </p:xfrm>
        <a:graphic>
          <a:graphicData uri="http://schemas.openxmlformats.org/drawingml/2006/table">
            <a:tbl>
              <a:tblPr>
                <a:tableStyleId>{5C22544A-7EE6-4342-B048-85BDC9FD1C3A}</a:tableStyleId>
              </a:tblPr>
              <a:tblGrid>
                <a:gridCol w="685029">
                  <a:extLst>
                    <a:ext uri="{9D8B030D-6E8A-4147-A177-3AD203B41FA5}">
                      <a16:colId xmlns="" xmlns:a16="http://schemas.microsoft.com/office/drawing/2014/main" val="20000"/>
                    </a:ext>
                  </a:extLst>
                </a:gridCol>
                <a:gridCol w="941914">
                  <a:extLst>
                    <a:ext uri="{9D8B030D-6E8A-4147-A177-3AD203B41FA5}">
                      <a16:colId xmlns="" xmlns:a16="http://schemas.microsoft.com/office/drawing/2014/main" val="20001"/>
                    </a:ext>
                  </a:extLst>
                </a:gridCol>
                <a:gridCol w="596229">
                  <a:extLst>
                    <a:ext uri="{9D8B030D-6E8A-4147-A177-3AD203B41FA5}">
                      <a16:colId xmlns="" xmlns:a16="http://schemas.microsoft.com/office/drawing/2014/main" val="20002"/>
                    </a:ext>
                  </a:extLst>
                </a:gridCol>
                <a:gridCol w="596229">
                  <a:extLst>
                    <a:ext uri="{9D8B030D-6E8A-4147-A177-3AD203B41FA5}">
                      <a16:colId xmlns="" xmlns:a16="http://schemas.microsoft.com/office/drawing/2014/main" val="20003"/>
                    </a:ext>
                  </a:extLst>
                </a:gridCol>
              </a:tblGrid>
              <a:tr h="633730">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rPr>
                        <a:t>HP</a:t>
                      </a:r>
                      <a:r>
                        <a:rPr lang="ja-JP" altLang="en-US" sz="1200" u="none" strike="noStrike" dirty="0">
                          <a:effectLst/>
                        </a:rPr>
                        <a:t>や</a:t>
                      </a:r>
                      <a:r>
                        <a:rPr lang="en-US" altLang="ja-JP" sz="1200" u="none" strike="noStrike" dirty="0">
                          <a:effectLst/>
                        </a:rPr>
                        <a:t>SNS</a:t>
                      </a:r>
                      <a:r>
                        <a:rPr lang="ja-JP" altLang="en-US" sz="1200" u="none" strike="noStrike" dirty="0">
                          <a:effectLst/>
                        </a:rPr>
                        <a:t>を常に更新</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左記を全く扱わない</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時々更新</a:t>
                      </a: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33730">
                <a:tc>
                  <a:txBody>
                    <a:bodyPr/>
                    <a:lstStyle/>
                    <a:p>
                      <a:pPr algn="ctr" fontAlgn="ctr"/>
                      <a:r>
                        <a:rPr lang="ja-JP" altLang="en-US" sz="1100" u="none" strike="noStrike">
                          <a:effectLst/>
                        </a:rPr>
                        <a:t>回答</a:t>
                      </a: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u="none" strike="noStrike" dirty="0">
                          <a:effectLst/>
                        </a:rPr>
                        <a:t>56</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u="none" strike="noStrike" dirty="0">
                          <a:effectLst/>
                        </a:rPr>
                        <a:t>5</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u="none" strike="noStrike" dirty="0">
                          <a:effectLst/>
                        </a:rPr>
                        <a:t>35</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3853550995"/>
              </p:ext>
            </p:extLst>
          </p:nvPr>
        </p:nvGraphicFramePr>
        <p:xfrm>
          <a:off x="-841797" y="849287"/>
          <a:ext cx="7010368" cy="4571999"/>
        </p:xfrm>
        <a:graphic>
          <a:graphicData uri="http://schemas.openxmlformats.org/drawingml/2006/chart">
            <c:chart xmlns:c="http://schemas.openxmlformats.org/drawingml/2006/chart" xmlns:r="http://schemas.openxmlformats.org/officeDocument/2006/relationships" r:id="rId4"/>
          </a:graphicData>
        </a:graphic>
      </p:graphicFrame>
      <p:sp>
        <p:nvSpPr>
          <p:cNvPr id="9" name="タイトル 1"/>
          <p:cNvSpPr txBox="1">
            <a:spLocks/>
          </p:cNvSpPr>
          <p:nvPr/>
        </p:nvSpPr>
        <p:spPr>
          <a:xfrm>
            <a:off x="575554" y="323852"/>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3600" b="1" dirty="0" smtClean="0"/>
              <a:t>２６５０地区　２０１７年１１月現在アンケート結果</a:t>
            </a:r>
            <a:endParaRPr lang="ja-JP" altLang="en-US" sz="3600" b="1" dirty="0"/>
          </a:p>
        </p:txBody>
      </p:sp>
      <p:sp>
        <p:nvSpPr>
          <p:cNvPr id="10" name="テキスト ボックス 9"/>
          <p:cNvSpPr txBox="1"/>
          <p:nvPr/>
        </p:nvSpPr>
        <p:spPr>
          <a:xfrm>
            <a:off x="5653698" y="2533473"/>
            <a:ext cx="6211979" cy="3170099"/>
          </a:xfrm>
          <a:prstGeom prst="rect">
            <a:avLst/>
          </a:prstGeom>
          <a:noFill/>
          <a:ln>
            <a:solidFill>
              <a:schemeClr val="accent5"/>
            </a:solidFill>
          </a:ln>
        </p:spPr>
        <p:txBody>
          <a:bodyPr wrap="square" rtlCol="0">
            <a:spAutoFit/>
          </a:bodyPr>
          <a:lstStyle/>
          <a:p>
            <a:r>
              <a:rPr lang="ja-JP" altLang="en-US" sz="2000" dirty="0"/>
              <a:t>広報</a:t>
            </a:r>
            <a:r>
              <a:rPr lang="ja-JP" altLang="en-US" sz="2000" dirty="0" smtClean="0"/>
              <a:t>活動</a:t>
            </a:r>
            <a:r>
              <a:rPr lang="ja-JP" altLang="en-US" sz="2000" dirty="0"/>
              <a:t>は</a:t>
            </a:r>
            <a:r>
              <a:rPr lang="ja-JP" altLang="en-US" sz="2000" dirty="0" smtClean="0"/>
              <a:t>、</a:t>
            </a:r>
            <a:r>
              <a:rPr lang="ja-JP" altLang="en-US" sz="2000" dirty="0"/>
              <a:t>以前に比べますと時代が大きく変化して</a:t>
            </a:r>
            <a:r>
              <a:rPr lang="ja-JP" altLang="en-US" sz="2000" dirty="0" smtClean="0"/>
              <a:t>、年々ネット</a:t>
            </a:r>
            <a:r>
              <a:rPr lang="ja-JP" altLang="en-US" sz="2000" dirty="0"/>
              <a:t>配信広報</a:t>
            </a:r>
            <a:r>
              <a:rPr lang="ja-JP" altLang="en-US" sz="2000" dirty="0" smtClean="0"/>
              <a:t>が会員増強にとって大きく</a:t>
            </a:r>
            <a:r>
              <a:rPr lang="ja-JP" altLang="en-US" sz="2000" dirty="0"/>
              <a:t>影響する時代となりました。</a:t>
            </a:r>
            <a:endParaRPr lang="en-US" altLang="ja-JP" sz="2000" dirty="0"/>
          </a:p>
          <a:p>
            <a:r>
              <a:rPr lang="ja-JP" altLang="en-US" sz="2000" dirty="0"/>
              <a:t>発信だけに留まらず、情報交換や情報入手には欠かせないものとなり、いかに効果的に活用するかがこれから</a:t>
            </a:r>
            <a:r>
              <a:rPr lang="ja-JP" altLang="en-US" sz="2000" dirty="0" smtClean="0"/>
              <a:t>のロータリーの認知度アップから会員増強に繋がります。</a:t>
            </a:r>
            <a:endParaRPr lang="en-US" altLang="ja-JP" sz="2000" dirty="0" smtClean="0"/>
          </a:p>
          <a:p>
            <a:r>
              <a:rPr lang="ja-JP" altLang="en-US" sz="2000" dirty="0" smtClean="0"/>
              <a:t>また若い世代はＳＮＳが日常生活に欠かせないものであり、クラブ運営に活用することが若い会員獲得と、若い会員の退会防止に役立ちます。</a:t>
            </a:r>
            <a:endParaRPr lang="ja-JP" altLang="en-US" sz="2000" dirty="0"/>
          </a:p>
        </p:txBody>
      </p:sp>
    </p:spTree>
    <p:extLst>
      <p:ext uri="{BB962C8B-B14F-4D97-AF65-F5344CB8AC3E}">
        <p14:creationId xmlns:p14="http://schemas.microsoft.com/office/powerpoint/2010/main" val="188419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1380" y="1243855"/>
            <a:ext cx="12191999" cy="5632311"/>
          </a:xfrm>
          <a:prstGeom prst="rect">
            <a:avLst/>
          </a:prstGeom>
        </p:spPr>
        <p:txBody>
          <a:bodyPr wrap="square">
            <a:spAutoFit/>
          </a:bodyPr>
          <a:lstStyle/>
          <a:p>
            <a:pPr algn="just">
              <a:spcAft>
                <a:spcPts val="0"/>
              </a:spcAft>
            </a:pPr>
            <a:r>
              <a:rPr lang="en-US" altLang="ja-JP"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2016-17</a:t>
            </a:r>
            <a:r>
              <a:rPr lang="ja-JP" altLang="en-US"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年度　★２０１</a:t>
            </a:r>
            <a:r>
              <a:rPr lang="ja-JP" altLang="en-US" sz="2000" b="1" u="sng" kern="100" dirty="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６</a:t>
            </a:r>
            <a:r>
              <a:rPr lang="ja-JP" altLang="en-US"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規定審議会直後で可決された柔軟性と多様性を強調した年度</a:t>
            </a:r>
            <a:endParaRPr lang="en-US" altLang="ja-JP"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・「ダイナミックな会員増強戦略」　第２ゾーンﾛｰﾀﾘｰｺｰﾃﾞｨﾈｰﾀｰ　田中正規氏</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・「革新性と柔軟性多様性で増強」　堺フェニックス</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米田氏 、中井氏</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97</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ｸﾗﾌﾞ会員数別合同会議」６班に分けて問題、課題、解決法を協議</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2017-18</a:t>
            </a:r>
            <a:r>
              <a:rPr lang="ja-JP" altLang="en-US"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年度　★戦略計画と公共ｲﾒｰｼﾞ向上の推進、熱意と根気と工夫で増強も可能な方策を提供</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・「会員増強・公共ｲﾒｰｼﾞ向上ｾﾐﾅｰ」増強戦略計画（鈴木氏）公共ｲﾒｰｼﾞ向上（露木氏）</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 卓話　　・アンケート調査</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・「会員増強ｱｸｼｮﾝ会議」（三本の矢で</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3</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年で倍増８年で３倍増　大宮西</a:t>
            </a:r>
            <a:r>
              <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荒井氏）</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latin typeface="Century" panose="02040604050505020304" pitchFamily="18" charset="0"/>
                <a:ea typeface="ＭＳ 明朝" panose="02020609040205080304" pitchFamily="17" charset="-128"/>
                <a:cs typeface="Times New Roman" panose="02020603050405020304" pitchFamily="18" charset="0"/>
              </a:rPr>
              <a:t>　　　　　　　　　　　　　　　　　（アンケート結果から次年度増強戦略計画に繋げる）</a:t>
            </a: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2018-19</a:t>
            </a:r>
            <a:r>
              <a:rPr lang="ja-JP" altLang="en-US"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rPr>
              <a:t>年度　★戦略計画と公共ｲﾒｰｼﾞ向上の推進、女性会員と青年会員獲得の方策を提供</a:t>
            </a:r>
            <a:endParaRPr lang="en-US" altLang="ja-JP" sz="2000" b="1" u="sng" kern="100" dirty="0" smtClean="0">
              <a:solidFill>
                <a:schemeClr val="accent6">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・「会員増強・公共ｲﾒｰｼﾞ向上ｾﾐﾅｰ」（</a:t>
            </a:r>
            <a:r>
              <a:rPr lang="ja-JP" altLang="en-US"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破壊と創造で</a:t>
            </a:r>
            <a:r>
              <a:rPr lang="en-US" altLang="ja-JP"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a:t>
            </a:r>
            <a:r>
              <a:rPr lang="ja-JP" altLang="en-US"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年で５１人増強</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高崎</a:t>
            </a:r>
            <a:r>
              <a:rPr lang="en-US" altLang="ja-JP"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RC</a:t>
            </a:r>
            <a:r>
              <a:rPr lang="ja-JP" altLang="en-US" sz="20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田中氏</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・「女性会員と青年会員獲得ｾﾐﾅｰ」（　予定）</a:t>
            </a:r>
            <a:endPar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・「卓 話 」     　</a:t>
            </a:r>
            <a:endPar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・「アンケート調査」（予定）</a:t>
            </a:r>
            <a:endPar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・「会員増強</a:t>
            </a: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アクション</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会議」</a:t>
            </a:r>
            <a:r>
              <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次年度増強戦略計画に向けて（講師未定）</a:t>
            </a:r>
            <a:endParaRPr lang="en-US" altLang="ja-JP" sz="20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2000" b="1" kern="100" dirty="0" smtClean="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タイトル 1"/>
          <p:cNvSpPr txBox="1">
            <a:spLocks/>
          </p:cNvSpPr>
          <p:nvPr/>
        </p:nvSpPr>
        <p:spPr>
          <a:xfrm>
            <a:off x="131380" y="304996"/>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i="1" dirty="0"/>
              <a:t>		</a:t>
            </a:r>
            <a:r>
              <a:rPr lang="ja-JP" altLang="en-US" sz="3600" b="1" i="1" dirty="0" smtClean="0"/>
              <a:t>２０１８－１９年　</a:t>
            </a:r>
            <a:r>
              <a:rPr lang="ja-JP" altLang="en-US" sz="3600" b="1" dirty="0" smtClean="0"/>
              <a:t>委員会　活動計画　予定</a:t>
            </a:r>
            <a:endParaRPr lang="ja-JP" altLang="en-US" sz="3600" b="1" dirty="0"/>
          </a:p>
        </p:txBody>
      </p:sp>
      <p:pic>
        <p:nvPicPr>
          <p:cNvPr id="4" name="図 3" descr="RotaryMBS_RGB.jpg"/>
          <p:cNvPicPr>
            <a:picLocks noChangeAspect="1"/>
          </p:cNvPicPr>
          <p:nvPr/>
        </p:nvPicPr>
        <p:blipFill>
          <a:blip r:embed="rId3" cstate="print"/>
          <a:stretch>
            <a:fillRect/>
          </a:stretch>
        </p:blipFill>
        <p:spPr>
          <a:xfrm>
            <a:off x="0" y="85363"/>
            <a:ext cx="1620182" cy="608710"/>
          </a:xfrm>
          <a:prstGeom prst="rect">
            <a:avLst/>
          </a:prstGeom>
        </p:spPr>
      </p:pic>
    </p:spTree>
    <p:extLst>
      <p:ext uri="{BB962C8B-B14F-4D97-AF65-F5344CB8AC3E}">
        <p14:creationId xmlns:p14="http://schemas.microsoft.com/office/powerpoint/2010/main" val="2341820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091" y="625186"/>
            <a:ext cx="12192000" cy="5016758"/>
          </a:xfrm>
          <a:prstGeom prst="rect">
            <a:avLst/>
          </a:prstGeom>
        </p:spPr>
        <p:txBody>
          <a:bodyPr wrap="square">
            <a:spAutoFit/>
          </a:bodyPr>
          <a:lstStyle/>
          <a:p>
            <a:pPr algn="ctr"/>
            <a:r>
              <a:rPr lang="ja-JP" altLang="en-US" sz="4800" u="sng" dirty="0" smtClean="0">
                <a:solidFill>
                  <a:srgbClr val="00B0F0"/>
                </a:solidFill>
                <a:latin typeface="ＭＳ Ｐゴシック" panose="020B0600070205080204" pitchFamily="50" charset="-128"/>
              </a:rPr>
              <a:t>社会の変化への対応が急務</a:t>
            </a:r>
          </a:p>
          <a:p>
            <a:endParaRPr lang="en-US" altLang="ja-JP" sz="3200" dirty="0" smtClean="0">
              <a:solidFill>
                <a:srgbClr val="000000"/>
              </a:solidFill>
              <a:latin typeface="ＭＳ Ｐゴシック" panose="020B0600070205080204" pitchFamily="50" charset="-128"/>
            </a:endParaRPr>
          </a:p>
          <a:p>
            <a:r>
              <a:rPr lang="ja-JP" altLang="en-US" sz="2400" dirty="0" smtClean="0">
                <a:solidFill>
                  <a:srgbClr val="00B050"/>
                </a:solidFill>
                <a:latin typeface="ＭＳ Ｐゴシック" panose="020B0600070205080204" pitchFamily="50" charset="-128"/>
              </a:rPr>
              <a:t>［</a:t>
            </a:r>
            <a:r>
              <a:rPr lang="ja-JP" altLang="en-US" sz="2400" dirty="0">
                <a:solidFill>
                  <a:srgbClr val="00B050"/>
                </a:solidFill>
                <a:latin typeface="ＭＳ Ｐゴシック" panose="020B0600070205080204" pitchFamily="50" charset="-128"/>
              </a:rPr>
              <a:t>ネット社会への変化］</a:t>
            </a:r>
          </a:p>
          <a:p>
            <a:r>
              <a:rPr lang="ja-JP" altLang="en-US" sz="2400" dirty="0">
                <a:solidFill>
                  <a:srgbClr val="000000"/>
                </a:solidFill>
                <a:latin typeface="ＭＳ Ｐゴシック" panose="020B0600070205080204" pitchFamily="50" charset="-128"/>
              </a:rPr>
              <a:t>・インターネットの進展とグロ－バル化・ＳＮＳやＦａｃｅｂｏｏｋの普及・</a:t>
            </a:r>
            <a:r>
              <a:rPr lang="ja-JP" altLang="en-US" sz="2400" dirty="0" smtClean="0">
                <a:solidFill>
                  <a:srgbClr val="000000"/>
                </a:solidFill>
                <a:latin typeface="ＭＳ Ｐゴシック" panose="020B0600070205080204" pitchFamily="50" charset="-128"/>
              </a:rPr>
              <a:t>情　　</a:t>
            </a:r>
            <a:endParaRPr lang="en-US" altLang="ja-JP" sz="2400" dirty="0" smtClean="0">
              <a:solidFill>
                <a:srgbClr val="000000"/>
              </a:solidFill>
              <a:latin typeface="ＭＳ Ｐゴシック" panose="020B0600070205080204" pitchFamily="50" charset="-128"/>
            </a:endParaRPr>
          </a:p>
          <a:p>
            <a:r>
              <a:rPr lang="ja-JP" altLang="en-US" sz="2400" dirty="0" smtClean="0">
                <a:solidFill>
                  <a:srgbClr val="000000"/>
                </a:solidFill>
                <a:latin typeface="ＭＳ Ｐゴシック" panose="020B0600070205080204" pitchFamily="50" charset="-128"/>
              </a:rPr>
              <a:t>　報</a:t>
            </a:r>
            <a:r>
              <a:rPr lang="ja-JP" altLang="en-US" sz="2400" dirty="0">
                <a:solidFill>
                  <a:srgbClr val="000000"/>
                </a:solidFill>
                <a:latin typeface="ＭＳ Ｐゴシック" panose="020B0600070205080204" pitchFamily="50" charset="-128"/>
              </a:rPr>
              <a:t>伝達</a:t>
            </a:r>
            <a:r>
              <a:rPr lang="ja-JP" altLang="en-US" sz="2400" dirty="0" smtClean="0">
                <a:solidFill>
                  <a:srgbClr val="000000"/>
                </a:solidFill>
                <a:latin typeface="ＭＳ Ｐゴシック" panose="020B0600070205080204" pitchFamily="50" charset="-128"/>
              </a:rPr>
              <a:t>手段の急激</a:t>
            </a:r>
            <a:r>
              <a:rPr lang="ja-JP" altLang="en-US" sz="2400" dirty="0">
                <a:solidFill>
                  <a:srgbClr val="000000"/>
                </a:solidFill>
                <a:latin typeface="ＭＳ Ｐゴシック" panose="020B0600070205080204" pitchFamily="50" charset="-128"/>
              </a:rPr>
              <a:t>な変化</a:t>
            </a:r>
          </a:p>
          <a:p>
            <a:endParaRPr lang="en-US" altLang="ja-JP" sz="2400" dirty="0" smtClean="0">
              <a:solidFill>
                <a:srgbClr val="000000"/>
              </a:solidFill>
              <a:latin typeface="ＭＳ Ｐゴシック" panose="020B0600070205080204" pitchFamily="50" charset="-128"/>
            </a:endParaRPr>
          </a:p>
          <a:p>
            <a:r>
              <a:rPr lang="ja-JP" altLang="en-US" sz="2400" dirty="0" smtClean="0">
                <a:solidFill>
                  <a:srgbClr val="00B050"/>
                </a:solidFill>
                <a:latin typeface="ＭＳ Ｐゴシック" panose="020B0600070205080204" pitchFamily="50" charset="-128"/>
              </a:rPr>
              <a:t>［</a:t>
            </a:r>
            <a:r>
              <a:rPr lang="ja-JP" altLang="en-US" sz="2400" dirty="0">
                <a:solidFill>
                  <a:srgbClr val="00B050"/>
                </a:solidFill>
                <a:latin typeface="ＭＳ Ｐゴシック" panose="020B0600070205080204" pitchFamily="50" charset="-128"/>
              </a:rPr>
              <a:t>社会活動の変化］</a:t>
            </a:r>
          </a:p>
          <a:p>
            <a:r>
              <a:rPr lang="ja-JP" altLang="en-US" sz="2400" dirty="0">
                <a:solidFill>
                  <a:srgbClr val="000000"/>
                </a:solidFill>
                <a:latin typeface="ＭＳ Ｐゴシック" panose="020B0600070205080204" pitchFamily="50" charset="-128"/>
              </a:rPr>
              <a:t>・ＮＰＯやＮＧＯの発展～奉仕活動へ取り組む</a:t>
            </a:r>
            <a:r>
              <a:rPr lang="ja-JP" altLang="en-US" sz="2400" dirty="0" smtClean="0">
                <a:solidFill>
                  <a:srgbClr val="000000"/>
                </a:solidFill>
                <a:latin typeface="ＭＳ Ｐゴシック" panose="020B0600070205080204" pitchFamily="50" charset="-128"/>
              </a:rPr>
              <a:t>団体が増大</a:t>
            </a:r>
            <a:endParaRPr lang="en-US" altLang="ja-JP" sz="2400" dirty="0" smtClean="0">
              <a:solidFill>
                <a:srgbClr val="000000"/>
              </a:solidFill>
              <a:latin typeface="ＭＳ Ｐゴシック" panose="020B0600070205080204" pitchFamily="50" charset="-128"/>
            </a:endParaRPr>
          </a:p>
          <a:p>
            <a:endParaRPr lang="en-US" altLang="ja-JP" sz="2400" dirty="0">
              <a:solidFill>
                <a:srgbClr val="000000"/>
              </a:solidFill>
              <a:latin typeface="ＭＳ Ｐゴシック" panose="020B0600070205080204" pitchFamily="50" charset="-128"/>
            </a:endParaRPr>
          </a:p>
          <a:p>
            <a:r>
              <a:rPr lang="ja-JP" altLang="en-US" sz="2400" dirty="0" smtClean="0">
                <a:solidFill>
                  <a:srgbClr val="00B050"/>
                </a:solidFill>
                <a:latin typeface="ＭＳ Ｐゴシック" panose="020B0600070205080204" pitchFamily="50" charset="-128"/>
              </a:rPr>
              <a:t>［</a:t>
            </a:r>
            <a:r>
              <a:rPr lang="ja-JP" altLang="en-US" sz="2400" dirty="0">
                <a:solidFill>
                  <a:srgbClr val="00B050"/>
                </a:solidFill>
                <a:latin typeface="ＭＳ Ｐゴシック" panose="020B0600070205080204" pitchFamily="50" charset="-128"/>
              </a:rPr>
              <a:t>社会環境の変化］</a:t>
            </a:r>
          </a:p>
          <a:p>
            <a:r>
              <a:rPr lang="ja-JP" altLang="en-US" sz="2400" dirty="0">
                <a:solidFill>
                  <a:srgbClr val="000000"/>
                </a:solidFill>
                <a:latin typeface="ＭＳ Ｐゴシック" panose="020B0600070205080204" pitchFamily="50" charset="-128"/>
              </a:rPr>
              <a:t>・人口構造の変化（日本では少子高齢、団塊世代離職</a:t>
            </a:r>
            <a:r>
              <a:rPr lang="ja-JP" altLang="en-US" sz="2400" dirty="0" smtClean="0">
                <a:solidFill>
                  <a:srgbClr val="000000"/>
                </a:solidFill>
                <a:latin typeface="ＭＳ Ｐゴシック" panose="020B0600070205080204" pitchFamily="50" charset="-128"/>
              </a:rPr>
              <a:t>）</a:t>
            </a:r>
            <a:endParaRPr lang="en-US" altLang="ja-JP" sz="2400" dirty="0">
              <a:solidFill>
                <a:srgbClr val="000000"/>
              </a:solidFill>
              <a:latin typeface="ＭＳ Ｐゴシック" panose="020B0600070205080204" pitchFamily="50" charset="-128"/>
            </a:endParaRPr>
          </a:p>
          <a:p>
            <a:r>
              <a:rPr lang="ja-JP" altLang="en-US" sz="2400" dirty="0" smtClean="0">
                <a:solidFill>
                  <a:srgbClr val="000000"/>
                </a:solidFill>
                <a:latin typeface="ＭＳ Ｐゴシック" panose="020B0600070205080204" pitchFamily="50" charset="-128"/>
              </a:rPr>
              <a:t>・</a:t>
            </a:r>
            <a:r>
              <a:rPr lang="ja-JP" altLang="en-US" sz="2400" dirty="0">
                <a:solidFill>
                  <a:srgbClr val="000000"/>
                </a:solidFill>
                <a:latin typeface="ＭＳ Ｐゴシック" panose="020B0600070205080204" pitchFamily="50" charset="-128"/>
              </a:rPr>
              <a:t>女性の社会進出</a:t>
            </a:r>
            <a:endParaRPr lang="ja-JP" altLang="en-US" sz="2400" dirty="0"/>
          </a:p>
        </p:txBody>
      </p:sp>
      <p:pic>
        <p:nvPicPr>
          <p:cNvPr id="3" name="図 2" descr="RotaryMBS_RGB.jpg"/>
          <p:cNvPicPr>
            <a:picLocks noChangeAspect="1"/>
          </p:cNvPicPr>
          <p:nvPr/>
        </p:nvPicPr>
        <p:blipFill>
          <a:blip r:embed="rId3" cstate="print"/>
          <a:stretch>
            <a:fillRect/>
          </a:stretch>
        </p:blipFill>
        <p:spPr>
          <a:xfrm>
            <a:off x="0" y="1426"/>
            <a:ext cx="1620182" cy="608710"/>
          </a:xfrm>
          <a:prstGeom prst="rect">
            <a:avLst/>
          </a:prstGeom>
        </p:spPr>
      </p:pic>
      <p:sp>
        <p:nvSpPr>
          <p:cNvPr id="4" name="タイトル 1"/>
          <p:cNvSpPr txBox="1">
            <a:spLocks/>
          </p:cNvSpPr>
          <p:nvPr/>
        </p:nvSpPr>
        <p:spPr>
          <a:xfrm>
            <a:off x="232980" y="5951054"/>
            <a:ext cx="12060620"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i="1" dirty="0"/>
              <a:t>		</a:t>
            </a:r>
            <a:r>
              <a:rPr lang="ja-JP" altLang="en-US" sz="3600" b="1" i="1" dirty="0" smtClean="0"/>
              <a:t>ご清聴ありがとうございました</a:t>
            </a:r>
            <a:r>
              <a:rPr lang="ja-JP" altLang="en-US" sz="3600" b="1" i="1" dirty="0" err="1" smtClean="0"/>
              <a:t>。。。</a:t>
            </a:r>
            <a:endParaRPr lang="ja-JP" altLang="en-US" sz="3600" b="1" dirty="0"/>
          </a:p>
        </p:txBody>
      </p:sp>
    </p:spTree>
    <p:extLst>
      <p:ext uri="{BB962C8B-B14F-4D97-AF65-F5344CB8AC3E}">
        <p14:creationId xmlns:p14="http://schemas.microsoft.com/office/powerpoint/2010/main" val="103543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305" y="427461"/>
            <a:ext cx="12057881" cy="4893647"/>
          </a:xfrm>
          <a:prstGeom prst="rect">
            <a:avLst/>
          </a:prstGeom>
          <a:noFill/>
        </p:spPr>
        <p:txBody>
          <a:bodyPr wrap="square" rtlCol="0">
            <a:spAutoFit/>
          </a:bodyPr>
          <a:lstStyle/>
          <a:p>
            <a:r>
              <a:rPr lang="ja-JP" altLang="en-US" sz="2400" b="1" dirty="0" smtClean="0"/>
              <a:t>◆世界の国別会員数（２０１６年）　　　　　　　　　　　　　　　　　　　　　　　　　　　　　　　　　　　　　　　</a:t>
            </a:r>
            <a:endParaRPr lang="en-US" altLang="ja-JP" sz="2400" b="1" dirty="0" smtClean="0">
              <a:solidFill>
                <a:srgbClr val="0070C0"/>
              </a:solidFill>
            </a:endParaRPr>
          </a:p>
          <a:p>
            <a:r>
              <a:rPr lang="ja-JP" altLang="en-US" sz="2400" b="1" dirty="0" smtClean="0"/>
              <a:t>　順位　　　　　　　　　会員数              クラブ数　　　会員 </a:t>
            </a:r>
            <a:r>
              <a:rPr lang="en-US" altLang="ja-JP" sz="2400" b="1" dirty="0" smtClean="0"/>
              <a:t>/ </a:t>
            </a:r>
            <a:r>
              <a:rPr lang="ja-JP" altLang="en-US" sz="2400" b="1" dirty="0" smtClean="0"/>
              <a:t>ｸﾗﾌﾞ　　　　  </a:t>
            </a:r>
            <a:r>
              <a:rPr lang="ja-JP" altLang="en-US" sz="2400" b="1" dirty="0" smtClean="0">
                <a:solidFill>
                  <a:srgbClr val="0070C0"/>
                </a:solidFill>
              </a:rPr>
              <a:t>（</a:t>
            </a:r>
            <a:r>
              <a:rPr lang="en-US" altLang="ja-JP" sz="2400" b="1" dirty="0" smtClean="0">
                <a:solidFill>
                  <a:srgbClr val="0070C0"/>
                </a:solidFill>
              </a:rPr>
              <a:t>2006</a:t>
            </a:r>
            <a:r>
              <a:rPr lang="ja-JP" altLang="en-US" sz="2400" b="1" dirty="0" smtClean="0">
                <a:solidFill>
                  <a:srgbClr val="0070C0"/>
                </a:solidFill>
              </a:rPr>
              <a:t>年）　（</a:t>
            </a:r>
            <a:r>
              <a:rPr lang="en-US" altLang="ja-JP" sz="2400" b="1" dirty="0" smtClean="0">
                <a:solidFill>
                  <a:srgbClr val="0070C0"/>
                </a:solidFill>
              </a:rPr>
              <a:t>2010</a:t>
            </a:r>
            <a:r>
              <a:rPr lang="ja-JP" altLang="en-US" sz="2400" b="1" dirty="0" smtClean="0">
                <a:solidFill>
                  <a:srgbClr val="0070C0"/>
                </a:solidFill>
              </a:rPr>
              <a:t>年）</a:t>
            </a:r>
            <a:r>
              <a:rPr lang="ja-JP" altLang="en-US" sz="2400" b="1" dirty="0" smtClean="0"/>
              <a:t>　　　　</a:t>
            </a:r>
            <a:endParaRPr lang="en-US" altLang="ja-JP" sz="2400" b="1" dirty="0" smtClean="0"/>
          </a:p>
          <a:p>
            <a:r>
              <a:rPr lang="ja-JP" altLang="en-US" sz="2400" b="1" dirty="0" smtClean="0"/>
              <a:t>　</a:t>
            </a:r>
            <a:r>
              <a:rPr lang="en-US" altLang="ja-JP" sz="2400" b="1" dirty="0" smtClean="0"/>
              <a:t>1</a:t>
            </a:r>
            <a:r>
              <a:rPr lang="ja-JP" altLang="en-US" sz="2400" b="1" dirty="0" smtClean="0"/>
              <a:t>位、アメリカ　　　３２４，４４６　　　７，６５２　　　　４２，４人　　　　　　</a:t>
            </a:r>
            <a:r>
              <a:rPr lang="en-US" altLang="ja-JP" sz="2400" b="1" dirty="0" smtClean="0">
                <a:solidFill>
                  <a:srgbClr val="0070C0"/>
                </a:solidFill>
              </a:rPr>
              <a:t>383,692      </a:t>
            </a:r>
            <a:r>
              <a:rPr lang="ja-JP" altLang="en-US" sz="2400" b="1" dirty="0">
                <a:solidFill>
                  <a:srgbClr val="0070C0"/>
                </a:solidFill>
              </a:rPr>
              <a:t> </a:t>
            </a:r>
            <a:r>
              <a:rPr lang="en-US" altLang="ja-JP" sz="2400" b="1" dirty="0" smtClean="0">
                <a:solidFill>
                  <a:srgbClr val="0070C0"/>
                </a:solidFill>
              </a:rPr>
              <a:t>350,790   </a:t>
            </a:r>
            <a:r>
              <a:rPr lang="ja-JP" altLang="en-US" sz="2400" b="1" dirty="0" smtClean="0"/>
              <a:t>　　　</a:t>
            </a:r>
            <a:endParaRPr lang="en-US" altLang="ja-JP" sz="2400" b="1" dirty="0" smtClean="0"/>
          </a:p>
          <a:p>
            <a:r>
              <a:rPr lang="ja-JP" altLang="en-US" sz="2400" b="1" dirty="0" smtClean="0"/>
              <a:t>　</a:t>
            </a:r>
            <a:r>
              <a:rPr lang="en-US" altLang="ja-JP" sz="2400" b="1" dirty="0" smtClean="0"/>
              <a:t>2</a:t>
            </a:r>
            <a:r>
              <a:rPr lang="ja-JP" altLang="en-US" sz="2400" b="1" dirty="0" smtClean="0"/>
              <a:t>位、インド　　　　 １４２，０３２　　　３，５９２　　　　３９，５人　　　　　　</a:t>
            </a:r>
            <a:r>
              <a:rPr lang="ja-JP" altLang="en-US" sz="2400" b="1" dirty="0" smtClean="0">
                <a:solidFill>
                  <a:srgbClr val="0070C0"/>
                </a:solidFill>
              </a:rPr>
              <a:t>  </a:t>
            </a:r>
            <a:r>
              <a:rPr lang="en-US" altLang="ja-JP" sz="2400" b="1" dirty="0" smtClean="0">
                <a:solidFill>
                  <a:srgbClr val="0070C0"/>
                </a:solidFill>
              </a:rPr>
              <a:t>91,089       111,843</a:t>
            </a:r>
          </a:p>
          <a:p>
            <a:r>
              <a:rPr lang="ja-JP" altLang="en-US" sz="2400" b="1" dirty="0" smtClean="0"/>
              <a:t>　</a:t>
            </a:r>
            <a:r>
              <a:rPr lang="en-US" altLang="ja-JP" sz="2400" b="1" u="sng" dirty="0" smtClean="0">
                <a:solidFill>
                  <a:srgbClr val="FF0000"/>
                </a:solidFill>
              </a:rPr>
              <a:t>3</a:t>
            </a:r>
            <a:r>
              <a:rPr lang="ja-JP" altLang="en-US" sz="2400" b="1" u="sng" dirty="0" smtClean="0">
                <a:solidFill>
                  <a:srgbClr val="FF0000"/>
                </a:solidFill>
              </a:rPr>
              <a:t>位、日本　　　　  　 ８９，５６０　　　２，２６３　　　　３９，４人</a:t>
            </a:r>
            <a:r>
              <a:rPr lang="ja-JP" altLang="en-US" sz="2400" b="1" dirty="0" smtClean="0">
                <a:solidFill>
                  <a:srgbClr val="FF0000"/>
                </a:solidFill>
              </a:rPr>
              <a:t>                  </a:t>
            </a:r>
            <a:r>
              <a:rPr lang="en-US" altLang="ja-JP" sz="2400" b="1" dirty="0" smtClean="0">
                <a:solidFill>
                  <a:srgbClr val="0070C0"/>
                </a:solidFill>
              </a:rPr>
              <a:t>101,370         91,986</a:t>
            </a:r>
          </a:p>
          <a:p>
            <a:r>
              <a:rPr lang="ja-JP" altLang="en-US" sz="2400" b="1" dirty="0" smtClean="0"/>
              <a:t>　</a:t>
            </a:r>
            <a:r>
              <a:rPr lang="en-US" altLang="ja-JP" sz="2400" b="1" dirty="0" smtClean="0"/>
              <a:t>4</a:t>
            </a:r>
            <a:r>
              <a:rPr lang="ja-JP" altLang="en-US" sz="2400" b="1" dirty="0" smtClean="0"/>
              <a:t>位、韓国               　６３，２４４　　　１，６１２　　　　３９，２人                    </a:t>
            </a:r>
            <a:r>
              <a:rPr lang="en-US" altLang="ja-JP" sz="2400" b="1" dirty="0" smtClean="0">
                <a:solidFill>
                  <a:srgbClr val="0070C0"/>
                </a:solidFill>
              </a:rPr>
              <a:t>52,003         61,053</a:t>
            </a:r>
          </a:p>
          <a:p>
            <a:r>
              <a:rPr lang="ja-JP" altLang="en-US" sz="2400" b="1" dirty="0" smtClean="0"/>
              <a:t>　</a:t>
            </a:r>
            <a:r>
              <a:rPr lang="en-US" altLang="ja-JP" sz="2400" b="1" dirty="0" smtClean="0"/>
              <a:t>5</a:t>
            </a:r>
            <a:r>
              <a:rPr lang="ja-JP" altLang="en-US" sz="2400" b="1" dirty="0" smtClean="0"/>
              <a:t>位、ドイツ   　     　  ５４，８５６　　　１，０６１　　　　３９，２人                    </a:t>
            </a:r>
            <a:r>
              <a:rPr lang="en-US" altLang="ja-JP" sz="2400" b="1" dirty="0"/>
              <a:t> </a:t>
            </a:r>
            <a:r>
              <a:rPr lang="en-US" altLang="ja-JP" sz="2400" b="1" dirty="0" smtClean="0"/>
              <a:t>                     </a:t>
            </a:r>
            <a:r>
              <a:rPr lang="en-US" altLang="ja-JP" sz="2400" b="1" dirty="0" smtClean="0">
                <a:solidFill>
                  <a:srgbClr val="0070C0"/>
                </a:solidFill>
              </a:rPr>
              <a:t>49,411</a:t>
            </a:r>
          </a:p>
          <a:p>
            <a:r>
              <a:rPr lang="ja-JP" altLang="en-US" sz="2400" b="1" dirty="0" smtClean="0"/>
              <a:t>　</a:t>
            </a:r>
            <a:r>
              <a:rPr lang="en-US" altLang="ja-JP" sz="2400" b="1" dirty="0" smtClean="0"/>
              <a:t>6</a:t>
            </a:r>
            <a:r>
              <a:rPr lang="ja-JP" altLang="en-US" sz="2400" b="1" dirty="0" smtClean="0"/>
              <a:t>位、ブラジル　　　  ５３，９５５　　　２，３６３　　　　２２，８人</a:t>
            </a:r>
            <a:endParaRPr lang="en-US" altLang="ja-JP" sz="2400" b="1" dirty="0" smtClean="0"/>
          </a:p>
          <a:p>
            <a:r>
              <a:rPr lang="ja-JP" altLang="en-US" sz="2400" b="1" dirty="0" smtClean="0"/>
              <a:t>　</a:t>
            </a:r>
            <a:r>
              <a:rPr lang="en-US" altLang="ja-JP" sz="2400" b="1" dirty="0" smtClean="0"/>
              <a:t>7</a:t>
            </a:r>
            <a:r>
              <a:rPr lang="ja-JP" altLang="en-US" sz="2400" b="1" dirty="0" smtClean="0"/>
              <a:t>位、イタリア　　　　</a:t>
            </a:r>
            <a:r>
              <a:rPr lang="ja-JP" altLang="en-US" sz="2400" b="1" dirty="0"/>
              <a:t> </a:t>
            </a:r>
            <a:r>
              <a:rPr lang="ja-JP" altLang="en-US" sz="2400" b="1" dirty="0" smtClean="0"/>
              <a:t>３９，４５６　　　　　８６１　　　　４５，８人</a:t>
            </a:r>
            <a:endParaRPr lang="en-US" altLang="ja-JP" sz="2400" b="1" dirty="0" smtClean="0"/>
          </a:p>
          <a:p>
            <a:r>
              <a:rPr lang="ja-JP" altLang="en-US" sz="2400" b="1" dirty="0" smtClean="0"/>
              <a:t>　</a:t>
            </a:r>
            <a:r>
              <a:rPr lang="en-US" altLang="ja-JP" sz="2400" b="1" dirty="0" smtClean="0"/>
              <a:t>8</a:t>
            </a:r>
            <a:r>
              <a:rPr lang="ja-JP" altLang="en-US" sz="2400" b="1" dirty="0" smtClean="0"/>
              <a:t>位、イギリス       　  ３７，７７２　　　１，３８６　　　　２７，３人                    </a:t>
            </a:r>
            <a:r>
              <a:rPr lang="en-US" altLang="ja-JP" sz="2400" b="1" dirty="0" smtClean="0">
                <a:solidFill>
                  <a:srgbClr val="0070C0"/>
                </a:solidFill>
              </a:rPr>
              <a:t>48,106</a:t>
            </a:r>
          </a:p>
          <a:p>
            <a:r>
              <a:rPr lang="ja-JP" altLang="en-US" sz="2400" b="1" dirty="0" smtClean="0"/>
              <a:t>　</a:t>
            </a:r>
            <a:r>
              <a:rPr lang="en-US" altLang="ja-JP" sz="2400" b="1" dirty="0" smtClean="0"/>
              <a:t>9</a:t>
            </a:r>
            <a:r>
              <a:rPr lang="ja-JP" altLang="en-US" sz="2400" b="1" dirty="0" smtClean="0"/>
              <a:t>位、台湾　　　　　　 ３４，５１０　　　　　７６２　　　　４５，３人</a:t>
            </a:r>
            <a:endParaRPr lang="en-US" altLang="ja-JP" sz="2400" b="1" dirty="0" smtClean="0"/>
          </a:p>
          <a:p>
            <a:r>
              <a:rPr lang="ja-JP" altLang="en-US" sz="2400" b="1" dirty="0"/>
              <a:t> </a:t>
            </a:r>
            <a:r>
              <a:rPr lang="en-US" altLang="ja-JP" sz="2400" b="1" dirty="0" smtClean="0"/>
              <a:t>10</a:t>
            </a:r>
            <a:r>
              <a:rPr lang="ja-JP" altLang="en-US" sz="2400" b="1" dirty="0" smtClean="0"/>
              <a:t>位、フランス         　 ３１，４３２　　　１，０６４　　　　２９，０人</a:t>
            </a:r>
            <a:endParaRPr lang="en-US" altLang="ja-JP" sz="2400" b="1" dirty="0" smtClean="0"/>
          </a:p>
          <a:p>
            <a:r>
              <a:rPr lang="ja-JP" altLang="en-US" sz="2400" b="1" dirty="0" smtClean="0"/>
              <a:t>　</a:t>
            </a:r>
            <a:endParaRPr lang="en-US" altLang="ja-JP" sz="2400" b="1" dirty="0" smtClean="0"/>
          </a:p>
        </p:txBody>
      </p:sp>
      <p:pic>
        <p:nvPicPr>
          <p:cNvPr id="6" name="図 5" descr="RotaryMBS_RGB.jpg"/>
          <p:cNvPicPr>
            <a:picLocks noChangeAspect="1"/>
          </p:cNvPicPr>
          <p:nvPr/>
        </p:nvPicPr>
        <p:blipFill>
          <a:blip r:embed="rId3" cstate="print"/>
          <a:stretch>
            <a:fillRect/>
          </a:stretch>
        </p:blipFill>
        <p:spPr>
          <a:xfrm>
            <a:off x="10571818" y="143453"/>
            <a:ext cx="1620182" cy="608710"/>
          </a:xfrm>
          <a:prstGeom prst="rect">
            <a:avLst/>
          </a:prstGeom>
        </p:spPr>
      </p:pic>
      <p:sp>
        <p:nvSpPr>
          <p:cNvPr id="8" name="テキスト ボックス 7"/>
          <p:cNvSpPr txBox="1"/>
          <p:nvPr/>
        </p:nvSpPr>
        <p:spPr>
          <a:xfrm>
            <a:off x="0" y="4980563"/>
            <a:ext cx="12192000" cy="1877437"/>
          </a:xfrm>
          <a:prstGeom prst="rect">
            <a:avLst/>
          </a:prstGeom>
          <a:noFill/>
          <a:ln>
            <a:solidFill>
              <a:schemeClr val="accent6">
                <a:lumMod val="50000"/>
              </a:schemeClr>
            </a:solidFill>
          </a:ln>
        </p:spPr>
        <p:txBody>
          <a:bodyPr wrap="square" rtlCol="0">
            <a:spAutoFit/>
          </a:bodyPr>
          <a:lstStyle/>
          <a:p>
            <a:r>
              <a:rPr lang="ja-JP" altLang="en-US" sz="1600" b="1" dirty="0" smtClean="0">
                <a:solidFill>
                  <a:schemeClr val="accent6">
                    <a:lumMod val="75000"/>
                  </a:schemeClr>
                </a:solidFill>
              </a:rPr>
              <a:t>かつてのロータリー先進国が減少一途、逆に新興国が若い</a:t>
            </a:r>
            <a:r>
              <a:rPr lang="ja-JP" altLang="en-US" sz="1600" b="1" dirty="0" err="1" smtClean="0">
                <a:solidFill>
                  <a:schemeClr val="accent6">
                    <a:lumMod val="75000"/>
                  </a:schemeClr>
                </a:solidFill>
              </a:rPr>
              <a:t>世代をを中心と</a:t>
            </a:r>
            <a:r>
              <a:rPr lang="ja-JP" altLang="en-US" sz="1600" b="1" dirty="0" smtClean="0">
                <a:solidFill>
                  <a:schemeClr val="accent6">
                    <a:lumMod val="75000"/>
                  </a:schemeClr>
                </a:solidFill>
              </a:rPr>
              <a:t>して新しい運営のもと急激に伸びている。</a:t>
            </a:r>
            <a:endParaRPr lang="en-US" altLang="ja-JP" sz="1600" b="1" dirty="0" smtClean="0">
              <a:solidFill>
                <a:schemeClr val="accent6">
                  <a:lumMod val="75000"/>
                </a:schemeClr>
              </a:solidFill>
            </a:endParaRPr>
          </a:p>
          <a:p>
            <a:r>
              <a:rPr lang="ja-JP" altLang="ja-JP" sz="1600" b="1" dirty="0">
                <a:solidFill>
                  <a:schemeClr val="accent6">
                    <a:lumMod val="75000"/>
                  </a:schemeClr>
                </a:solidFill>
              </a:rPr>
              <a:t>日本は２．５ゾーンに削減</a:t>
            </a:r>
            <a:r>
              <a:rPr lang="ja-JP" altLang="en-US" sz="1600" b="1" dirty="0">
                <a:solidFill>
                  <a:schemeClr val="accent6">
                    <a:lumMod val="75000"/>
                  </a:schemeClr>
                </a:solidFill>
              </a:rPr>
              <a:t>され</a:t>
            </a:r>
            <a:r>
              <a:rPr lang="ja-JP" altLang="ja-JP" sz="1600" b="1" dirty="0">
                <a:solidFill>
                  <a:schemeClr val="accent6">
                    <a:lumMod val="75000"/>
                  </a:schemeClr>
                </a:solidFill>
              </a:rPr>
              <a:t>（ﾊﾟｷｽﾀﾝ・ﾊﾞﾝｸﾞﾗﾃﾞｯｼｭ・ｲﾝﾄﾞﾈｼｱ）</a:t>
            </a:r>
            <a:r>
              <a:rPr lang="ja-JP" altLang="en-US" sz="1600" b="1" dirty="0">
                <a:solidFill>
                  <a:schemeClr val="accent6">
                    <a:lumMod val="75000"/>
                  </a:schemeClr>
                </a:solidFill>
              </a:rPr>
              <a:t>が入ることになりました</a:t>
            </a:r>
            <a:r>
              <a:rPr lang="ja-JP" altLang="en-US" sz="1600" b="1" dirty="0" smtClean="0">
                <a:solidFill>
                  <a:schemeClr val="accent6">
                    <a:lumMod val="75000"/>
                  </a:schemeClr>
                </a:solidFill>
              </a:rPr>
              <a:t>。</a:t>
            </a:r>
            <a:endParaRPr lang="en-US" altLang="ja-JP" sz="1600" b="1" dirty="0">
              <a:solidFill>
                <a:schemeClr val="accent6">
                  <a:lumMod val="75000"/>
                </a:schemeClr>
              </a:solidFill>
            </a:endParaRPr>
          </a:p>
          <a:p>
            <a:r>
              <a:rPr lang="ja-JP" altLang="ja-JP" sz="1600" b="1" dirty="0">
                <a:solidFill>
                  <a:schemeClr val="accent6">
                    <a:lumMod val="75000"/>
                  </a:schemeClr>
                </a:solidFill>
              </a:rPr>
              <a:t>韓国が２ゾーン獲得して台湾と共に大きく飛躍し</a:t>
            </a:r>
            <a:r>
              <a:rPr lang="ja-JP" altLang="en-US" sz="1600" b="1" dirty="0">
                <a:solidFill>
                  <a:schemeClr val="accent6">
                    <a:lumMod val="75000"/>
                  </a:schemeClr>
                </a:solidFill>
              </a:rPr>
              <a:t>まし</a:t>
            </a:r>
            <a:r>
              <a:rPr lang="ja-JP" altLang="ja-JP" sz="1600" b="1" dirty="0">
                <a:solidFill>
                  <a:schemeClr val="accent6">
                    <a:lumMod val="75000"/>
                  </a:schemeClr>
                </a:solidFill>
              </a:rPr>
              <a:t>た。　　その</a:t>
            </a:r>
            <a:r>
              <a:rPr lang="ja-JP" altLang="en-US" sz="1600" b="1" dirty="0">
                <a:solidFill>
                  <a:schemeClr val="accent6">
                    <a:lumMod val="75000"/>
                  </a:schemeClr>
                </a:solidFill>
              </a:rPr>
              <a:t>飛躍の理由と致しましては</a:t>
            </a:r>
            <a:r>
              <a:rPr lang="ja-JP" altLang="en-US" sz="1600" b="1" dirty="0" smtClean="0">
                <a:solidFill>
                  <a:schemeClr val="accent6">
                    <a:lumMod val="75000"/>
                  </a:schemeClr>
                </a:solidFill>
              </a:rPr>
              <a:t>、時代の変化</a:t>
            </a:r>
            <a:r>
              <a:rPr lang="ja-JP" altLang="en-US" sz="1600" b="1" dirty="0">
                <a:solidFill>
                  <a:schemeClr val="accent6">
                    <a:lumMod val="75000"/>
                  </a:schemeClr>
                </a:solidFill>
              </a:rPr>
              <a:t>や社会の変化に即したクラブ運営に切り替えたということです。</a:t>
            </a:r>
            <a:endParaRPr lang="en-US" altLang="ja-JP" sz="1600" b="1" dirty="0">
              <a:solidFill>
                <a:schemeClr val="accent6">
                  <a:lumMod val="75000"/>
                </a:schemeClr>
              </a:solidFill>
            </a:endParaRPr>
          </a:p>
          <a:p>
            <a:r>
              <a:rPr lang="ja-JP" altLang="en-US" sz="1600" b="1" dirty="0">
                <a:solidFill>
                  <a:schemeClr val="accent6">
                    <a:lumMod val="75000"/>
                  </a:schemeClr>
                </a:solidFill>
              </a:rPr>
              <a:t>　若い会員を獲得するために柔軟性と多様性を取り入れて運営の仕組みを変えました、</a:t>
            </a:r>
            <a:r>
              <a:rPr lang="ja-JP" altLang="en-US" sz="1600" b="1" dirty="0" smtClean="0">
                <a:solidFill>
                  <a:schemeClr val="accent6">
                    <a:lumMod val="75000"/>
                  </a:schemeClr>
                </a:solidFill>
              </a:rPr>
              <a:t>そして学友生の</a:t>
            </a:r>
            <a:r>
              <a:rPr lang="ja-JP" altLang="en-US" sz="1600" b="1" dirty="0">
                <a:solidFill>
                  <a:schemeClr val="accent6">
                    <a:lumMod val="75000"/>
                  </a:schemeClr>
                </a:solidFill>
              </a:rPr>
              <a:t>ロータリー入会がめざましく増加したことです。これは全世界からみても共通してきております。</a:t>
            </a:r>
            <a:endParaRPr lang="en-US" altLang="ja-JP" sz="1600" b="1" dirty="0">
              <a:solidFill>
                <a:schemeClr val="accent6">
                  <a:lumMod val="75000"/>
                </a:schemeClr>
              </a:solidFill>
            </a:endParaRPr>
          </a:p>
          <a:p>
            <a:endParaRPr lang="en-US" altLang="ja-JP" sz="2000" b="1" dirty="0" smtClean="0">
              <a:solidFill>
                <a:schemeClr val="accent6">
                  <a:lumMod val="75000"/>
                </a:schemeClr>
              </a:solidFill>
            </a:endParaRPr>
          </a:p>
        </p:txBody>
      </p:sp>
    </p:spTree>
    <p:extLst>
      <p:ext uri="{BB962C8B-B14F-4D97-AF65-F5344CB8AC3E}">
        <p14:creationId xmlns:p14="http://schemas.microsoft.com/office/powerpoint/2010/main" val="28563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11623430" cy="707886"/>
          </a:xfrm>
          <a:prstGeom prst="rect">
            <a:avLst/>
          </a:prstGeom>
          <a:noFill/>
        </p:spPr>
        <p:txBody>
          <a:bodyPr wrap="square" rtlCol="0">
            <a:spAutoFit/>
          </a:bodyPr>
          <a:lstStyle/>
          <a:p>
            <a:pPr algn="ctr"/>
            <a:r>
              <a:rPr lang="ja-JP" altLang="en-US" sz="4000" b="1" dirty="0" smtClean="0"/>
              <a:t>　　世界と日本の例会時間帯と年齢層</a:t>
            </a:r>
            <a:endParaRPr lang="ja-JP" altLang="en-US" sz="4000" b="1" dirty="0">
              <a:solidFill>
                <a:schemeClr val="bg1"/>
              </a:solidFill>
            </a:endParaRPr>
          </a:p>
        </p:txBody>
      </p:sp>
      <p:sp>
        <p:nvSpPr>
          <p:cNvPr id="4" name="テキスト ボックス 3"/>
          <p:cNvSpPr txBox="1"/>
          <p:nvPr/>
        </p:nvSpPr>
        <p:spPr>
          <a:xfrm>
            <a:off x="468925" y="722423"/>
            <a:ext cx="11430000" cy="2246769"/>
          </a:xfrm>
          <a:prstGeom prst="rect">
            <a:avLst/>
          </a:prstGeom>
          <a:noFill/>
          <a:ln>
            <a:solidFill>
              <a:schemeClr val="accent6"/>
            </a:solidFill>
          </a:ln>
        </p:spPr>
        <p:txBody>
          <a:bodyPr wrap="square" rtlCol="0">
            <a:spAutoFit/>
          </a:bodyPr>
          <a:lstStyle/>
          <a:p>
            <a:r>
              <a:rPr lang="en-US" altLang="ja-JP" sz="2000" b="1" dirty="0" smtClean="0"/>
              <a:t>【</a:t>
            </a:r>
            <a:r>
              <a:rPr lang="ja-JP" altLang="en-US" sz="2000" b="1" dirty="0" smtClean="0"/>
              <a:t>クラブ例会時間帯</a:t>
            </a:r>
            <a:r>
              <a:rPr lang="en-US" altLang="ja-JP" sz="2000" b="1" dirty="0" smtClean="0"/>
              <a:t>】</a:t>
            </a:r>
          </a:p>
          <a:p>
            <a:endParaRPr lang="en-US" altLang="ja-JP" sz="2000" b="1" dirty="0" smtClean="0"/>
          </a:p>
          <a:p>
            <a:r>
              <a:rPr lang="ja-JP" altLang="en-US" sz="2000" dirty="0" smtClean="0"/>
              <a:t>◆ 世界平均　  朝例会　８％　　　昼例会　３３％　　夕方例会（１６時</a:t>
            </a:r>
            <a:r>
              <a:rPr lang="en-US" altLang="ja-JP" sz="2000" dirty="0" smtClean="0"/>
              <a:t>~</a:t>
            </a:r>
            <a:r>
              <a:rPr lang="ja-JP" altLang="en-US" sz="2000" dirty="0" smtClean="0"/>
              <a:t>１９時）　１９％　　夜例会　３９％</a:t>
            </a:r>
            <a:endParaRPr lang="en-US" altLang="ja-JP" sz="2000" dirty="0" smtClean="0"/>
          </a:p>
          <a:p>
            <a:endParaRPr lang="en-US" altLang="ja-JP" sz="2000" dirty="0"/>
          </a:p>
          <a:p>
            <a:r>
              <a:rPr lang="ja-JP" altLang="en-US" sz="2000" dirty="0" smtClean="0">
                <a:solidFill>
                  <a:srgbClr val="FF0000"/>
                </a:solidFill>
              </a:rPr>
              <a:t>● 日　本　　　　　　　　　　　　　　  昼例会　９０％</a:t>
            </a:r>
            <a:endParaRPr lang="en-US" altLang="ja-JP" sz="2000" dirty="0" smtClean="0">
              <a:solidFill>
                <a:srgbClr val="FF0000"/>
              </a:solidFill>
            </a:endParaRPr>
          </a:p>
          <a:p>
            <a:endParaRPr lang="en-US" altLang="ja-JP" sz="2000" dirty="0">
              <a:solidFill>
                <a:srgbClr val="FF0000"/>
              </a:solidFill>
            </a:endParaRPr>
          </a:p>
          <a:p>
            <a:r>
              <a:rPr lang="ja-JP" altLang="en-US" sz="2000" dirty="0" smtClean="0">
                <a:solidFill>
                  <a:srgbClr val="0070C0"/>
                </a:solidFill>
              </a:rPr>
              <a:t>□ 韓　国　　　  朝例会　４％　　　昼例会　２８％　　　　　　　　　　　　　　　　　　　　　　　　夜例会　４８％</a:t>
            </a:r>
            <a:endParaRPr lang="en-US" altLang="ja-JP" sz="2000" dirty="0" smtClean="0">
              <a:solidFill>
                <a:srgbClr val="0070C0"/>
              </a:solidFill>
            </a:endParaRPr>
          </a:p>
        </p:txBody>
      </p:sp>
      <p:sp>
        <p:nvSpPr>
          <p:cNvPr id="5" name="テキスト ボックス 4"/>
          <p:cNvSpPr txBox="1"/>
          <p:nvPr/>
        </p:nvSpPr>
        <p:spPr>
          <a:xfrm>
            <a:off x="468925" y="3192713"/>
            <a:ext cx="11430000" cy="2246769"/>
          </a:xfrm>
          <a:prstGeom prst="rect">
            <a:avLst/>
          </a:prstGeom>
          <a:noFill/>
          <a:ln>
            <a:solidFill>
              <a:schemeClr val="accent5"/>
            </a:solidFill>
          </a:ln>
        </p:spPr>
        <p:txBody>
          <a:bodyPr wrap="square" rtlCol="0">
            <a:spAutoFit/>
          </a:bodyPr>
          <a:lstStyle/>
          <a:p>
            <a:r>
              <a:rPr lang="en-US" altLang="ja-JP" sz="2000" b="1" dirty="0" smtClean="0"/>
              <a:t>【</a:t>
            </a:r>
            <a:r>
              <a:rPr lang="ja-JP" altLang="en-US" sz="2000" b="1" dirty="0" smtClean="0"/>
              <a:t>会員の年齢</a:t>
            </a:r>
            <a:r>
              <a:rPr lang="en-US" altLang="ja-JP" sz="2000" b="1" dirty="0" smtClean="0"/>
              <a:t>】</a:t>
            </a:r>
          </a:p>
          <a:p>
            <a:endParaRPr lang="en-US" altLang="ja-JP" sz="2000" b="1" dirty="0" smtClean="0"/>
          </a:p>
          <a:p>
            <a:r>
              <a:rPr lang="ja-JP" altLang="en-US" sz="2000" dirty="0" smtClean="0"/>
              <a:t>◆ 中央・東南アジア・インドは大半が中年層（４０歳～６９歳）</a:t>
            </a:r>
            <a:endParaRPr lang="en-US" altLang="ja-JP" sz="2000" dirty="0" smtClean="0"/>
          </a:p>
          <a:p>
            <a:endParaRPr lang="en-US" altLang="ja-JP" sz="2000" dirty="0"/>
          </a:p>
          <a:p>
            <a:r>
              <a:rPr lang="ja-JP" altLang="en-US" sz="2000" dirty="0" smtClean="0">
                <a:solidFill>
                  <a:srgbClr val="FF0000"/>
                </a:solidFill>
              </a:rPr>
              <a:t>● 日　本は６０歳～６９歳を中心に５０～７０歳に分布　（２６５０地区は６２．６歳）</a:t>
            </a:r>
            <a:endParaRPr lang="en-US" altLang="ja-JP" sz="2000" dirty="0" smtClean="0">
              <a:solidFill>
                <a:srgbClr val="FF0000"/>
              </a:solidFill>
            </a:endParaRPr>
          </a:p>
          <a:p>
            <a:endParaRPr lang="en-US" altLang="ja-JP" sz="2000" dirty="0">
              <a:solidFill>
                <a:srgbClr val="FF0000"/>
              </a:solidFill>
            </a:endParaRPr>
          </a:p>
          <a:p>
            <a:r>
              <a:rPr lang="ja-JP" altLang="en-US" sz="2000" dirty="0" smtClean="0">
                <a:solidFill>
                  <a:srgbClr val="0070C0"/>
                </a:solidFill>
              </a:rPr>
              <a:t>□ 韓　国は４０歳～５９歳が中心（若い年代が多い）</a:t>
            </a:r>
            <a:endParaRPr lang="en-US" altLang="ja-JP" sz="2000" dirty="0" smtClean="0">
              <a:solidFill>
                <a:srgbClr val="0070C0"/>
              </a:solidFill>
            </a:endParaRPr>
          </a:p>
        </p:txBody>
      </p:sp>
      <p:pic>
        <p:nvPicPr>
          <p:cNvPr id="6" name="図 5" descr="RotaryMBS_RGB.jpg"/>
          <p:cNvPicPr>
            <a:picLocks noChangeAspect="1"/>
          </p:cNvPicPr>
          <p:nvPr/>
        </p:nvPicPr>
        <p:blipFill>
          <a:blip r:embed="rId3" cstate="print"/>
          <a:stretch>
            <a:fillRect/>
          </a:stretch>
        </p:blipFill>
        <p:spPr>
          <a:xfrm>
            <a:off x="134119" y="14537"/>
            <a:ext cx="1620182" cy="608710"/>
          </a:xfrm>
          <a:prstGeom prst="rect">
            <a:avLst/>
          </a:prstGeom>
        </p:spPr>
      </p:pic>
      <p:sp>
        <p:nvSpPr>
          <p:cNvPr id="7" name="テキスト ボックス 6"/>
          <p:cNvSpPr txBox="1"/>
          <p:nvPr/>
        </p:nvSpPr>
        <p:spPr>
          <a:xfrm>
            <a:off x="0" y="5598500"/>
            <a:ext cx="12192000" cy="1138773"/>
          </a:xfrm>
          <a:prstGeom prst="rect">
            <a:avLst/>
          </a:prstGeom>
          <a:noFill/>
          <a:ln>
            <a:solidFill>
              <a:schemeClr val="accent6">
                <a:lumMod val="50000"/>
              </a:schemeClr>
            </a:solidFill>
          </a:ln>
        </p:spPr>
        <p:txBody>
          <a:bodyPr wrap="square" rtlCol="0">
            <a:spAutoFit/>
          </a:bodyPr>
          <a:lstStyle/>
          <a:p>
            <a:r>
              <a:rPr lang="ja-JP" altLang="en-US" sz="1600" dirty="0" smtClean="0"/>
              <a:t>ＲＩ</a:t>
            </a:r>
            <a:r>
              <a:rPr lang="ja-JP" altLang="en-US" sz="1600" dirty="0"/>
              <a:t>が職業奉仕から人道的社会奉仕へと舵を切ってから、会員資格の多様性を取り入れて、経営者から地域のボランティアスタッフ・若い青年層の学友生や主婦まで会員として認められるようになり、それらの方々が例会や事業に参加しやすい時間帯や会費などクラブ運営を工夫して対応してきた国々が会員数を増やしていると言うことです。</a:t>
            </a:r>
          </a:p>
          <a:p>
            <a:endParaRPr lang="en-US" altLang="ja-JP" sz="2000" b="1" dirty="0" smtClean="0">
              <a:solidFill>
                <a:schemeClr val="accent6">
                  <a:lumMod val="75000"/>
                </a:schemeClr>
              </a:solidFill>
            </a:endParaRPr>
          </a:p>
        </p:txBody>
      </p:sp>
    </p:spTree>
    <p:extLst>
      <p:ext uri="{BB962C8B-B14F-4D97-AF65-F5344CB8AC3E}">
        <p14:creationId xmlns:p14="http://schemas.microsoft.com/office/powerpoint/2010/main" val="410484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022231" y="334460"/>
            <a:ext cx="14021148" cy="7192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smtClean="0"/>
              <a:t>2016</a:t>
            </a:r>
            <a:r>
              <a:rPr lang="ja-JP" altLang="en-US" sz="3600" b="1" dirty="0" smtClean="0"/>
              <a:t>年規定審議会以後に日本で誕生した新クラブ</a:t>
            </a:r>
            <a:endParaRPr lang="ja-JP" altLang="en-US" sz="3600" b="1" dirty="0"/>
          </a:p>
        </p:txBody>
      </p:sp>
      <p:sp>
        <p:nvSpPr>
          <p:cNvPr id="3" name="正方形/長方形 2"/>
          <p:cNvSpPr/>
          <p:nvPr/>
        </p:nvSpPr>
        <p:spPr>
          <a:xfrm>
            <a:off x="810091" y="1053686"/>
            <a:ext cx="11461531" cy="4154984"/>
          </a:xfrm>
          <a:prstGeom prst="rect">
            <a:avLst/>
          </a:prstGeom>
        </p:spPr>
        <p:txBody>
          <a:bodyPr wrap="square">
            <a:spAutoFit/>
          </a:bodyPr>
          <a:lstStyle/>
          <a:p>
            <a:pPr algn="just">
              <a:spcAft>
                <a:spcPts val="0"/>
              </a:spcAft>
            </a:pP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●名古屋宮の杜</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2016.12</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３０名　　　　    月２回例会　１２：２０</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●相模原ニューシティ　</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2017.1</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３８名　　　    月２回例会　１９：００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大阪水都</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2017.4</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３６名　　　　　　      月２回例会　１９：００　</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2720JapanO.K</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ロータリー</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E</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クラブ　</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2017.5</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ネット例会</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●五所川原イブニング（青森）</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2017,6</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月２回例会　１６：３０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●岐阜加納</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2017.6</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６８名　２クラブ合併</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月４回例会　１８：３０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●吉川中央</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（埼玉）</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2017.9</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２０名　　          月２回例会　１２：３０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●東京池袋</a:t>
            </a:r>
            <a:r>
              <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rPr>
              <a:t>NEXT</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衛星クラブ　</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2017,9</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８名</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月２回例会　２０：００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●草加シティ（埼玉）</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2017.12</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月　２０名　　          月４回</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例会</a:t>
            </a:r>
            <a:r>
              <a:rPr lang="ja-JP" altLang="en-US" sz="2400" kern="100" dirty="0" smtClean="0">
                <a:latin typeface="Century" panose="02040604050505020304" pitchFamily="18" charset="0"/>
                <a:ea typeface="ＭＳ 明朝" panose="02020609040205080304" pitchFamily="17" charset="-128"/>
                <a:cs typeface="Times New Roman" panose="02020603050405020304" pitchFamily="18" charset="0"/>
              </a:rPr>
              <a:t>　１９：００</a:t>
            </a:r>
            <a:endParaRPr lang="en-US" altLang="ja-JP" sz="2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★愛知三州</a:t>
            </a:r>
            <a:r>
              <a:rPr lang="en-US" altLang="ja-JP"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RC</a:t>
            </a:r>
            <a:r>
              <a:rPr lang="ja-JP" altLang="en-US"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2018.2.9</a:t>
            </a:r>
            <a:r>
              <a:rPr lang="ja-JP" altLang="en-US"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30</a:t>
            </a:r>
            <a:r>
              <a:rPr lang="ja-JP" altLang="en-US"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名（内女性４）　</a:t>
            </a:r>
            <a:r>
              <a:rPr lang="ja-JP" altLang="en-US" sz="2400" b="1" kern="100" dirty="0">
                <a:solidFill>
                  <a:srgbClr val="00B05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rPr>
              <a:t>　　ハイブリッドクラブ</a:t>
            </a:r>
            <a:endParaRPr lang="en-US" altLang="ja-JP" sz="2400" b="1" kern="100" dirty="0" smtClean="0">
              <a:solidFill>
                <a:srgbClr val="00B050"/>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RotaryMBS_RGB.jpg"/>
          <p:cNvPicPr>
            <a:picLocks noChangeAspect="1"/>
          </p:cNvPicPr>
          <p:nvPr/>
        </p:nvPicPr>
        <p:blipFill>
          <a:blip r:embed="rId3" cstate="print"/>
          <a:stretch>
            <a:fillRect/>
          </a:stretch>
        </p:blipFill>
        <p:spPr>
          <a:xfrm>
            <a:off x="0" y="85363"/>
            <a:ext cx="1620182" cy="608710"/>
          </a:xfrm>
          <a:prstGeom prst="rect">
            <a:avLst/>
          </a:prstGeom>
        </p:spPr>
      </p:pic>
      <p:sp>
        <p:nvSpPr>
          <p:cNvPr id="5" name="テキスト ボックス 4"/>
          <p:cNvSpPr txBox="1"/>
          <p:nvPr/>
        </p:nvSpPr>
        <p:spPr>
          <a:xfrm>
            <a:off x="157655" y="5463295"/>
            <a:ext cx="11824138" cy="1015663"/>
          </a:xfrm>
          <a:prstGeom prst="rect">
            <a:avLst/>
          </a:prstGeom>
          <a:noFill/>
          <a:ln>
            <a:solidFill>
              <a:schemeClr val="accent5"/>
            </a:solidFill>
          </a:ln>
        </p:spPr>
        <p:txBody>
          <a:bodyPr wrap="square" rtlCol="0">
            <a:spAutoFit/>
          </a:bodyPr>
          <a:lstStyle/>
          <a:p>
            <a:r>
              <a:rPr lang="ja-JP" altLang="en-US" sz="2000" dirty="0">
                <a:solidFill>
                  <a:srgbClr val="FF0000"/>
                </a:solidFill>
              </a:rPr>
              <a:t>２０１６年規定審議会以後の新クラブは社会の変化に対応した柔軟性と多様性を取り入れた</a:t>
            </a:r>
            <a:r>
              <a:rPr lang="ja-JP" altLang="en-US" sz="2000" dirty="0" smtClean="0">
                <a:solidFill>
                  <a:srgbClr val="FF0000"/>
                </a:solidFill>
              </a:rPr>
              <a:t>運営ばかりです。</a:t>
            </a:r>
            <a:endParaRPr lang="en-US" altLang="ja-JP" sz="2000" dirty="0" smtClean="0">
              <a:solidFill>
                <a:srgbClr val="FF0000"/>
              </a:solidFill>
            </a:endParaRPr>
          </a:p>
          <a:p>
            <a:r>
              <a:rPr lang="ja-JP" altLang="en-US" sz="2000" dirty="0" smtClean="0">
                <a:solidFill>
                  <a:srgbClr val="FF0000"/>
                </a:solidFill>
              </a:rPr>
              <a:t>働き盛りの若者が支障なくロータリー活動ができる環境づくりを考えた運営です。このような受入体制が重要。</a:t>
            </a:r>
            <a:endParaRPr lang="en-US" altLang="ja-JP" sz="2000" dirty="0">
              <a:solidFill>
                <a:srgbClr val="FF0000"/>
              </a:solidFill>
            </a:endParaRPr>
          </a:p>
          <a:p>
            <a:r>
              <a:rPr lang="ja-JP" altLang="en-US" sz="2000" dirty="0">
                <a:solidFill>
                  <a:srgbClr val="FF0000"/>
                </a:solidFill>
              </a:rPr>
              <a:t>今後これらクラブの成長度によって既存クラブの改革に拍車がかかるかがキーポイント</a:t>
            </a:r>
            <a:endParaRPr lang="en-US" altLang="ja-JP" sz="2000" dirty="0">
              <a:solidFill>
                <a:srgbClr val="FF0000"/>
              </a:solidFill>
            </a:endParaRPr>
          </a:p>
        </p:txBody>
      </p:sp>
    </p:spTree>
    <p:extLst>
      <p:ext uri="{BB962C8B-B14F-4D97-AF65-F5344CB8AC3E}">
        <p14:creationId xmlns:p14="http://schemas.microsoft.com/office/powerpoint/2010/main" val="301879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rotWithShape="1">
          <a:blip r:embed="rId3">
            <a:extLst>
              <a:ext uri="{28A0092B-C50C-407E-A947-70E740481C1C}">
                <a14:useLocalDpi xmlns:a14="http://schemas.microsoft.com/office/drawing/2010/main" val="0"/>
              </a:ext>
            </a:extLst>
          </a:blip>
          <a:srcRect t="9262"/>
          <a:stretch/>
        </p:blipFill>
        <p:spPr bwMode="auto">
          <a:xfrm>
            <a:off x="810091" y="1004142"/>
            <a:ext cx="10732477" cy="4781197"/>
          </a:xfrm>
          <a:prstGeom prst="rect">
            <a:avLst/>
          </a:prstGeom>
          <a:noFill/>
          <a:ln>
            <a:noFill/>
          </a:ln>
          <a:extLst/>
        </p:spPr>
      </p:pic>
      <p:pic>
        <p:nvPicPr>
          <p:cNvPr id="3" name="図 2" descr="RotaryMBS_RGB.jpg"/>
          <p:cNvPicPr>
            <a:picLocks noChangeAspect="1"/>
          </p:cNvPicPr>
          <p:nvPr/>
        </p:nvPicPr>
        <p:blipFill>
          <a:blip r:embed="rId4" cstate="print"/>
          <a:stretch>
            <a:fillRect/>
          </a:stretch>
        </p:blipFill>
        <p:spPr>
          <a:xfrm>
            <a:off x="0" y="1"/>
            <a:ext cx="1620182" cy="608710"/>
          </a:xfrm>
          <a:prstGeom prst="rect">
            <a:avLst/>
          </a:prstGeom>
        </p:spPr>
      </p:pic>
      <p:sp>
        <p:nvSpPr>
          <p:cNvPr id="4" name="タイトル 1"/>
          <p:cNvSpPr txBox="1">
            <a:spLocks/>
          </p:cNvSpPr>
          <p:nvPr/>
        </p:nvSpPr>
        <p:spPr>
          <a:xfrm>
            <a:off x="0" y="201177"/>
            <a:ext cx="12192000" cy="110499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i="1" dirty="0"/>
              <a:t>		</a:t>
            </a:r>
            <a:r>
              <a:rPr lang="ja-JP" altLang="en-US" sz="4800" b="1" dirty="0" smtClean="0"/>
              <a:t>日本の会員数と</a:t>
            </a:r>
            <a:r>
              <a:rPr lang="en-US" altLang="ja-JP" sz="4800" b="1" dirty="0" smtClean="0"/>
              <a:t>GDP</a:t>
            </a:r>
            <a:r>
              <a:rPr lang="ja-JP" altLang="en-US" sz="4800" b="1" dirty="0" smtClean="0"/>
              <a:t>ﾃﾞﾌﾚｰﾀｰの推移</a:t>
            </a:r>
            <a:endParaRPr lang="ja-JP" altLang="en-US" sz="4800" b="1" dirty="0"/>
          </a:p>
        </p:txBody>
      </p:sp>
      <p:sp>
        <p:nvSpPr>
          <p:cNvPr id="5" name="テキスト ボックス 4"/>
          <p:cNvSpPr txBox="1"/>
          <p:nvPr/>
        </p:nvSpPr>
        <p:spPr>
          <a:xfrm>
            <a:off x="0" y="5785339"/>
            <a:ext cx="12192000" cy="830997"/>
          </a:xfrm>
          <a:prstGeom prst="rect">
            <a:avLst/>
          </a:prstGeom>
          <a:noFill/>
          <a:ln>
            <a:solidFill>
              <a:schemeClr val="accent6">
                <a:lumMod val="50000"/>
              </a:schemeClr>
            </a:solidFill>
          </a:ln>
        </p:spPr>
        <p:txBody>
          <a:bodyPr wrap="square" rtlCol="0">
            <a:spAutoFit/>
          </a:bodyPr>
          <a:lstStyle/>
          <a:p>
            <a:r>
              <a:rPr lang="ja-JP" altLang="en-US" sz="1600"/>
              <a:t>このトレンドは日本の経済動向と会員数の推移が比例していることを表しています。</a:t>
            </a:r>
            <a:endParaRPr lang="en-US" altLang="ja-JP" sz="1600"/>
          </a:p>
          <a:p>
            <a:r>
              <a:rPr lang="ja-JP" altLang="en-US" sz="1600"/>
              <a:t>これはやはり経営者ばかりの集まりであるこがわかります。　すなわち、景気に左右されずクラブの維持をするには経営者以外も取り入れて行かなくては会員増強と維持が難しいのではないかというのがわかります。</a:t>
            </a:r>
            <a:endParaRPr lang="ja-JP" altLang="en-US" sz="1600" dirty="0"/>
          </a:p>
        </p:txBody>
      </p:sp>
    </p:spTree>
    <p:extLst>
      <p:ext uri="{BB962C8B-B14F-4D97-AF65-F5344CB8AC3E}">
        <p14:creationId xmlns:p14="http://schemas.microsoft.com/office/powerpoint/2010/main" val="64984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403667384"/>
              </p:ext>
            </p:extLst>
          </p:nvPr>
        </p:nvGraphicFramePr>
        <p:xfrm>
          <a:off x="211313" y="701092"/>
          <a:ext cx="11778711" cy="4601916"/>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1831495" y="701092"/>
            <a:ext cx="11391253" cy="1477328"/>
          </a:xfrm>
          <a:prstGeom prst="rect">
            <a:avLst/>
          </a:prstGeom>
        </p:spPr>
        <p:txBody>
          <a:bodyPr wrap="square">
            <a:spAutoFit/>
          </a:bodyPr>
          <a:lstStyle/>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世　界　１，２３３，１７２人（女性２０％）　増減横ばい</a:t>
            </a:r>
          </a:p>
          <a:p>
            <a:pPr algn="just">
              <a:spcAft>
                <a:spcPts val="0"/>
              </a:spcAft>
            </a:pP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日</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本　　　　８９，５</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１６</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人（女性　</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６</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１９９６年１３万人　３０％減</a:t>
            </a:r>
          </a:p>
          <a:p>
            <a:pPr algn="just">
              <a:spcAft>
                <a:spcPts val="0"/>
              </a:spcAft>
            </a:pPr>
            <a:endParaRPr lang="ja-JP" altLang="ja-JP"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２６５０</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地区　</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４，６</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５４</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人</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女性</a:t>
            </a:r>
            <a:r>
              <a:rPr lang="en-US" altLang="ja-JP"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４．７</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４</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ピーク時 </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１９９７年</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b="1" kern="100" dirty="0" smtClean="0">
                <a:latin typeface="Century" panose="02040604050505020304" pitchFamily="18" charset="0"/>
                <a:ea typeface="ＭＳ 明朝" panose="02020609040205080304" pitchFamily="17" charset="-128"/>
                <a:cs typeface="Times New Roman" panose="02020603050405020304" pitchFamily="18" charset="0"/>
              </a:rPr>
              <a:t>６７１３人　３０％減</a:t>
            </a:r>
            <a:endParaRPr lang="en-US" altLang="ja-JP"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smtClean="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（３年前は</a:t>
            </a:r>
            <a:r>
              <a:rPr lang="ja-JP" altLang="en-US"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３．</a:t>
            </a:r>
            <a:r>
              <a:rPr lang="ja-JP" altLang="en-US"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４</a:t>
            </a:r>
            <a:r>
              <a:rPr lang="ja-JP" altLang="en-US" b="1" kern="100" dirty="0" smtClean="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p:cNvSpPr/>
          <p:nvPr/>
        </p:nvSpPr>
        <p:spPr>
          <a:xfrm>
            <a:off x="3241825" y="17585"/>
            <a:ext cx="8953256" cy="523220"/>
          </a:xfrm>
          <a:prstGeom prst="rect">
            <a:avLst/>
          </a:prstGeom>
        </p:spPr>
        <p:txBody>
          <a:bodyPr wrap="square">
            <a:spAutoFit/>
          </a:bodyPr>
          <a:lstStyle/>
          <a:p>
            <a:pPr algn="just">
              <a:spcAft>
                <a:spcPts val="0"/>
              </a:spcAft>
            </a:pP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２６５０地区</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会員数</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２０１７年</a:t>
            </a:r>
            <a:r>
              <a:rPr lang="ja-JP" altLang="en-US" sz="2800" b="1" kern="100" dirty="0" smtClean="0">
                <a:latin typeface="Century" panose="02040604050505020304" pitchFamily="18" charset="0"/>
                <a:ea typeface="ＭＳ 明朝" panose="02020609040205080304" pitchFamily="17" charset="-128"/>
                <a:cs typeface="Times New Roman" panose="02020603050405020304" pitchFamily="18" charset="0"/>
              </a:rPr>
              <a:t>１２</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月</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末</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descr="RotaryMBS_RGB.jpg"/>
          <p:cNvPicPr>
            <a:picLocks noChangeAspect="1"/>
          </p:cNvPicPr>
          <p:nvPr/>
        </p:nvPicPr>
        <p:blipFill>
          <a:blip r:embed="rId4" cstate="print"/>
          <a:stretch>
            <a:fillRect/>
          </a:stretch>
        </p:blipFill>
        <p:spPr>
          <a:xfrm>
            <a:off x="6256" y="92382"/>
            <a:ext cx="1620182" cy="608710"/>
          </a:xfrm>
          <a:prstGeom prst="rect">
            <a:avLst/>
          </a:prstGeom>
        </p:spPr>
      </p:pic>
      <p:sp>
        <p:nvSpPr>
          <p:cNvPr id="7" name="テキスト ボックス 6"/>
          <p:cNvSpPr txBox="1"/>
          <p:nvPr/>
        </p:nvSpPr>
        <p:spPr>
          <a:xfrm>
            <a:off x="157655" y="5463295"/>
            <a:ext cx="11824138" cy="1323439"/>
          </a:xfrm>
          <a:prstGeom prst="rect">
            <a:avLst/>
          </a:prstGeom>
          <a:noFill/>
          <a:ln>
            <a:solidFill>
              <a:schemeClr val="accent5"/>
            </a:solidFill>
          </a:ln>
        </p:spPr>
        <p:txBody>
          <a:bodyPr wrap="square" rtlCol="0">
            <a:spAutoFit/>
          </a:bodyPr>
          <a:lstStyle/>
          <a:p>
            <a:r>
              <a:rPr lang="ja-JP" altLang="en-US" sz="2000" dirty="0"/>
              <a:t>１９９７年が最大６７１３名からバブル崩壊をきっかけに２０１３年まで減り続けました。２０年で３０％減少！　　</a:t>
            </a:r>
            <a:endParaRPr lang="en-US" altLang="ja-JP" sz="2000" dirty="0"/>
          </a:p>
          <a:p>
            <a:r>
              <a:rPr lang="ja-JP" altLang="en-US" sz="2000" dirty="0"/>
              <a:t>しかし女性会員は確実に年々増加</a:t>
            </a:r>
            <a:r>
              <a:rPr lang="ja-JP" altLang="en-US" sz="2000" dirty="0" err="1"/>
              <a:t>しいます</a:t>
            </a:r>
            <a:r>
              <a:rPr lang="ja-JP" altLang="en-US" sz="2000" dirty="0" smtClean="0"/>
              <a:t>。現在女性</a:t>
            </a:r>
            <a:r>
              <a:rPr lang="ja-JP" altLang="en-US" sz="2000" dirty="0"/>
              <a:t>のいるクラブは６７クラブ、そして女性入会に難色を示していたクラブも前向きに検討されているクラブが増えてきました</a:t>
            </a:r>
            <a:r>
              <a:rPr lang="ja-JP" altLang="en-US" sz="2000" dirty="0" smtClean="0"/>
              <a:t>。　平均</a:t>
            </a:r>
            <a:r>
              <a:rPr lang="ja-JP" altLang="en-US" sz="2000" dirty="0"/>
              <a:t>年齢も６２．６歳と昨年と同じです</a:t>
            </a:r>
            <a:r>
              <a:rPr lang="ja-JP" altLang="en-US" sz="2000" dirty="0" smtClean="0"/>
              <a:t>。</a:t>
            </a:r>
            <a:endParaRPr lang="en-US" altLang="ja-JP" sz="2000" dirty="0" smtClean="0"/>
          </a:p>
          <a:p>
            <a:r>
              <a:rPr lang="ja-JP" altLang="en-US" sz="2000" dirty="0" smtClean="0"/>
              <a:t>問題は毎年１２月に約５０人、６月に約１００人～１２０人退会されます、退会防止の努力も重要です。</a:t>
            </a:r>
            <a:endParaRPr lang="en-US" altLang="ja-JP" sz="2000" dirty="0"/>
          </a:p>
        </p:txBody>
      </p:sp>
    </p:spTree>
    <p:extLst>
      <p:ext uri="{BB962C8B-B14F-4D97-AF65-F5344CB8AC3E}">
        <p14:creationId xmlns:p14="http://schemas.microsoft.com/office/powerpoint/2010/main" val="3202172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005138" y="81172"/>
            <a:ext cx="8442448" cy="62250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i="1" dirty="0" smtClean="0"/>
              <a:t>２６５０地区　会員数別のクラブ比率</a:t>
            </a:r>
            <a:endParaRPr lang="ja-JP" altLang="en-US" sz="3600" b="1" i="1" dirty="0"/>
          </a:p>
        </p:txBody>
      </p:sp>
      <p:pic>
        <p:nvPicPr>
          <p:cNvPr id="5" name="図 4" descr="RotaryMBS_RGB.jpg"/>
          <p:cNvPicPr>
            <a:picLocks noChangeAspect="1"/>
          </p:cNvPicPr>
          <p:nvPr/>
        </p:nvPicPr>
        <p:blipFill>
          <a:blip r:embed="rId4" cstate="print"/>
          <a:stretch>
            <a:fillRect/>
          </a:stretch>
        </p:blipFill>
        <p:spPr>
          <a:xfrm>
            <a:off x="0" y="0"/>
            <a:ext cx="1620182" cy="608710"/>
          </a:xfrm>
          <a:prstGeom prst="rect">
            <a:avLst/>
          </a:prstGeom>
        </p:spPr>
      </p:pic>
      <p:graphicFrame>
        <p:nvGraphicFramePr>
          <p:cNvPr id="27" name="オブジェクト 26"/>
          <p:cNvGraphicFramePr>
            <a:graphicFrameLocks noChangeAspect="1"/>
          </p:cNvGraphicFramePr>
          <p:nvPr>
            <p:extLst>
              <p:ext uri="{D42A27DB-BD31-4B8C-83A1-F6EECF244321}">
                <p14:modId xmlns:p14="http://schemas.microsoft.com/office/powerpoint/2010/main" val="851053662"/>
              </p:ext>
            </p:extLst>
          </p:nvPr>
        </p:nvGraphicFramePr>
        <p:xfrm>
          <a:off x="247586" y="703678"/>
          <a:ext cx="11627399" cy="4870938"/>
        </p:xfrm>
        <a:graphic>
          <a:graphicData uri="http://schemas.openxmlformats.org/presentationml/2006/ole">
            <mc:AlternateContent xmlns:mc="http://schemas.openxmlformats.org/markup-compatibility/2006">
              <mc:Choice xmlns:v="urn:schemas-microsoft-com:vml" Requires="v">
                <p:oleObj spid="_x0000_s2209" name="Worksheet" r:id="rId5" imgW="4934025" imgH="2066828" progId="Excel.Sheet.12">
                  <p:embed/>
                </p:oleObj>
              </mc:Choice>
              <mc:Fallback>
                <p:oleObj name="Worksheet" r:id="rId5" imgW="4934025" imgH="2066828" progId="Excel.Sheet.12">
                  <p:embed/>
                  <p:pic>
                    <p:nvPicPr>
                      <p:cNvPr id="0" name=""/>
                      <p:cNvPicPr/>
                      <p:nvPr/>
                    </p:nvPicPr>
                    <p:blipFill>
                      <a:blip r:embed="rId6"/>
                      <a:stretch>
                        <a:fillRect/>
                      </a:stretch>
                    </p:blipFill>
                    <p:spPr>
                      <a:xfrm>
                        <a:off x="247586" y="703678"/>
                        <a:ext cx="11627399" cy="4870938"/>
                      </a:xfrm>
                      <a:prstGeom prst="rect">
                        <a:avLst/>
                      </a:prstGeom>
                    </p:spPr>
                  </p:pic>
                </p:oleObj>
              </mc:Fallback>
            </mc:AlternateContent>
          </a:graphicData>
        </a:graphic>
      </p:graphicFrame>
      <p:sp>
        <p:nvSpPr>
          <p:cNvPr id="6" name="テキスト ボックス 5"/>
          <p:cNvSpPr txBox="1"/>
          <p:nvPr/>
        </p:nvSpPr>
        <p:spPr>
          <a:xfrm>
            <a:off x="149216" y="5574616"/>
            <a:ext cx="11824138" cy="1015663"/>
          </a:xfrm>
          <a:prstGeom prst="rect">
            <a:avLst/>
          </a:prstGeom>
          <a:noFill/>
          <a:ln>
            <a:solidFill>
              <a:schemeClr val="accent5"/>
            </a:solidFill>
          </a:ln>
        </p:spPr>
        <p:txBody>
          <a:bodyPr wrap="square" rtlCol="0">
            <a:spAutoFit/>
          </a:bodyPr>
          <a:lstStyle/>
          <a:p>
            <a:r>
              <a:rPr lang="ja-JP" altLang="en-US" sz="2000" dirty="0" smtClean="0"/>
              <a:t>会員数</a:t>
            </a:r>
            <a:r>
              <a:rPr lang="ja-JP" altLang="en-US" sz="2000" dirty="0"/>
              <a:t>別に分類した２６５０地区の現状ですが、１０年前と比べますと厳しい状況になってきております。</a:t>
            </a:r>
            <a:endParaRPr lang="en-US" altLang="ja-JP" sz="2000" dirty="0"/>
          </a:p>
          <a:p>
            <a:r>
              <a:rPr lang="ja-JP" altLang="en-US" sz="2000" dirty="0"/>
              <a:t>会員数５０名以下のクラブが年々増えてきており７割を</a:t>
            </a:r>
            <a:r>
              <a:rPr lang="ja-JP" altLang="en-US" sz="2000" dirty="0" smtClean="0"/>
              <a:t>超え、さらに</a:t>
            </a:r>
            <a:r>
              <a:rPr lang="ja-JP" altLang="en-US" sz="2000" dirty="0"/>
              <a:t>４０名を切ると財政面、実働面、活気度などが低下</a:t>
            </a:r>
            <a:r>
              <a:rPr lang="ja-JP" altLang="en-US" sz="2000" dirty="0" smtClean="0"/>
              <a:t>し、会員減少が加速します。</a:t>
            </a:r>
            <a:r>
              <a:rPr lang="ja-JP" altLang="en-US" sz="1600" dirty="0" smtClean="0"/>
              <a:t>　</a:t>
            </a:r>
            <a:endParaRPr lang="en-US" altLang="ja-JP" sz="1600" dirty="0"/>
          </a:p>
        </p:txBody>
      </p:sp>
    </p:spTree>
    <p:extLst>
      <p:ext uri="{BB962C8B-B14F-4D97-AF65-F5344CB8AC3E}">
        <p14:creationId xmlns:p14="http://schemas.microsoft.com/office/powerpoint/2010/main" val="13320496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反射">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4月15日地区研修協議会2018-19＿4.10_スライド10変更 (1)</Template>
  <TotalTime>24</TotalTime>
  <Words>4269</Words>
  <Application>Microsoft Office PowerPoint</Application>
  <PresentationFormat>ワイド画面</PresentationFormat>
  <Paragraphs>762</Paragraphs>
  <Slides>35</Slides>
  <Notes>31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7" baseType="lpstr">
      <vt:lpstr>ＭＳ Ｐゴシック</vt:lpstr>
      <vt:lpstr>ＭＳ Ｐ明朝</vt:lpstr>
      <vt:lpstr>ＭＳ ゴシック</vt:lpstr>
      <vt:lpstr>ＭＳ 明朝</vt:lpstr>
      <vt:lpstr>Arial</vt:lpstr>
      <vt:lpstr>Calibri</vt:lpstr>
      <vt:lpstr>Calibri Light</vt:lpstr>
      <vt:lpstr>Century</vt:lpstr>
      <vt:lpstr>Georgia</vt:lpstr>
      <vt:lpstr>Times New Roman</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2</cp:revision>
  <cp:lastPrinted>2018-04-10T07:26:44Z</cp:lastPrinted>
  <dcterms:created xsi:type="dcterms:W3CDTF">2018-04-17T06:26:09Z</dcterms:created>
  <dcterms:modified xsi:type="dcterms:W3CDTF">2018-04-17T06:51:00Z</dcterms:modified>
</cp:coreProperties>
</file>