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  <p:sldMasterId id="2147483696" r:id="rId5"/>
    <p:sldMasterId id="2147483708" r:id="rId6"/>
  </p:sldMasterIdLst>
  <p:notesMasterIdLst>
    <p:notesMasterId r:id="rId25"/>
  </p:notesMasterIdLst>
  <p:handoutMasterIdLst>
    <p:handoutMasterId r:id="rId26"/>
  </p:handoutMasterIdLst>
  <p:sldIdLst>
    <p:sldId id="256" r:id="rId7"/>
    <p:sldId id="285" r:id="rId8"/>
    <p:sldId id="263" r:id="rId9"/>
    <p:sldId id="286" r:id="rId10"/>
    <p:sldId id="270" r:id="rId11"/>
    <p:sldId id="287" r:id="rId12"/>
    <p:sldId id="269" r:id="rId13"/>
    <p:sldId id="268" r:id="rId14"/>
    <p:sldId id="279" r:id="rId15"/>
    <p:sldId id="262" r:id="rId16"/>
    <p:sldId id="291" r:id="rId17"/>
    <p:sldId id="278" r:id="rId18"/>
    <p:sldId id="273" r:id="rId19"/>
    <p:sldId id="280" r:id="rId20"/>
    <p:sldId id="275" r:id="rId21"/>
    <p:sldId id="277" r:id="rId22"/>
    <p:sldId id="281" r:id="rId23"/>
    <p:sldId id="29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rie Nunes" initials="CN" lastIdx="4" clrIdx="0"/>
  <p:cmAuthor id="1" name="Sarah Remijan" initials="SR" lastIdx="11" clrIdx="1"/>
  <p:cmAuthor id="2" name="Heather Antti" initials="HJA" lastIdx="8" clrIdx="2"/>
  <p:cmAuthor id="3" name="user" initials="u" lastIdx="1" clrIdx="3">
    <p:extLst>
      <p:ext uri="{19B8F6BF-5375-455C-9EA6-DF929625EA0E}">
        <p15:presenceInfo xmlns:p15="http://schemas.microsoft.com/office/powerpoint/2012/main" userId="user" providerId="None"/>
      </p:ext>
    </p:extLst>
  </p:cmAuthor>
  <p:cmAuthor id="4" name="荒井伸夫" initials="荒井伸夫" lastIdx="0" clrIdx="4">
    <p:extLst>
      <p:ext uri="{19B8F6BF-5375-455C-9EA6-DF929625EA0E}">
        <p15:presenceInfo xmlns:p15="http://schemas.microsoft.com/office/powerpoint/2012/main" userId="77bddbcccea6356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B4E7"/>
    <a:srgbClr val="585858"/>
    <a:srgbClr val="005DA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4" autoAdjust="0"/>
    <p:restoredTop sz="72422" autoAdjust="0"/>
  </p:normalViewPr>
  <p:slideViewPr>
    <p:cSldViewPr snapToGrid="0" snapToObjects="1">
      <p:cViewPr varScale="1">
        <p:scale>
          <a:sx n="81" d="100"/>
          <a:sy n="81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-1548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2525;&#12540;&#12479;&#12522;&#12540;\2650&#22320;&#21306;&#20250;&#21729;&#22679;&#24375;&#21331;&#35441;&#36039;&#26009;\&#22823;&#23470;&#35199;&#12525;&#12540;&#12479;&#12522;&#12540;&#12463;&#12521;&#12502;&#20250;&#21729;&#25968;&#25512;&#31227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会員推移比較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5189437487269056E-2"/>
          <c:y val="0.11503893961747734"/>
          <c:w val="0.88033953549779054"/>
          <c:h val="0.692011642533023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2650地区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100</c:v>
                </c:pt>
                <c:pt idx="1">
                  <c:v>99</c:v>
                </c:pt>
                <c:pt idx="2">
                  <c:v>97</c:v>
                </c:pt>
                <c:pt idx="3">
                  <c:v>96</c:v>
                </c:pt>
                <c:pt idx="4">
                  <c:v>98</c:v>
                </c:pt>
                <c:pt idx="5">
                  <c:v>98</c:v>
                </c:pt>
                <c:pt idx="6">
                  <c:v>98</c:v>
                </c:pt>
                <c:pt idx="7">
                  <c:v>99</c:v>
                </c:pt>
                <c:pt idx="8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3A-4ED2-9CD4-D7FD19F422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2770地区</c:v>
                </c:pt>
              </c:strCache>
            </c:strRef>
          </c:tx>
          <c:spPr>
            <a:ln w="22225" cap="rnd">
              <a:solidFill>
                <a:srgbClr val="92D05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92D050"/>
              </a:solidFill>
              <a:ln w="9525">
                <a:solidFill>
                  <a:srgbClr val="92D050"/>
                </a:solidFill>
                <a:round/>
              </a:ln>
              <a:effectLst/>
            </c:spPr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100</c:v>
                </c:pt>
                <c:pt idx="1">
                  <c:v>100</c:v>
                </c:pt>
                <c:pt idx="2">
                  <c:v>98</c:v>
                </c:pt>
                <c:pt idx="3">
                  <c:v>101</c:v>
                </c:pt>
                <c:pt idx="4">
                  <c:v>102</c:v>
                </c:pt>
                <c:pt idx="5">
                  <c:v>102</c:v>
                </c:pt>
                <c:pt idx="6">
                  <c:v>102</c:v>
                </c:pt>
                <c:pt idx="7">
                  <c:v>102</c:v>
                </c:pt>
                <c:pt idx="8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3A-4ED2-9CD4-D7FD19F422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大宮西RC</c:v>
                </c:pt>
              </c:strCache>
            </c:strRef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rgbClr val="FF0000"/>
              </a:solidFill>
              <a:ln w="9525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100</c:v>
                </c:pt>
                <c:pt idx="1">
                  <c:v>157</c:v>
                </c:pt>
                <c:pt idx="2">
                  <c:v>188</c:v>
                </c:pt>
                <c:pt idx="3">
                  <c:v>207</c:v>
                </c:pt>
                <c:pt idx="4">
                  <c:v>214</c:v>
                </c:pt>
                <c:pt idx="5">
                  <c:v>212</c:v>
                </c:pt>
                <c:pt idx="6">
                  <c:v>262</c:v>
                </c:pt>
                <c:pt idx="7">
                  <c:v>257</c:v>
                </c:pt>
                <c:pt idx="8">
                  <c:v>286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33A-4ED2-9CD4-D7FD19F42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6432496"/>
        <c:axId val="596427904"/>
      </c:lineChart>
      <c:catAx>
        <c:axId val="59643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427904"/>
        <c:crosses val="autoZero"/>
        <c:auto val="1"/>
        <c:lblAlgn val="ctr"/>
        <c:lblOffset val="100"/>
        <c:noMultiLvlLbl val="0"/>
      </c:catAx>
      <c:valAx>
        <c:axId val="5964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43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b="1" dirty="0"/>
              <a:t>大宮西ロータリークラブ会員数推移</a:t>
            </a:r>
          </a:p>
        </c:rich>
      </c:tx>
      <c:layout>
        <c:manualLayout>
          <c:xMode val="edge"/>
          <c:yMode val="edge"/>
          <c:x val="0.29413578691208297"/>
          <c:y val="1.69835820915481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numRef>
              <c:f>Sheet1!$B$3:$B$30</c:f>
              <c:numCache>
                <c:formatCode>General</c:formatCode>
                <c:ptCount val="28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</c:numCache>
            </c:numRef>
          </c:cat>
          <c:val>
            <c:numRef>
              <c:f>Sheet1!$C$3:$C$30</c:f>
              <c:numCache>
                <c:formatCode>General</c:formatCode>
                <c:ptCount val="28"/>
                <c:pt idx="0">
                  <c:v>95</c:v>
                </c:pt>
                <c:pt idx="1">
                  <c:v>90</c:v>
                </c:pt>
                <c:pt idx="2">
                  <c:v>89</c:v>
                </c:pt>
                <c:pt idx="3">
                  <c:v>93</c:v>
                </c:pt>
                <c:pt idx="4">
                  <c:v>92</c:v>
                </c:pt>
                <c:pt idx="5">
                  <c:v>87</c:v>
                </c:pt>
                <c:pt idx="6">
                  <c:v>84</c:v>
                </c:pt>
                <c:pt idx="7">
                  <c:v>91</c:v>
                </c:pt>
                <c:pt idx="8">
                  <c:v>79</c:v>
                </c:pt>
                <c:pt idx="9">
                  <c:v>73</c:v>
                </c:pt>
                <c:pt idx="10">
                  <c:v>69</c:v>
                </c:pt>
                <c:pt idx="11">
                  <c:v>62</c:v>
                </c:pt>
                <c:pt idx="12">
                  <c:v>56</c:v>
                </c:pt>
                <c:pt idx="13">
                  <c:v>51</c:v>
                </c:pt>
                <c:pt idx="14">
                  <c:v>50</c:v>
                </c:pt>
                <c:pt idx="15">
                  <c:v>50</c:v>
                </c:pt>
                <c:pt idx="16">
                  <c:v>53</c:v>
                </c:pt>
                <c:pt idx="17">
                  <c:v>46</c:v>
                </c:pt>
                <c:pt idx="18">
                  <c:v>43</c:v>
                </c:pt>
                <c:pt idx="19">
                  <c:v>42</c:v>
                </c:pt>
                <c:pt idx="20">
                  <c:v>66</c:v>
                </c:pt>
                <c:pt idx="21">
                  <c:v>79</c:v>
                </c:pt>
                <c:pt idx="22">
                  <c:v>87</c:v>
                </c:pt>
                <c:pt idx="23">
                  <c:v>90</c:v>
                </c:pt>
                <c:pt idx="24">
                  <c:v>91</c:v>
                </c:pt>
                <c:pt idx="25">
                  <c:v>110</c:v>
                </c:pt>
                <c:pt idx="26">
                  <c:v>111</c:v>
                </c:pt>
                <c:pt idx="27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D7-4543-A029-C1BFF5B1DB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966816"/>
        <c:axId val="574961896"/>
      </c:lineChart>
      <c:catAx>
        <c:axId val="5749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4961896"/>
        <c:crosses val="autoZero"/>
        <c:auto val="1"/>
        <c:lblAlgn val="ctr"/>
        <c:lblOffset val="100"/>
        <c:noMultiLvlLbl val="0"/>
      </c:catAx>
      <c:valAx>
        <c:axId val="574961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4966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ja-JP" sz="1800" baseline="0" dirty="0">
                <a:solidFill>
                  <a:schemeClr val="tx1"/>
                </a:solidFill>
              </a:rPr>
              <a:t>会員年齢構成</a:t>
            </a:r>
          </a:p>
        </c:rich>
      </c:tx>
      <c:layout>
        <c:manualLayout>
          <c:xMode val="edge"/>
          <c:yMode val="edge"/>
          <c:x val="1.4070825555832233E-2"/>
          <c:y val="1.86135514861400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37260497495728961"/>
          <c:y val="0.12254436016057817"/>
          <c:w val="0.55390445283332168"/>
          <c:h val="0.7781865039500726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EB0C-4038-A161-A3DC2EBBF30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EB0C-4038-A161-A3DC2EBBF30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EB0C-4038-A161-A3DC2EBBF30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EB0C-4038-A161-A3DC2EBBF30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EB0C-4038-A161-A3DC2EBBF30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EB0C-4038-A161-A3DC2EBBF302}"/>
              </c:ext>
            </c:extLst>
          </c:dPt>
          <c:dLbls>
            <c:dLbl>
              <c:idx val="2"/>
              <c:layout>
                <c:manualLayout>
                  <c:x val="-0.15854737454512199"/>
                  <c:y val="-7.2459204981575626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prstClr val="black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82137"/>
                        <a:gd name="adj2" fmla="val -25387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EB0C-4038-A161-A3DC2EBBF302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prstClr val="black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Sheet2!$C$2:$H$2</c:f>
              <c:strCache>
                <c:ptCount val="6"/>
                <c:pt idx="0">
                  <c:v>30歳代</c:v>
                </c:pt>
                <c:pt idx="1">
                  <c:v>40歳代</c:v>
                </c:pt>
                <c:pt idx="2">
                  <c:v>50歳代</c:v>
                </c:pt>
                <c:pt idx="3">
                  <c:v>60歳代</c:v>
                </c:pt>
                <c:pt idx="4">
                  <c:v>70歳代</c:v>
                </c:pt>
                <c:pt idx="5">
                  <c:v>80歳代</c:v>
                </c:pt>
              </c:strCache>
            </c:strRef>
          </c:cat>
          <c:val>
            <c:numRef>
              <c:f>Sheet2!$C$3:$H$3</c:f>
              <c:numCache>
                <c:formatCode>General</c:formatCode>
                <c:ptCount val="6"/>
                <c:pt idx="0">
                  <c:v>9</c:v>
                </c:pt>
                <c:pt idx="1">
                  <c:v>34</c:v>
                </c:pt>
                <c:pt idx="2">
                  <c:v>32</c:v>
                </c:pt>
                <c:pt idx="3">
                  <c:v>16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B0C-4038-A161-A3DC2EBBF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ja-JP" sz="1800" dirty="0">
                <a:solidFill>
                  <a:schemeClr val="tx1"/>
                </a:solidFill>
              </a:rPr>
              <a:t>会員</a:t>
            </a:r>
            <a:r>
              <a:rPr lang="ja-JP" altLang="en-US" sz="1800" dirty="0">
                <a:solidFill>
                  <a:schemeClr val="tx1"/>
                </a:solidFill>
              </a:rPr>
              <a:t>クラブ歴</a:t>
            </a:r>
            <a:r>
              <a:rPr lang="ja-JP" sz="1800" dirty="0">
                <a:solidFill>
                  <a:schemeClr val="tx1"/>
                </a:solidFill>
              </a:rPr>
              <a:t>構成</a:t>
            </a:r>
          </a:p>
        </c:rich>
      </c:tx>
      <c:layout>
        <c:manualLayout>
          <c:xMode val="edge"/>
          <c:yMode val="edge"/>
          <c:x val="1.0549155219501136E-3"/>
          <c:y val="7.00116725987803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44049806655766482"/>
          <c:y val="0.12054073861600004"/>
          <c:w val="0.45757122449151427"/>
          <c:h val="0.7537403271905620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454-409B-A4D0-D75C636E6E6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454-409B-A4D0-D75C636E6E6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2454-409B-A4D0-D75C636E6E6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2454-409B-A4D0-D75C636E6E6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2454-409B-A4D0-D75C636E6E69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2454-409B-A4D0-D75C636E6E69}"/>
              </c:ext>
            </c:extLst>
          </c:dPt>
          <c:dLbls>
            <c:dLbl>
              <c:idx val="1"/>
              <c:layout>
                <c:manualLayout>
                  <c:x val="0.1190147371057818"/>
                  <c:y val="-2.042252516081249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54-409B-A4D0-D75C636E6E69}"/>
                </c:ext>
              </c:extLst>
            </c:dLbl>
            <c:dLbl>
              <c:idx val="3"/>
              <c:layout>
                <c:manualLayout>
                  <c:x val="-6.2264625027327485E-2"/>
                  <c:y val="5.311052545991381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89410586939986"/>
                      <c:h val="9.81002830409220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454-409B-A4D0-D75C636E6E69}"/>
                </c:ext>
              </c:extLst>
            </c:dLbl>
            <c:dLbl>
              <c:idx val="4"/>
              <c:layout>
                <c:manualLayout>
                  <c:x val="-3.7506616283620564E-2"/>
                  <c:y val="-5.71889925625711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43609226352694"/>
                      <c:h val="9.23783578319881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2454-409B-A4D0-D75C636E6E69}"/>
                </c:ext>
              </c:extLst>
            </c:dLbl>
            <c:dLbl>
              <c:idx val="5"/>
              <c:layout>
                <c:manualLayout>
                  <c:x val="6.5629182589151902E-2"/>
                  <c:y val="-3.118706530524539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72844640399964"/>
                      <c:h val="8.57229463351919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454-409B-A4D0-D75C636E6E6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prstClr val="black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'Sheet2 (2)'!$C$2:$H$2</c:f>
              <c:strCache>
                <c:ptCount val="6"/>
                <c:pt idx="0">
                  <c:v>3年未満</c:v>
                </c:pt>
                <c:pt idx="1">
                  <c:v>3年以上5年未満</c:v>
                </c:pt>
                <c:pt idx="2">
                  <c:v>５年以上10年未満</c:v>
                </c:pt>
                <c:pt idx="3">
                  <c:v>10年以上20年未満</c:v>
                </c:pt>
                <c:pt idx="4">
                  <c:v>20年以上30年未満</c:v>
                </c:pt>
                <c:pt idx="5">
                  <c:v>30年以上</c:v>
                </c:pt>
              </c:strCache>
            </c:strRef>
          </c:cat>
          <c:val>
            <c:numRef>
              <c:f>'Sheet2 (2)'!$C$3:$H$3</c:f>
              <c:numCache>
                <c:formatCode>General</c:formatCode>
                <c:ptCount val="6"/>
                <c:pt idx="0">
                  <c:v>47</c:v>
                </c:pt>
                <c:pt idx="1">
                  <c:v>13</c:v>
                </c:pt>
                <c:pt idx="2">
                  <c:v>28</c:v>
                </c:pt>
                <c:pt idx="3">
                  <c:v>7</c:v>
                </c:pt>
                <c:pt idx="4">
                  <c:v>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454-409B-A4D0-D75C636E6E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01F5249-27DE-4A05-AF39-5EE3F17123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0D6BCF-7B34-4081-B0BD-2546BC7AEA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866A1-0128-405B-B455-1FC424B82280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90A5CC3-B4A7-4EA3-89EB-9F7740C416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0DE0D9-92F3-4EF5-AF0C-46AFF95746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C946E-A2EE-46A7-98CD-25144A47AF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3183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5788F-7D53-4027-9888-C544B9BF9EB9}" type="datetimeFigureOut">
              <a:rPr lang="en-US" smtClean="0"/>
              <a:t>2/20/2018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F5E24-4F2E-44C2-811C-1D95A883A1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973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620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14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2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8223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648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kumimoji="1" lang="en-US" altLang="ja-JP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19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208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5497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1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0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87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185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824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32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32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791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5E24-4F2E-44C2-811C-1D95A883A1B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30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022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022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62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43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735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585858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rgbClr val="585858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rgbClr val="585858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585858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58585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41508" y="3944604"/>
            <a:ext cx="7183242" cy="166077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ja-JP" altLang="en-US" sz="4600" b="1" spc="-150" dirty="0">
                <a:solidFill>
                  <a:srgbClr val="FFFFFF"/>
                </a:solidFill>
                <a:latin typeface="Arial Narrow Bold"/>
                <a:cs typeface="Arial Narrow Bold"/>
              </a:rPr>
              <a:t>国際ロータリー第</a:t>
            </a:r>
            <a:r>
              <a:rPr lang="en-US" altLang="ja-JP" sz="4600" b="1" spc="-150" dirty="0">
                <a:solidFill>
                  <a:srgbClr val="FFFFFF"/>
                </a:solidFill>
                <a:latin typeface="Arial Narrow Bold"/>
                <a:cs typeface="Arial Narrow Bold"/>
              </a:rPr>
              <a:t>2650</a:t>
            </a:r>
            <a:r>
              <a:rPr lang="ja-JP" altLang="en-US" sz="4600" b="1" spc="-150" dirty="0">
                <a:solidFill>
                  <a:srgbClr val="FFFFFF"/>
                </a:solidFill>
                <a:latin typeface="Arial Narrow Bold"/>
                <a:cs typeface="Arial Narrow Bold"/>
              </a:rPr>
              <a:t>地区</a:t>
            </a:r>
            <a:endParaRPr lang="en-US" altLang="ja-JP" sz="46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ja-JP" altLang="en-US" sz="4600" b="1" spc="-150" dirty="0">
                <a:solidFill>
                  <a:srgbClr val="FFFFFF"/>
                </a:solidFill>
                <a:latin typeface="Arial Narrow Bold"/>
                <a:cs typeface="Arial Narrow Bold"/>
              </a:rPr>
              <a:t>会員増強アクション会議卓話</a:t>
            </a:r>
            <a:endParaRPr lang="en-US" sz="46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9108" y="3427245"/>
            <a:ext cx="4972713" cy="16607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90000"/>
              </a:lnSpc>
            </a:pPr>
            <a:endParaRPr lang="en-US" sz="3600" b="0" spc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358873-B675-489A-9C21-8225BB2B0979}"/>
              </a:ext>
            </a:extLst>
          </p:cNvPr>
          <p:cNvSpPr txBox="1"/>
          <p:nvPr/>
        </p:nvSpPr>
        <p:spPr>
          <a:xfrm>
            <a:off x="3200400" y="5605381"/>
            <a:ext cx="5219700" cy="461665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r>
              <a:rPr kumimoji="1" lang="ja-JP" altLang="en-US" sz="2400" b="1" i="0" dirty="0">
                <a:solidFill>
                  <a:schemeClr val="bg1"/>
                </a:solidFill>
                <a:latin typeface="Arial Narrow Bold"/>
                <a:cs typeface="Arial Narrow Bold"/>
              </a:rPr>
              <a:t>大宮西ロータリークラブ　　　荒井伸夫</a:t>
            </a:r>
          </a:p>
        </p:txBody>
      </p:sp>
    </p:spTree>
    <p:extLst>
      <p:ext uri="{BB962C8B-B14F-4D97-AF65-F5344CB8AC3E}">
        <p14:creationId xmlns:p14="http://schemas.microsoft.com/office/powerpoint/2010/main" val="385338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64136" y="1416283"/>
            <a:ext cx="8415727" cy="87484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Georgia"/>
                <a:cs typeface="Georgia"/>
              </a:rPr>
              <a:t>仕事の話はなぜタブー視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0083" y="247971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ja-JP" sz="3600" spc="0" dirty="0">
                <a:solidFill>
                  <a:schemeClr val="bg1"/>
                </a:solidFill>
              </a:rPr>
              <a:t>Ⅳ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増強の三本の矢　②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1630A9-73DB-4BAB-9E4F-5930825FBBA3}"/>
              </a:ext>
            </a:extLst>
          </p:cNvPr>
          <p:cNvSpPr/>
          <p:nvPr/>
        </p:nvSpPr>
        <p:spPr>
          <a:xfrm>
            <a:off x="788670" y="2455045"/>
            <a:ext cx="7863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事業人の集まりであれば、経済、事業の話は当然</a:t>
            </a:r>
            <a:endParaRPr lang="en-US" altLang="ja-JP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相互扶助というロータリーの草創期の原点に戻る</a:t>
            </a:r>
            <a:endParaRPr lang="en-US" altLang="ja-JP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親睦によって仲間づくりができ、共に奉仕活動をすることによって感動を共有し、人となりを理解し信頼関係が生まれ、ビジネスチャンスが生じる</a:t>
            </a:r>
            <a:endParaRPr lang="en-US" altLang="ja-JP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また奉仕を通じて自分の職業を高めることができる</a:t>
            </a:r>
            <a:endParaRPr lang="en-US" altLang="ja-JP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344370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C1BE1-24A9-403E-BD5D-4C250F39DEAE}"/>
              </a:ext>
            </a:extLst>
          </p:cNvPr>
          <p:cNvSpPr txBox="1">
            <a:spLocks/>
          </p:cNvSpPr>
          <p:nvPr/>
        </p:nvSpPr>
        <p:spPr>
          <a:xfrm>
            <a:off x="380083" y="247971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ja-JP" sz="3600" spc="0" dirty="0">
                <a:solidFill>
                  <a:schemeClr val="bg1"/>
                </a:solidFill>
              </a:rPr>
              <a:t>Ⅳ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増強の三本の矢　③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EC2F5B-1D6C-4C9F-885D-F0BCE4826A66}"/>
              </a:ext>
            </a:extLst>
          </p:cNvPr>
          <p:cNvSpPr/>
          <p:nvPr/>
        </p:nvSpPr>
        <p:spPr>
          <a:xfrm>
            <a:off x="380083" y="1533465"/>
            <a:ext cx="8341007" cy="4565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Georgia"/>
                <a:cs typeface="Georgia"/>
              </a:rPr>
              <a:t>今の若者の考え方</a:t>
            </a:r>
            <a:endParaRPr lang="en-US" altLang="ja-JP" sz="4000" dirty="0">
              <a:latin typeface="Georgia"/>
              <a:cs typeface="Georgi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入会だけで仕事が増えるとは思っていない</a:t>
            </a:r>
            <a:endParaRPr lang="en-US" altLang="ja-JP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経営勉強会、異業種交流会のように考えている</a:t>
            </a:r>
            <a:endParaRPr lang="en-US" altLang="ja-JP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2400" dirty="0"/>
              <a:t>メンバーとの地域的かかわり合いや生きた情報を求めている</a:t>
            </a:r>
            <a:endParaRPr lang="en-US" altLang="ja-JP" sz="2400" dirty="0"/>
          </a:p>
          <a:p>
            <a:pPr>
              <a:lnSpc>
                <a:spcPts val="8000"/>
              </a:lnSpc>
            </a:pPr>
            <a:r>
              <a:rPr lang="ja-JP" altLang="en-US" sz="4000" dirty="0">
                <a:latin typeface="Georgia"/>
                <a:cs typeface="Georgia"/>
              </a:rPr>
              <a:t>三本目の矢は確かに効いている</a:t>
            </a:r>
            <a:endParaRPr lang="en-US" altLang="ja-JP" sz="4000" dirty="0">
              <a:latin typeface="Georgia"/>
              <a:cs typeface="Georgia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/>
              <a:t>・  仲間を作り上手にビジネスに生かしている</a:t>
            </a:r>
            <a:endParaRPr lang="en-US" altLang="ja-JP" sz="2400" dirty="0"/>
          </a:p>
          <a:p>
            <a:endParaRPr lang="en-US" altLang="ja-JP" sz="4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10284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3002" y="1570263"/>
            <a:ext cx="8497692" cy="408408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Georgia"/>
                <a:cs typeface="Georgia"/>
              </a:rPr>
              <a:t>退会防止は増強の力強い援護射撃</a:t>
            </a:r>
            <a:endParaRPr lang="en-US" altLang="ja-JP" sz="4000" dirty="0">
              <a:latin typeface="Georgia"/>
              <a:cs typeface="Georgia"/>
            </a:endParaRPr>
          </a:p>
          <a:p>
            <a:pPr>
              <a:lnSpc>
                <a:spcPts val="6000"/>
              </a:lnSpc>
            </a:pPr>
            <a:r>
              <a:rPr lang="ja-JP" altLang="en-US" dirty="0">
                <a:latin typeface="Georgia"/>
                <a:cs typeface="Georgia"/>
              </a:rPr>
              <a:t>入会者個人へのフォロー</a:t>
            </a:r>
            <a:endParaRPr lang="en-US" altLang="ja-JP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dirty="0">
                <a:latin typeface="Georgia"/>
                <a:cs typeface="Georgia"/>
              </a:rPr>
              <a:t>親　睦・・・仲間づくり</a:t>
            </a:r>
            <a:endParaRPr lang="en-US" altLang="ja-JP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dirty="0">
                <a:latin typeface="Georgia"/>
                <a:cs typeface="Georgia"/>
              </a:rPr>
              <a:t>研　修・・・ロータリーを知る，深める</a:t>
            </a:r>
            <a:endParaRPr lang="en-US" altLang="ja-JP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dirty="0">
                <a:latin typeface="Georgia"/>
                <a:cs typeface="Georgia"/>
              </a:rPr>
              <a:t>人　事・・・指導力を育成</a:t>
            </a:r>
            <a:endParaRPr lang="en-US" altLang="ja-JP" dirty="0">
              <a:latin typeface="Georgia"/>
              <a:cs typeface="Georgi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9108" y="422910"/>
            <a:ext cx="8763917" cy="5600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r>
              <a:rPr lang="en-US" altLang="ja-JP" sz="3600" spc="0" dirty="0">
                <a:solidFill>
                  <a:schemeClr val="bg1"/>
                </a:solidFill>
              </a:rPr>
              <a:t>Ⅴ</a:t>
            </a:r>
            <a:r>
              <a:rPr lang="ja-JP" altLang="en-US" sz="3600" spc="0" dirty="0">
                <a:solidFill>
                  <a:schemeClr val="bg1"/>
                </a:solidFill>
              </a:rPr>
              <a:t>　新会員への対応と退会防止</a:t>
            </a:r>
            <a:endParaRPr lang="en-US" sz="3600" spc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41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0083" y="372406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r>
              <a:rPr lang="en-US" altLang="ja-JP" sz="3600" spc="0" dirty="0">
                <a:solidFill>
                  <a:schemeClr val="bg1"/>
                </a:solidFill>
              </a:rPr>
              <a:t>Ⅵ</a:t>
            </a:r>
            <a:r>
              <a:rPr lang="ja-JP" altLang="en-US" sz="3600" spc="0" dirty="0">
                <a:solidFill>
                  <a:schemeClr val="bg1"/>
                </a:solidFill>
              </a:rPr>
              <a:t>　なぜ増強するのか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6000" y="1743940"/>
            <a:ext cx="6327805" cy="391929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3600" dirty="0">
                <a:latin typeface="Georgia"/>
                <a:cs typeface="Georgia"/>
              </a:rPr>
              <a:t>クラブの活性化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ja-JP" altLang="en-US" sz="2400" dirty="0"/>
              <a:t>         ・</a:t>
            </a:r>
            <a:r>
              <a:rPr lang="ja-JP" altLang="en-US" sz="2400" b="1" dirty="0"/>
              <a:t>　若者の入会でクラブの雰囲気が変わる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　　・　元気のよい若さ溢れた活力あるクラブへ</a:t>
            </a:r>
            <a:endParaRPr lang="en-US" altLang="ja-JP" sz="2400" b="1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3600" dirty="0">
                <a:latin typeface="Georgia"/>
                <a:cs typeface="Georgia"/>
              </a:rPr>
              <a:t>世代交代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ja-JP" altLang="en-US" sz="4400" dirty="0">
                <a:latin typeface="Georgia"/>
                <a:cs typeface="Georgia"/>
              </a:rPr>
              <a:t>　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96856F-3A4C-4C0E-8D52-9902830F9301}"/>
              </a:ext>
            </a:extLst>
          </p:cNvPr>
          <p:cNvSpPr/>
          <p:nvPr/>
        </p:nvSpPr>
        <p:spPr>
          <a:xfrm>
            <a:off x="1373046" y="4331972"/>
            <a:ext cx="6777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・　</a:t>
            </a:r>
            <a:r>
              <a:rPr lang="ja-JP" altLang="en-US" sz="2400" b="1" dirty="0"/>
              <a:t>居心地のよいお仲間クラブで増強を怠ると消滅</a:t>
            </a:r>
            <a:endParaRPr lang="en-US" altLang="ja-JP" sz="2400" b="1" dirty="0"/>
          </a:p>
          <a:p>
            <a:r>
              <a:rPr lang="ja-JP" altLang="en-US" sz="2400" b="1" dirty="0"/>
              <a:t>　　　の危機がまっている</a:t>
            </a:r>
            <a:endParaRPr lang="en-US" altLang="ja-JP" sz="2400" b="1" dirty="0"/>
          </a:p>
          <a:p>
            <a:r>
              <a:rPr lang="ja-JP" altLang="en-US" sz="2400" b="1" dirty="0"/>
              <a:t>　・　１０年～２０年先を見据え、後継者を育成</a:t>
            </a:r>
            <a:endParaRPr lang="en-US" altLang="ja-JP" sz="2400" b="1" dirty="0"/>
          </a:p>
          <a:p>
            <a:r>
              <a:rPr lang="ja-JP" altLang="en-US" sz="2400" b="1" dirty="0"/>
              <a:t>　・　世代交代をスムーズに</a:t>
            </a:r>
            <a:endParaRPr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831701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2846B4-C46F-4ECB-832F-11A90C173894}"/>
              </a:ext>
            </a:extLst>
          </p:cNvPr>
          <p:cNvSpPr/>
          <p:nvPr/>
        </p:nvSpPr>
        <p:spPr>
          <a:xfrm>
            <a:off x="268916" y="258822"/>
            <a:ext cx="801783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3600" dirty="0">
                <a:solidFill>
                  <a:schemeClr val="bg1"/>
                </a:solidFill>
              </a:rPr>
              <a:t>Ⅶ</a:t>
            </a:r>
            <a:r>
              <a:rPr lang="ja-JP" altLang="en-US" sz="3600" dirty="0">
                <a:solidFill>
                  <a:schemeClr val="bg1"/>
                </a:solidFill>
              </a:rPr>
              <a:t>　増強でクラブがどう変わったか　①</a:t>
            </a:r>
            <a:endParaRPr lang="en-US" altLang="ja-JP" sz="3600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90B1D7-4A13-4255-86EF-C114EA198570}"/>
              </a:ext>
            </a:extLst>
          </p:cNvPr>
          <p:cNvSpPr txBox="1">
            <a:spLocks/>
          </p:cNvSpPr>
          <p:nvPr/>
        </p:nvSpPr>
        <p:spPr>
          <a:xfrm>
            <a:off x="629392" y="1428750"/>
            <a:ext cx="8150471" cy="468240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3600" dirty="0">
                <a:latin typeface="Georgia"/>
                <a:cs typeface="Georgia"/>
              </a:rPr>
              <a:t>活力あるクラブ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kumimoji="1" lang="ja-JP" altLang="en-US" sz="2000" dirty="0"/>
              <a:t>           ・　</a:t>
            </a:r>
            <a:r>
              <a:rPr kumimoji="1" lang="ja-JP" altLang="en-US" sz="2000" b="1" dirty="0"/>
              <a:t> 平均年齢</a:t>
            </a:r>
            <a:r>
              <a:rPr kumimoji="1" lang="en-US" altLang="ja-JP" sz="2000" b="1" dirty="0"/>
              <a:t>63</a:t>
            </a:r>
            <a:r>
              <a:rPr kumimoji="1" lang="ja-JP" altLang="en-US" sz="2000" b="1" dirty="0"/>
              <a:t>歳→</a:t>
            </a:r>
            <a:r>
              <a:rPr kumimoji="1" lang="en-US" altLang="ja-JP" sz="2000" b="1" dirty="0"/>
              <a:t>52</a:t>
            </a:r>
            <a:r>
              <a:rPr kumimoji="1" lang="ja-JP" altLang="en-US" sz="2000" b="1" dirty="0"/>
              <a:t>歳　若さ溢れた活発なクラブ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kumimoji="1" lang="ja-JP" altLang="en-US" sz="2000" b="1" dirty="0"/>
              <a:t>　　  　・ 　例会風景が一変、以前とは別のクラブ</a:t>
            </a:r>
            <a:endParaRPr lang="ja-JP" altLang="en-US" sz="2000" b="1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ja-JP" altLang="en-US" sz="3600" dirty="0">
                <a:latin typeface="Georgia"/>
                <a:cs typeface="Georgia"/>
              </a:rPr>
              <a:t>新しい奉仕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kumimoji="1" lang="ja-JP" altLang="en-US" sz="2000" dirty="0"/>
              <a:t>            ・　</a:t>
            </a:r>
            <a:r>
              <a:rPr kumimoji="1" lang="en-US" altLang="ja-JP" sz="2000" dirty="0"/>
              <a:t> </a:t>
            </a:r>
            <a:r>
              <a:rPr kumimoji="1" lang="ja-JP" altLang="en-US" sz="2000" b="1" dirty="0"/>
              <a:t>新しい発想、行動力で新しい奉仕、大きな奉仕活動</a:t>
            </a:r>
            <a:endParaRPr kumimoji="1" lang="en-US" altLang="ja-JP" sz="2000" b="1" dirty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kumimoji="1" lang="ja-JP" altLang="en-US" sz="2000" b="1" dirty="0"/>
              <a:t>            ・ 　鉄博ナイトミュージアム</a:t>
            </a:r>
            <a:r>
              <a:rPr kumimoji="1" lang="en-US" altLang="ja-JP" sz="2000" b="1" dirty="0"/>
              <a:t>,</a:t>
            </a:r>
            <a:r>
              <a:rPr kumimoji="1" lang="ja-JP" altLang="en-US" sz="2000" b="1" dirty="0"/>
              <a:t>ピンクリボン運動</a:t>
            </a:r>
            <a:r>
              <a:rPr kumimoji="1" lang="en-US" altLang="ja-JP" sz="2000" b="1" dirty="0"/>
              <a:t>,</a:t>
            </a:r>
            <a:r>
              <a:rPr kumimoji="1" lang="ja-JP" altLang="en-US" sz="2000" b="1" dirty="0"/>
              <a:t>ラオス小児病院支援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lang="ja-JP" altLang="en-US" sz="3600" dirty="0">
                <a:latin typeface="Georgia"/>
                <a:cs typeface="Georgia"/>
              </a:rPr>
              <a:t>財務体質の強化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kumimoji="1" lang="ja-JP" altLang="en-US" sz="2000" dirty="0"/>
              <a:t>            ・　</a:t>
            </a:r>
            <a:r>
              <a:rPr kumimoji="1" lang="ja-JP" altLang="en-US" sz="2000" b="1" dirty="0"/>
              <a:t> 会員数の増加が財政的な余裕を生む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kumimoji="1" lang="ja-JP" altLang="en-US" sz="2000" b="1" dirty="0"/>
              <a:t>            ・　 充実した奉仕が可能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kumimoji="1" lang="ja-JP" altLang="en-US" sz="2000" b="1" dirty="0"/>
              <a:t>            ・　 実質的な会費の値下げ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lang="ja-JP" altLang="en-US" sz="3600" b="1" dirty="0">
                <a:latin typeface="Georgia"/>
                <a:cs typeface="Georgia"/>
              </a:rPr>
              <a:t>　</a:t>
            </a:r>
            <a:endParaRPr lang="en-US" sz="3600" b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12902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96539" y="309442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ja-JP" sz="3600" spc="0" dirty="0">
                <a:solidFill>
                  <a:schemeClr val="bg1"/>
                </a:solidFill>
              </a:rPr>
              <a:t>Ⅶ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増強でクラブがどう変わったか　②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82E97CAD-662F-4C8B-B622-BC2D931950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370555"/>
              </p:ext>
            </p:extLst>
          </p:nvPr>
        </p:nvGraphicFramePr>
        <p:xfrm>
          <a:off x="546265" y="1674420"/>
          <a:ext cx="8122723" cy="4874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6363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0057" y="293914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CC2763-3414-4335-B14A-D0361549EE24}"/>
              </a:ext>
            </a:extLst>
          </p:cNvPr>
          <p:cNvSpPr/>
          <p:nvPr/>
        </p:nvSpPr>
        <p:spPr>
          <a:xfrm>
            <a:off x="592771" y="315557"/>
            <a:ext cx="801444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3600" dirty="0">
                <a:solidFill>
                  <a:schemeClr val="bg1"/>
                </a:solidFill>
              </a:rPr>
              <a:t>Ⅶ</a:t>
            </a:r>
            <a:r>
              <a:rPr lang="ja-JP" altLang="en-US" sz="3600" dirty="0">
                <a:solidFill>
                  <a:schemeClr val="bg1"/>
                </a:solidFill>
              </a:rPr>
              <a:t>　増強でクラブがどう変わったか　③</a:t>
            </a:r>
            <a:endParaRPr lang="en-US" altLang="ja-JP" sz="3600" dirty="0">
              <a:solidFill>
                <a:schemeClr val="bg1"/>
              </a:solidFill>
            </a:endParaRP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6D98A99C-F5FE-4967-B74C-E8AC6D63AE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594981"/>
              </p:ext>
            </p:extLst>
          </p:nvPr>
        </p:nvGraphicFramePr>
        <p:xfrm>
          <a:off x="592771" y="1567543"/>
          <a:ext cx="8194969" cy="4974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2802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474E43-D6EC-49A1-94DE-0597AAF44626}"/>
              </a:ext>
            </a:extLst>
          </p:cNvPr>
          <p:cNvSpPr txBox="1"/>
          <p:nvPr/>
        </p:nvSpPr>
        <p:spPr>
          <a:xfrm>
            <a:off x="587828" y="369332"/>
            <a:ext cx="6018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</a:rPr>
              <a:t>終わりに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431B4-AEF9-454E-8EFC-A0AAFE5B9DF6}"/>
              </a:ext>
            </a:extLst>
          </p:cNvPr>
          <p:cNvSpPr txBox="1">
            <a:spLocks/>
          </p:cNvSpPr>
          <p:nvPr/>
        </p:nvSpPr>
        <p:spPr>
          <a:xfrm>
            <a:off x="411032" y="1764792"/>
            <a:ext cx="8415727" cy="412394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3600" dirty="0">
                <a:latin typeface="Georgia"/>
                <a:cs typeface="Georgia"/>
              </a:rPr>
              <a:t>これを、特殊な例として考えますか</a:t>
            </a: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Georgia"/>
                <a:cs typeface="Georgia"/>
              </a:rPr>
              <a:t>増強は継続が必要です</a:t>
            </a:r>
            <a:endParaRPr lang="en-US" altLang="ja-JP" sz="3600" dirty="0">
              <a:latin typeface="Georgia"/>
              <a:cs typeface="Georgia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Georgia"/>
                <a:cs typeface="Georgia"/>
              </a:rPr>
              <a:t>クラブ全員の納得協力を得るまで話合い</a:t>
            </a:r>
            <a:endParaRPr lang="en-US" altLang="ja-JP" sz="3600" dirty="0">
              <a:latin typeface="Georgia"/>
              <a:cs typeface="Georgia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Georgia"/>
                <a:cs typeface="Georgia"/>
              </a:rPr>
              <a:t>増強は理論ではなく実践です</a:t>
            </a:r>
            <a:endParaRPr lang="en-US" altLang="ja-JP" sz="3600" dirty="0">
              <a:latin typeface="Georgia"/>
              <a:cs typeface="Georgi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3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00712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D16164-59B5-48CC-A387-2664C359C9BA}"/>
              </a:ext>
            </a:extLst>
          </p:cNvPr>
          <p:cNvSpPr txBox="1"/>
          <p:nvPr/>
        </p:nvSpPr>
        <p:spPr>
          <a:xfrm>
            <a:off x="486888" y="2075689"/>
            <a:ext cx="79438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　　　　この増強物語が皆様の増強に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kumimoji="1" lang="ja-JP" altLang="en-US" sz="2800" dirty="0"/>
              <a:t>　　　　 </a:t>
            </a:r>
            <a:r>
              <a:rPr kumimoji="1" lang="ja-JP" altLang="en-US" sz="3200" dirty="0"/>
              <a:t>少しでもお役に立てば幸いです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sz="4000" dirty="0"/>
              <a:t>　　ご清聴ありがとうございました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FCB8E02-8701-43F2-9A5C-C079A4FAFF85}"/>
              </a:ext>
            </a:extLst>
          </p:cNvPr>
          <p:cNvSpPr txBox="1"/>
          <p:nvPr/>
        </p:nvSpPr>
        <p:spPr>
          <a:xfrm>
            <a:off x="587828" y="369332"/>
            <a:ext cx="6018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</a:rPr>
              <a:t>終わりに</a:t>
            </a:r>
          </a:p>
        </p:txBody>
      </p:sp>
    </p:spTree>
    <p:extLst>
      <p:ext uri="{BB962C8B-B14F-4D97-AF65-F5344CB8AC3E}">
        <p14:creationId xmlns:p14="http://schemas.microsoft.com/office/powerpoint/2010/main" val="403967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A9108F-9750-43A2-8EEC-388BBD736F84}"/>
              </a:ext>
            </a:extLst>
          </p:cNvPr>
          <p:cNvSpPr txBox="1"/>
          <p:nvPr/>
        </p:nvSpPr>
        <p:spPr>
          <a:xfrm>
            <a:off x="561803" y="368272"/>
            <a:ext cx="600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Ⅰ</a:t>
            </a:r>
            <a:r>
              <a:rPr kumimoji="1" lang="ja-JP" altLang="en-US" sz="3600" dirty="0">
                <a:solidFill>
                  <a:schemeClr val="bg1"/>
                </a:solidFill>
              </a:rPr>
              <a:t>　はじめに　　①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0D93D452-2F84-4C2E-BAE7-3C19E0D1B0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4120376"/>
              </p:ext>
            </p:extLst>
          </p:nvPr>
        </p:nvGraphicFramePr>
        <p:xfrm>
          <a:off x="2517571" y="1591294"/>
          <a:ext cx="5296394" cy="489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75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0057" y="293917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00000"/>
              </a:lnSpc>
            </a:pPr>
            <a:endParaRPr lang="ja-JP" alt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ACC6E94-1F93-4CF8-9207-4F3969645E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2327490"/>
              </p:ext>
            </p:extLst>
          </p:nvPr>
        </p:nvGraphicFramePr>
        <p:xfrm>
          <a:off x="2342367" y="1701172"/>
          <a:ext cx="6388274" cy="4486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44E0E14-180D-4758-B412-254ECDFBE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696129"/>
              </p:ext>
            </p:extLst>
          </p:nvPr>
        </p:nvGraphicFramePr>
        <p:xfrm>
          <a:off x="763668" y="1701172"/>
          <a:ext cx="1090184" cy="40160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271">
                  <a:extLst>
                    <a:ext uri="{9D8B030D-6E8A-4147-A177-3AD203B41FA5}">
                      <a16:colId xmlns:a16="http://schemas.microsoft.com/office/drawing/2014/main" val="3728886498"/>
                    </a:ext>
                  </a:extLst>
                </a:gridCol>
                <a:gridCol w="592913">
                  <a:extLst>
                    <a:ext uri="{9D8B030D-6E8A-4147-A177-3AD203B41FA5}">
                      <a16:colId xmlns:a16="http://schemas.microsoft.com/office/drawing/2014/main" val="498087284"/>
                    </a:ext>
                  </a:extLst>
                </a:gridCol>
              </a:tblGrid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年度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会員数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60894112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916874057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88673241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98222194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257030023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767917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71153347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975173716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659784584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530998072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11670158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962570144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593458282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417298020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0087750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937849512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611752333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575276042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75419637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15056620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42</a:t>
                      </a:r>
                      <a:endParaRPr lang="en-US" altLang="ja-JP" sz="7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38861481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35351092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061905467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771723890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3290520385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2001222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110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54960481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>
                          <a:effectLst/>
                        </a:rPr>
                        <a:t>111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1562221919"/>
                  </a:ext>
                </a:extLst>
              </a:tr>
              <a:tr h="138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u="none" strike="noStrike" dirty="0">
                          <a:effectLst/>
                        </a:rPr>
                        <a:t>120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002" marR="6002" marT="6002" marB="0" anchor="ctr"/>
                </a:tc>
                <a:extLst>
                  <a:ext uri="{0D108BD9-81ED-4DB2-BD59-A6C34878D82A}">
                    <a16:rowId xmlns:a16="http://schemas.microsoft.com/office/drawing/2014/main" val="2995113865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D69113-A31B-4BB9-8F3C-81D819BCEEA6}"/>
              </a:ext>
            </a:extLst>
          </p:cNvPr>
          <p:cNvSpPr/>
          <p:nvPr/>
        </p:nvSpPr>
        <p:spPr>
          <a:xfrm>
            <a:off x="565955" y="346976"/>
            <a:ext cx="5164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Ⅰ</a:t>
            </a:r>
            <a:r>
              <a:rPr kumimoji="1" lang="ja-JP" altLang="en-US" sz="3600" dirty="0">
                <a:solidFill>
                  <a:schemeClr val="bg1"/>
                </a:solidFill>
              </a:rPr>
              <a:t>　はじめに　　②</a:t>
            </a:r>
          </a:p>
        </p:txBody>
      </p:sp>
    </p:spTree>
    <p:extLst>
      <p:ext uri="{BB962C8B-B14F-4D97-AF65-F5344CB8AC3E}">
        <p14:creationId xmlns:p14="http://schemas.microsoft.com/office/powerpoint/2010/main" val="391304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8EDC786-7399-454A-90D7-79097F0B794B}"/>
              </a:ext>
            </a:extLst>
          </p:cNvPr>
          <p:cNvSpPr/>
          <p:nvPr/>
        </p:nvSpPr>
        <p:spPr>
          <a:xfrm>
            <a:off x="371645" y="278593"/>
            <a:ext cx="5164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Ⅰ</a:t>
            </a:r>
            <a:r>
              <a:rPr kumimoji="1" lang="ja-JP" altLang="en-US" sz="3600" dirty="0">
                <a:solidFill>
                  <a:schemeClr val="bg1"/>
                </a:solidFill>
              </a:rPr>
              <a:t>　はじめに　　③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EAB848-A535-4175-8FED-13A06174769F}"/>
              </a:ext>
            </a:extLst>
          </p:cNvPr>
          <p:cNvSpPr txBox="1">
            <a:spLocks/>
          </p:cNvSpPr>
          <p:nvPr/>
        </p:nvSpPr>
        <p:spPr>
          <a:xfrm>
            <a:off x="1472541" y="2523828"/>
            <a:ext cx="7298757" cy="322699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2800" dirty="0">
                <a:latin typeface="Georgia"/>
                <a:cs typeface="Georgia"/>
              </a:rPr>
              <a:t>例会はマンネリ</a:t>
            </a:r>
            <a:endParaRPr lang="en-US" sz="2800" dirty="0">
              <a:latin typeface="Georgia"/>
              <a:cs typeface="Georgia"/>
            </a:endParaRPr>
          </a:p>
          <a:p>
            <a:r>
              <a:rPr lang="ja-JP" altLang="en-US" sz="2800" dirty="0">
                <a:latin typeface="Georgia"/>
                <a:cs typeface="Georgia"/>
              </a:rPr>
              <a:t>奉仕活動も前年踏襲型</a:t>
            </a:r>
            <a:endParaRPr lang="en-US" sz="2800" dirty="0">
              <a:latin typeface="Georgia"/>
              <a:cs typeface="Georgia"/>
            </a:endParaRPr>
          </a:p>
          <a:p>
            <a:r>
              <a:rPr lang="ja-JP" altLang="en-US" sz="2800" dirty="0">
                <a:latin typeface="Georgia"/>
                <a:cs typeface="Georgia"/>
              </a:rPr>
              <a:t>平均年齢６３歳と高齢化</a:t>
            </a:r>
          </a:p>
          <a:p>
            <a:r>
              <a:rPr lang="ja-JP" altLang="en-US" sz="2800" dirty="0">
                <a:latin typeface="Georgia"/>
                <a:cs typeface="Georgia"/>
              </a:rPr>
              <a:t>全体的に停滞感が漂う</a:t>
            </a:r>
            <a:endParaRPr lang="en-US" altLang="ja-JP" sz="2800" dirty="0">
              <a:latin typeface="Georgia"/>
              <a:cs typeface="Georgia"/>
            </a:endParaRPr>
          </a:p>
          <a:p>
            <a:r>
              <a:rPr lang="ja-JP" altLang="en-US" sz="2800" dirty="0">
                <a:latin typeface="Georgia"/>
                <a:cs typeface="Georgia"/>
              </a:rPr>
              <a:t>増強にいろいろトライするが掛声だけで行動せず</a:t>
            </a:r>
            <a:endParaRPr lang="en-US" sz="2800" dirty="0">
              <a:latin typeface="Georgia"/>
              <a:cs typeface="Georgia"/>
            </a:endParaRPr>
          </a:p>
          <a:p>
            <a:endParaRPr lang="en-US" sz="2400" dirty="0">
              <a:solidFill>
                <a:srgbClr val="585858"/>
              </a:solidFill>
              <a:latin typeface="Georgia"/>
              <a:cs typeface="Georgi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FBADFD-69FF-4E65-9904-73D0C9EF7849}"/>
              </a:ext>
            </a:extLst>
          </p:cNvPr>
          <p:cNvSpPr txBox="1"/>
          <p:nvPr/>
        </p:nvSpPr>
        <p:spPr>
          <a:xfrm>
            <a:off x="475012" y="1508165"/>
            <a:ext cx="7196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Georgia"/>
                <a:cs typeface="Georgia"/>
              </a:rPr>
              <a:t>増強物語スタート前のクラブ状況</a:t>
            </a:r>
            <a:endParaRPr lang="en-US" altLang="ja-JP" sz="4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5381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95575" y="2008838"/>
            <a:ext cx="7522150" cy="24155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r>
              <a:rPr lang="ja-JP" altLang="en-US" sz="3600" spc="0" dirty="0">
                <a:solidFill>
                  <a:schemeClr val="tx1"/>
                </a:solidFill>
              </a:rPr>
              <a:t>高橋誠一会員</a:t>
            </a:r>
            <a:endParaRPr lang="en-US" altLang="ja-JP" sz="3600" spc="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endParaRPr lang="en-US" altLang="ja-JP" sz="2800" spc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spc="0" dirty="0">
                <a:solidFill>
                  <a:schemeClr val="tx1"/>
                </a:solidFill>
              </a:rPr>
              <a:t>　　　　　　　　　　三光ソフランホールディングス</a:t>
            </a:r>
            <a:endParaRPr lang="en-US" altLang="ja-JP" sz="2800" spc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spc="0" dirty="0">
                <a:solidFill>
                  <a:schemeClr val="tx1"/>
                </a:solidFill>
              </a:rPr>
              <a:t>　　　　　　　　　　代表取締役社長</a:t>
            </a:r>
            <a:endParaRPr lang="en-US" altLang="ja-JP" sz="2800" spc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spc="0" dirty="0">
                <a:solidFill>
                  <a:schemeClr val="tx1"/>
                </a:solidFill>
              </a:rPr>
              <a:t>　　　　　　　　　　グループ企業１５社を率いる</a:t>
            </a:r>
            <a:endParaRPr lang="en-US" sz="2800" spc="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F8505D-D199-4DEA-BF59-E67484F854C6}"/>
              </a:ext>
            </a:extLst>
          </p:cNvPr>
          <p:cNvSpPr/>
          <p:nvPr/>
        </p:nvSpPr>
        <p:spPr>
          <a:xfrm>
            <a:off x="371645" y="278593"/>
            <a:ext cx="5164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Ⅱ</a:t>
            </a:r>
            <a:r>
              <a:rPr kumimoji="1" lang="ja-JP" altLang="en-US" sz="3600" dirty="0">
                <a:solidFill>
                  <a:schemeClr val="bg1"/>
                </a:solidFill>
              </a:rPr>
              <a:t>　増強のスタート　　①</a:t>
            </a:r>
          </a:p>
        </p:txBody>
      </p:sp>
    </p:spTree>
    <p:extLst>
      <p:ext uri="{BB962C8B-B14F-4D97-AF65-F5344CB8AC3E}">
        <p14:creationId xmlns:p14="http://schemas.microsoft.com/office/powerpoint/2010/main" val="382803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9BA2F9-927D-47BD-A423-54D42FE1E018}"/>
              </a:ext>
            </a:extLst>
          </p:cNvPr>
          <p:cNvSpPr/>
          <p:nvPr/>
        </p:nvSpPr>
        <p:spPr>
          <a:xfrm>
            <a:off x="371645" y="278593"/>
            <a:ext cx="5164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Ⅱ</a:t>
            </a:r>
            <a:r>
              <a:rPr kumimoji="1" lang="ja-JP" altLang="en-US" sz="3600" dirty="0">
                <a:solidFill>
                  <a:schemeClr val="bg1"/>
                </a:solidFill>
              </a:rPr>
              <a:t>　増強のスタート　　②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42AA4A-F213-4525-A200-37A6A5447387}"/>
              </a:ext>
            </a:extLst>
          </p:cNvPr>
          <p:cNvSpPr txBox="1"/>
          <p:nvPr/>
        </p:nvSpPr>
        <p:spPr>
          <a:xfrm>
            <a:off x="118753" y="2790146"/>
            <a:ext cx="902524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4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現会員一人が一人を紹介すれば８４名と倍増する</a:t>
            </a:r>
            <a:endParaRPr kumimoji="1" lang="en-US" altLang="ja-JP" sz="2800" dirty="0"/>
          </a:p>
          <a:p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更に新会員が一人を紹介すれば１２６名の</a:t>
            </a:r>
            <a:r>
              <a:rPr kumimoji="1" lang="en-US" altLang="ja-JP" sz="2800" dirty="0"/>
              <a:t>3</a:t>
            </a:r>
            <a:r>
              <a:rPr kumimoji="1" lang="ja-JP" altLang="en-US" sz="2800" dirty="0"/>
              <a:t>倍増になる</a:t>
            </a:r>
            <a:endParaRPr kumimoji="1" lang="en-US" altLang="ja-JP" sz="2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957A91-68A5-4D9F-BEEA-6607750F9D98}"/>
              </a:ext>
            </a:extLst>
          </p:cNvPr>
          <p:cNvSpPr txBox="1"/>
          <p:nvPr/>
        </p:nvSpPr>
        <p:spPr>
          <a:xfrm>
            <a:off x="688769" y="1999133"/>
            <a:ext cx="6187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/>
              <a:t>一人が一人の増強を提案</a:t>
            </a:r>
            <a:endParaRPr kumimoji="1"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81069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009402" y="1826923"/>
            <a:ext cx="7552944" cy="320415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ja-JP" altLang="en-US" sz="2800" dirty="0"/>
              <a:t>一人が一人の増強を提案</a:t>
            </a:r>
            <a:endParaRPr kumimoji="1" lang="en-US" altLang="ja-JP" sz="2800" dirty="0"/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Georgia"/>
                <a:cs typeface="Georgia"/>
              </a:rPr>
              <a:t>計画は決めたら必ず達成するという強い信念</a:t>
            </a:r>
            <a:endParaRPr lang="en-US" sz="2800" dirty="0">
              <a:latin typeface="Georgia"/>
              <a:cs typeface="Georgia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Georgia"/>
                <a:cs typeface="Georgia"/>
              </a:rPr>
              <a:t>まず隗より始めよ</a:t>
            </a:r>
            <a:endParaRPr lang="en-US" sz="2800" dirty="0">
              <a:latin typeface="Georgia"/>
              <a:cs typeface="Georgia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Georgia"/>
                <a:cs typeface="Georgia"/>
              </a:rPr>
              <a:t>人任せにせず自ら積極的に勧誘する</a:t>
            </a: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Georgia"/>
                <a:cs typeface="Georgia"/>
              </a:rPr>
              <a:t>熱意と実行力が会員を動かしクラブを変える</a:t>
            </a:r>
            <a:endParaRPr lang="en-US" sz="2800" dirty="0">
              <a:latin typeface="Georgia"/>
              <a:cs typeface="Georgia"/>
            </a:endParaRPr>
          </a:p>
          <a:p>
            <a:endParaRPr lang="en-US" sz="2400" dirty="0">
              <a:solidFill>
                <a:srgbClr val="585858"/>
              </a:solidFill>
              <a:latin typeface="Georgia"/>
              <a:cs typeface="Georgi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9107" y="385587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r>
              <a:rPr lang="en-US" altLang="ja-JP" sz="3600" spc="0" dirty="0">
                <a:solidFill>
                  <a:schemeClr val="bg1"/>
                </a:solidFill>
              </a:rPr>
              <a:t>Ⅲ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増強は理論ではなく実践である　　①</a:t>
            </a:r>
            <a:endParaRPr lang="en-US" sz="3600" spc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43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0082" y="247407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3600" spc="0" dirty="0">
                <a:solidFill>
                  <a:schemeClr val="bg1"/>
                </a:solidFill>
              </a:rPr>
              <a:t>Ⅲ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増強は理論ではなく実践である　②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DE2731-B51C-4669-9F7B-F4BACC1F4A2B}"/>
              </a:ext>
            </a:extLst>
          </p:cNvPr>
          <p:cNvSpPr txBox="1">
            <a:spLocks/>
          </p:cNvSpPr>
          <p:nvPr/>
        </p:nvSpPr>
        <p:spPr>
          <a:xfrm>
            <a:off x="1496291" y="2504918"/>
            <a:ext cx="7172695" cy="38754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500"/>
              </a:lnSpc>
            </a:pPr>
            <a:r>
              <a:rPr lang="ja-JP" altLang="en-US" sz="2800" dirty="0">
                <a:latin typeface="Georgia"/>
                <a:cs typeface="Georgia"/>
              </a:rPr>
              <a:t>高橋会長エレクト年度で３１名の入会</a:t>
            </a:r>
            <a:endParaRPr lang="en-US" altLang="ja-JP" sz="2800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sz="2800" dirty="0">
                <a:latin typeface="Georgia"/>
                <a:cs typeface="Georgia"/>
              </a:rPr>
              <a:t>創立５０周年で５名の入会式で８５名</a:t>
            </a:r>
            <a:endParaRPr lang="en-US" altLang="ja-JP" sz="2800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sz="2800" dirty="0">
                <a:latin typeface="Georgia"/>
                <a:cs typeface="Georgia"/>
              </a:rPr>
              <a:t>増強３年目にして倍増計画達成</a:t>
            </a:r>
          </a:p>
          <a:p>
            <a:pPr>
              <a:lnSpc>
                <a:spcPts val="4500"/>
              </a:lnSpc>
            </a:pPr>
            <a:r>
              <a:rPr lang="ja-JP" altLang="en-US" sz="2800" dirty="0">
                <a:latin typeface="Georgia"/>
                <a:cs typeface="Georgia"/>
              </a:rPr>
              <a:t>さらに５年後の現在１２０名</a:t>
            </a:r>
            <a:endParaRPr lang="en-US" altLang="ja-JP" sz="2800" dirty="0">
              <a:latin typeface="Georgia"/>
              <a:cs typeface="Georgia"/>
            </a:endParaRPr>
          </a:p>
          <a:p>
            <a:pPr>
              <a:lnSpc>
                <a:spcPts val="4500"/>
              </a:lnSpc>
            </a:pPr>
            <a:r>
              <a:rPr lang="ja-JP" altLang="en-US" sz="2800" dirty="0">
                <a:latin typeface="Georgia"/>
                <a:cs typeface="Georgia"/>
              </a:rPr>
              <a:t>３倍増まであと一歩</a:t>
            </a:r>
            <a:endParaRPr lang="en-US" sz="2800" dirty="0">
              <a:latin typeface="Georgia"/>
              <a:cs typeface="Georgia"/>
            </a:endParaRPr>
          </a:p>
          <a:p>
            <a:endParaRPr lang="en-US" sz="2400" dirty="0">
              <a:solidFill>
                <a:srgbClr val="585858"/>
              </a:solidFill>
              <a:latin typeface="Georgia"/>
              <a:cs typeface="Georgi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A3D8B9-046A-4E94-A742-2A22F55A6F52}"/>
              </a:ext>
            </a:extLst>
          </p:cNvPr>
          <p:cNvSpPr txBox="1"/>
          <p:nvPr/>
        </p:nvSpPr>
        <p:spPr>
          <a:xfrm>
            <a:off x="700716" y="1501132"/>
            <a:ext cx="4773809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Georgia"/>
                <a:cs typeface="Georgia"/>
              </a:rPr>
              <a:t>増強の結果</a:t>
            </a:r>
            <a:endParaRPr lang="en-US" altLang="ja-JP" sz="4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62595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708660" y="2983230"/>
            <a:ext cx="7502653" cy="335479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dirty="0">
                <a:latin typeface="Georgia"/>
                <a:cs typeface="Georgia"/>
              </a:rPr>
              <a:t>親　睦</a:t>
            </a:r>
            <a:r>
              <a:rPr lang="ja-JP" altLang="en-US" sz="2800" dirty="0">
                <a:latin typeface="Georgia"/>
                <a:cs typeface="Georgia"/>
              </a:rPr>
              <a:t>・・・・（仲間づくり）</a:t>
            </a:r>
            <a:endParaRPr lang="en-US" altLang="ja-JP" sz="4400" dirty="0">
              <a:latin typeface="Georgia"/>
              <a:cs typeface="Georgia"/>
            </a:endParaRPr>
          </a:p>
          <a:p>
            <a:r>
              <a:rPr lang="ja-JP" altLang="en-US" sz="4400" dirty="0">
                <a:latin typeface="Georgia"/>
                <a:cs typeface="Georgia"/>
              </a:rPr>
              <a:t>奉　仕</a:t>
            </a:r>
            <a:r>
              <a:rPr lang="ja-JP" altLang="en-US" sz="2800" dirty="0">
                <a:latin typeface="Georgia"/>
                <a:cs typeface="Georgia"/>
              </a:rPr>
              <a:t>・・・・（感　　動）</a:t>
            </a:r>
            <a:endParaRPr lang="en-US" altLang="ja-JP" sz="4400" dirty="0">
              <a:latin typeface="Georgia"/>
              <a:cs typeface="Georgia"/>
            </a:endParaRPr>
          </a:p>
          <a:p>
            <a:r>
              <a:rPr lang="ja-JP" altLang="en-US" sz="4400" dirty="0">
                <a:latin typeface="Georgia"/>
                <a:cs typeface="Georgia"/>
              </a:rPr>
              <a:t>事　業</a:t>
            </a:r>
            <a:r>
              <a:rPr lang="ja-JP" altLang="en-US" sz="2800" dirty="0">
                <a:latin typeface="Georgia"/>
                <a:cs typeface="Georgia"/>
              </a:rPr>
              <a:t>・・・・（</a:t>
            </a:r>
            <a:r>
              <a:rPr lang="ja-JP" altLang="en-US" sz="2400" dirty="0">
                <a:latin typeface="Georgia"/>
                <a:cs typeface="Georgia"/>
              </a:rPr>
              <a:t>ビジネスチャンス）</a:t>
            </a:r>
            <a:endParaRPr lang="en-US" sz="2400" dirty="0">
              <a:latin typeface="Georgia"/>
              <a:cs typeface="Georgi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0083" y="375557"/>
            <a:ext cx="8763917" cy="874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i="0" kern="1200" spc="-150" baseline="0">
                <a:solidFill>
                  <a:srgbClr val="005DAA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ja-JP" sz="3600" spc="0" dirty="0">
                <a:solidFill>
                  <a:schemeClr val="bg1"/>
                </a:solidFill>
              </a:rPr>
              <a:t>Ⅳ</a:t>
            </a:r>
            <a:r>
              <a:rPr lang="ja-JP" altLang="en-US" sz="3600" spc="0" dirty="0">
                <a:solidFill>
                  <a:schemeClr val="bg1"/>
                </a:solidFill>
              </a:rPr>
              <a:t>　増強の三本の矢　①</a:t>
            </a:r>
            <a:endParaRPr lang="en-US" sz="3600" spc="0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82A1D3-AF3F-48A2-9EB4-EAFB8C869325}"/>
              </a:ext>
            </a:extLst>
          </p:cNvPr>
          <p:cNvSpPr txBox="1"/>
          <p:nvPr/>
        </p:nvSpPr>
        <p:spPr>
          <a:xfrm>
            <a:off x="220063" y="1711225"/>
            <a:ext cx="876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入会へのアピール・・・</a:t>
            </a:r>
            <a:r>
              <a:rPr kumimoji="1" lang="ja-JP" altLang="en-US" sz="3200" dirty="0"/>
              <a:t>ロータリーとクラブの魅力</a:t>
            </a:r>
          </a:p>
        </p:txBody>
      </p:sp>
      <p:sp>
        <p:nvSpPr>
          <p:cNvPr id="5" name="右中かっこ 4">
            <a:extLst>
              <a:ext uri="{FF2B5EF4-FFF2-40B4-BE49-F238E27FC236}">
                <a16:creationId xmlns:a16="http://schemas.microsoft.com/office/drawing/2014/main" id="{175D7DAC-A22A-4B37-8ADD-E5E228E288AC}"/>
              </a:ext>
            </a:extLst>
          </p:cNvPr>
          <p:cNvSpPr/>
          <p:nvPr/>
        </p:nvSpPr>
        <p:spPr>
          <a:xfrm>
            <a:off x="5392676" y="3429000"/>
            <a:ext cx="400050" cy="99493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02546800-FA31-4C09-99C0-3496BCF39785}"/>
              </a:ext>
            </a:extLst>
          </p:cNvPr>
          <p:cNvSpPr/>
          <p:nvPr/>
        </p:nvSpPr>
        <p:spPr>
          <a:xfrm>
            <a:off x="6239638" y="5007573"/>
            <a:ext cx="400050" cy="1600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1DE1CE2-CC33-43E6-8D85-7287BE251EC0}"/>
              </a:ext>
            </a:extLst>
          </p:cNvPr>
          <p:cNvSpPr txBox="1"/>
          <p:nvPr/>
        </p:nvSpPr>
        <p:spPr>
          <a:xfrm>
            <a:off x="6869430" y="4835086"/>
            <a:ext cx="2114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職業を高める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DD319A62-EB1A-41F4-A71D-B5C36B09326F}"/>
              </a:ext>
            </a:extLst>
          </p:cNvPr>
          <p:cNvSpPr/>
          <p:nvPr/>
        </p:nvSpPr>
        <p:spPr>
          <a:xfrm>
            <a:off x="6188203" y="3846721"/>
            <a:ext cx="400050" cy="1600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79EE15A-7F4A-41AE-9D26-5F8974F9679D}"/>
              </a:ext>
            </a:extLst>
          </p:cNvPr>
          <p:cNvSpPr txBox="1"/>
          <p:nvPr/>
        </p:nvSpPr>
        <p:spPr>
          <a:xfrm>
            <a:off x="6869430" y="3678326"/>
            <a:ext cx="1931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自分を高める</a:t>
            </a:r>
          </a:p>
        </p:txBody>
      </p:sp>
    </p:spTree>
    <p:extLst>
      <p:ext uri="{BB962C8B-B14F-4D97-AF65-F5344CB8AC3E}">
        <p14:creationId xmlns:p14="http://schemas.microsoft.com/office/powerpoint/2010/main" val="54385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anchor="t"/>
      <a:lstStyle>
        <a:defPPr algn="r">
          <a:defRPr sz="1600" b="1" i="0" dirty="0" smtClean="0">
            <a:solidFill>
              <a:srgbClr val="01B4E7"/>
            </a:solidFill>
            <a:latin typeface="Arial Narrow Bold"/>
            <a:cs typeface="Arial Narrow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0041018965C148B8386E7CAFFFD3D7" ma:contentTypeVersion="3" ma:contentTypeDescription="Create a new document." ma:contentTypeScope="" ma:versionID="156194bf6ec0bc5f3f74ae3c342f9fda">
  <xsd:schema xmlns:xsd="http://www.w3.org/2001/XMLSchema" xmlns:xs="http://www.w3.org/2001/XMLSchema" xmlns:p="http://schemas.microsoft.com/office/2006/metadata/properties" xmlns:ns2="41d4868e-e7c5-4a0f-bea8-40f63a832f74" targetNamespace="http://schemas.microsoft.com/office/2006/metadata/properties" ma:root="true" ma:fieldsID="df6c52807f795ab684a6aff2845039c8" ns2:_="">
    <xsd:import namespace="41d4868e-e7c5-4a0f-bea8-40f63a832f7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4868e-e7c5-4a0f-bea8-40f63a832f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BDD4F4-731E-408C-A36C-37829E9835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4868e-e7c5-4a0f-bea8-40f63a832f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72F2E8-AD51-40FA-8378-10C17A77E1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6987C5-EB0A-4293-AB66-A22A3D895078}">
  <ds:schemaRefs>
    <ds:schemaRef ds:uri="http://schemas.microsoft.com/office/2006/metadata/properties"/>
    <ds:schemaRef ds:uri="http://schemas.microsoft.com/office/2006/documentManagement/types"/>
    <ds:schemaRef ds:uri="41d4868e-e7c5-4a0f-bea8-40f63a832f7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246_Training-Template_EN13.potx</Template>
  <TotalTime>4453</TotalTime>
  <Words>470</Words>
  <Application>Microsoft Office PowerPoint</Application>
  <PresentationFormat>画面に合わせる (4:3)</PresentationFormat>
  <Paragraphs>183</Paragraphs>
  <Slides>18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18</vt:i4>
      </vt:variant>
    </vt:vector>
  </HeadingPairs>
  <TitlesOfParts>
    <vt:vector size="27" baseType="lpstr">
      <vt:lpstr>ＭＳ Ｐゴシック</vt:lpstr>
      <vt:lpstr>游ゴシック</vt:lpstr>
      <vt:lpstr>Arial</vt:lpstr>
      <vt:lpstr>Arial Narrow Bold</vt:lpstr>
      <vt:lpstr>Calibri</vt:lpstr>
      <vt:lpstr>Georgia</vt:lpstr>
      <vt:lpstr>Custom Design</vt:lpstr>
      <vt:lpstr>1_Custom Design</vt:lpstr>
      <vt:lpstr>2_Custom Design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Moran</dc:creator>
  <cp:lastModifiedBy>user</cp:lastModifiedBy>
  <cp:revision>345</cp:revision>
  <cp:lastPrinted>2014-04-02T19:19:59Z</cp:lastPrinted>
  <dcterms:created xsi:type="dcterms:W3CDTF">2013-06-19T15:10:07Z</dcterms:created>
  <dcterms:modified xsi:type="dcterms:W3CDTF">2018-02-20T05:56:15Z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0x0101001C0041018965C148B8386E7CAFFFD3D7</vt:lpwstr>
  </property>
</Properties>
</file>