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7"/>
  </p:notesMasterIdLst>
  <p:handoutMasterIdLst>
    <p:handoutMasterId r:id="rId38"/>
  </p:handoutMasterIdLst>
  <p:sldIdLst>
    <p:sldId id="270" r:id="rId3"/>
    <p:sldId id="309" r:id="rId4"/>
    <p:sldId id="338" r:id="rId5"/>
    <p:sldId id="287" r:id="rId6"/>
    <p:sldId id="288" r:id="rId7"/>
    <p:sldId id="289" r:id="rId8"/>
    <p:sldId id="290" r:id="rId9"/>
    <p:sldId id="291" r:id="rId10"/>
    <p:sldId id="292" r:id="rId11"/>
    <p:sldId id="293" r:id="rId12"/>
    <p:sldId id="294" r:id="rId13"/>
    <p:sldId id="328" r:id="rId14"/>
    <p:sldId id="308" r:id="rId15"/>
    <p:sldId id="269" r:id="rId16"/>
    <p:sldId id="329" r:id="rId17"/>
    <p:sldId id="330" r:id="rId18"/>
    <p:sldId id="331" r:id="rId19"/>
    <p:sldId id="332" r:id="rId20"/>
    <p:sldId id="296" r:id="rId21"/>
    <p:sldId id="333" r:id="rId22"/>
    <p:sldId id="334" r:id="rId23"/>
    <p:sldId id="335" r:id="rId24"/>
    <p:sldId id="336" r:id="rId25"/>
    <p:sldId id="337" r:id="rId26"/>
    <p:sldId id="276" r:id="rId27"/>
    <p:sldId id="304" r:id="rId28"/>
    <p:sldId id="326" r:id="rId29"/>
    <p:sldId id="306" r:id="rId30"/>
    <p:sldId id="307" r:id="rId31"/>
    <p:sldId id="277" r:id="rId32"/>
    <p:sldId id="283" r:id="rId33"/>
    <p:sldId id="284" r:id="rId34"/>
    <p:sldId id="312" r:id="rId35"/>
    <p:sldId id="314" r:id="rId36"/>
  </p:sldIdLst>
  <p:sldSz cx="9144000" cy="6858000" type="screen4x3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CC"/>
    <a:srgbClr val="66CCFF"/>
    <a:srgbClr val="00CCFF"/>
    <a:srgbClr val="005DAA"/>
    <a:srgbClr val="1966FF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16" autoAdjust="0"/>
    <p:restoredTop sz="94660"/>
  </p:normalViewPr>
  <p:slideViewPr>
    <p:cSldViewPr>
      <p:cViewPr varScale="1">
        <p:scale>
          <a:sx n="74" d="100"/>
          <a:sy n="74" d="100"/>
        </p:scale>
        <p:origin x="1350" y="54"/>
      </p:cViewPr>
      <p:guideLst>
        <p:guide orient="horz" pos="2115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-2958" y="-90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F7838A-07B4-4485-A456-1CB2DBD138A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46119503-E66E-46F8-93AC-2DED5A062BD2}">
      <dgm:prSet phldrT="[テキスト]" custT="1"/>
      <dgm:spPr/>
      <dgm:t>
        <a:bodyPr/>
        <a:lstStyle/>
        <a:p>
          <a:pPr rtl="0"/>
          <a:r>
            <a:rPr lang="en-US" altLang="ja-JP" sz="2000" dirty="0" smtClean="0"/>
            <a:t>15</a:t>
          </a:r>
          <a:r>
            <a:rPr lang="ja-JP" sz="2000" dirty="0" smtClean="0"/>
            <a:t>日</a:t>
          </a:r>
          <a:r>
            <a:rPr lang="ja-JP" altLang="en-US" sz="2000" dirty="0" smtClean="0"/>
            <a:t>（日）</a:t>
          </a:r>
          <a:r>
            <a:rPr lang="ja-JP" altLang="en-US" sz="2000" dirty="0"/>
            <a:t>　</a:t>
          </a:r>
          <a:r>
            <a:rPr lang="ja-JP" altLang="en-US" sz="2000" b="0" i="0" dirty="0" smtClean="0"/>
            <a:t>登録、グランドマーチ、国際親善晩餐舞踏会</a:t>
          </a:r>
          <a:endParaRPr lang="ja-JP" altLang="en-US" sz="2000" dirty="0"/>
        </a:p>
      </dgm:t>
    </dgm:pt>
    <dgm:pt modelId="{E1826E39-121E-46E6-B872-10DEA8CD1C34}" type="parTrans" cxnId="{104C4652-B733-48CE-8015-728FE2C40D11}">
      <dgm:prSet/>
      <dgm:spPr/>
      <dgm:t>
        <a:bodyPr/>
        <a:lstStyle/>
        <a:p>
          <a:endParaRPr lang="ja-JP" altLang="en-US" sz="2000"/>
        </a:p>
      </dgm:t>
    </dgm:pt>
    <dgm:pt modelId="{51117059-5FC7-41C1-80C1-B2CD946716C9}" type="sibTrans" cxnId="{104C4652-B733-48CE-8015-728FE2C40D11}">
      <dgm:prSet/>
      <dgm:spPr/>
      <dgm:t>
        <a:bodyPr/>
        <a:lstStyle/>
        <a:p>
          <a:endParaRPr lang="ja-JP" altLang="en-US" sz="2000"/>
        </a:p>
      </dgm:t>
    </dgm:pt>
    <dgm:pt modelId="{722E2659-403C-4612-9467-9F80DF2508FD}">
      <dgm:prSet custT="1"/>
      <dgm:spPr/>
      <dgm:t>
        <a:bodyPr/>
        <a:lstStyle/>
        <a:p>
          <a:pPr rtl="0"/>
          <a:r>
            <a:rPr lang="en-US" altLang="ja-JP" sz="2000" dirty="0" smtClean="0"/>
            <a:t>16</a:t>
          </a:r>
          <a:r>
            <a:rPr lang="ja-JP" sz="2000" dirty="0" smtClean="0"/>
            <a:t>日</a:t>
          </a:r>
          <a:r>
            <a:rPr lang="ja-JP" altLang="en-US" sz="2000" dirty="0" smtClean="0"/>
            <a:t>（月）</a:t>
          </a:r>
          <a:r>
            <a:rPr lang="ja-JP" altLang="en-US" sz="2000" dirty="0"/>
            <a:t>　</a:t>
          </a:r>
          <a:r>
            <a:rPr lang="ja-JP" altLang="en-US" sz="2000" b="0" i="0" dirty="0" smtClean="0"/>
            <a:t>本会議、ＲＩ会長テーマ発表、分科会、ＲＩ会長主催夕食会</a:t>
          </a:r>
          <a:endParaRPr lang="ja-JP" sz="2000" dirty="0"/>
        </a:p>
      </dgm:t>
    </dgm:pt>
    <dgm:pt modelId="{2D5C5D40-84DE-4DFB-A787-88C53A124DB5}" type="parTrans" cxnId="{8532B441-3C60-46CF-BD6D-255F52D07606}">
      <dgm:prSet/>
      <dgm:spPr/>
      <dgm:t>
        <a:bodyPr/>
        <a:lstStyle/>
        <a:p>
          <a:endParaRPr lang="ja-JP" altLang="en-US" sz="2000"/>
        </a:p>
      </dgm:t>
    </dgm:pt>
    <dgm:pt modelId="{690A276D-0157-4528-9BC4-2F8CDF30E82F}" type="sibTrans" cxnId="{8532B441-3C60-46CF-BD6D-255F52D07606}">
      <dgm:prSet/>
      <dgm:spPr/>
      <dgm:t>
        <a:bodyPr/>
        <a:lstStyle/>
        <a:p>
          <a:endParaRPr lang="ja-JP" altLang="en-US" sz="2000"/>
        </a:p>
      </dgm:t>
    </dgm:pt>
    <dgm:pt modelId="{8906A263-39E1-4072-A501-634782FBFD4B}">
      <dgm:prSet custT="1"/>
      <dgm:spPr/>
      <dgm:t>
        <a:bodyPr/>
        <a:lstStyle/>
        <a:p>
          <a:r>
            <a:rPr lang="en-US" altLang="ja-JP" sz="2000" dirty="0" smtClean="0">
              <a:latin typeface="+mn-ea"/>
              <a:ea typeface="+mn-ea"/>
            </a:rPr>
            <a:t>17</a:t>
          </a:r>
          <a:r>
            <a:rPr lang="ja-JP" sz="2000" dirty="0" smtClean="0">
              <a:latin typeface="+mn-ea"/>
              <a:ea typeface="+mn-ea"/>
            </a:rPr>
            <a:t>日</a:t>
          </a:r>
          <a:r>
            <a:rPr lang="ja-JP" altLang="en-US" sz="2000" dirty="0" smtClean="0">
              <a:latin typeface="+mn-ea"/>
              <a:ea typeface="+mn-ea"/>
            </a:rPr>
            <a:t>（火）</a:t>
          </a:r>
          <a:r>
            <a:rPr lang="ja-JP" altLang="en-US" sz="2000" dirty="0">
              <a:latin typeface="+mn-ea"/>
              <a:ea typeface="+mn-ea"/>
            </a:rPr>
            <a:t>　</a:t>
          </a:r>
          <a:r>
            <a:rPr lang="zh-CN" altLang="en-US" sz="2000" b="0" i="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本会議、分科会</a:t>
          </a:r>
          <a:endParaRPr lang="ja-JP" altLang="en-US" sz="2000" dirty="0">
            <a:latin typeface="ＭＳ Ｐゴシック" panose="020B0600070205080204" pitchFamily="50" charset="-128"/>
            <a:ea typeface="ＭＳ Ｐゴシック" panose="020B0600070205080204" pitchFamily="50" charset="-128"/>
          </a:endParaRPr>
        </a:p>
      </dgm:t>
    </dgm:pt>
    <dgm:pt modelId="{8BD71585-0E99-452E-8D31-16629C237286}" type="parTrans" cxnId="{38D19EA3-9C16-49F0-AF68-C9463E16D85A}">
      <dgm:prSet/>
      <dgm:spPr/>
      <dgm:t>
        <a:bodyPr/>
        <a:lstStyle/>
        <a:p>
          <a:endParaRPr lang="ja-JP" altLang="en-US" sz="2000"/>
        </a:p>
      </dgm:t>
    </dgm:pt>
    <dgm:pt modelId="{8D1B5C4B-1D6C-4BEA-B1A4-7F3D9C61D7DB}" type="sibTrans" cxnId="{38D19EA3-9C16-49F0-AF68-C9463E16D85A}">
      <dgm:prSet/>
      <dgm:spPr/>
      <dgm:t>
        <a:bodyPr/>
        <a:lstStyle/>
        <a:p>
          <a:endParaRPr lang="ja-JP" altLang="en-US" sz="2000"/>
        </a:p>
      </dgm:t>
    </dgm:pt>
    <dgm:pt modelId="{DB580F99-1615-4B45-B126-4861D8F85EFB}">
      <dgm:prSet custT="1"/>
      <dgm:spPr/>
      <dgm:t>
        <a:bodyPr/>
        <a:lstStyle/>
        <a:p>
          <a:r>
            <a:rPr lang="en-US" altLang="ja-JP" sz="2000" dirty="0" smtClean="0"/>
            <a:t>18</a:t>
          </a:r>
          <a:r>
            <a:rPr lang="ja-JP" sz="2000" dirty="0" smtClean="0"/>
            <a:t>日</a:t>
          </a:r>
          <a:r>
            <a:rPr lang="ja-JP" altLang="en-US" sz="2000" dirty="0" smtClean="0"/>
            <a:t>（水）</a:t>
          </a:r>
          <a:r>
            <a:rPr lang="ja-JP" altLang="en-US" sz="2000" dirty="0"/>
            <a:t>　</a:t>
          </a:r>
          <a:r>
            <a:rPr lang="zh-CN" altLang="en-US" sz="2000" b="0" i="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本会議、分科会、平和集会</a:t>
          </a:r>
          <a:endParaRPr lang="ja-JP" altLang="en-US" sz="2000" dirty="0">
            <a:latin typeface="ＭＳ Ｐゴシック" panose="020B0600070205080204" pitchFamily="50" charset="-128"/>
            <a:ea typeface="ＭＳ Ｐゴシック" panose="020B0600070205080204" pitchFamily="50" charset="-128"/>
          </a:endParaRPr>
        </a:p>
      </dgm:t>
    </dgm:pt>
    <dgm:pt modelId="{A07F1E57-1ED5-4B47-AC9A-EF4D9B7B3250}" type="parTrans" cxnId="{34F93A1F-572C-4954-BB18-C0C46E848139}">
      <dgm:prSet/>
      <dgm:spPr/>
      <dgm:t>
        <a:bodyPr/>
        <a:lstStyle/>
        <a:p>
          <a:endParaRPr lang="ja-JP" altLang="en-US" sz="2000"/>
        </a:p>
      </dgm:t>
    </dgm:pt>
    <dgm:pt modelId="{1B6FEFCA-6091-46CF-B554-32912EB324B6}" type="sibTrans" cxnId="{34F93A1F-572C-4954-BB18-C0C46E848139}">
      <dgm:prSet/>
      <dgm:spPr/>
      <dgm:t>
        <a:bodyPr/>
        <a:lstStyle/>
        <a:p>
          <a:endParaRPr lang="ja-JP" altLang="en-US" sz="2000"/>
        </a:p>
      </dgm:t>
    </dgm:pt>
    <dgm:pt modelId="{1EF3BD7A-FCD8-425F-A9EB-15F99449FD21}">
      <dgm:prSet custT="1"/>
      <dgm:spPr/>
      <dgm:t>
        <a:bodyPr/>
        <a:lstStyle/>
        <a:p>
          <a:pPr rtl="0"/>
          <a:r>
            <a:rPr lang="en-US" altLang="ja-JP" sz="2000" dirty="0" smtClean="0"/>
            <a:t>19</a:t>
          </a:r>
          <a:r>
            <a:rPr lang="ja-JP" sz="2000" dirty="0" smtClean="0"/>
            <a:t>日</a:t>
          </a:r>
          <a:r>
            <a:rPr lang="ja-JP" altLang="en-US" sz="2000" dirty="0" smtClean="0"/>
            <a:t>（木）</a:t>
          </a:r>
          <a:r>
            <a:rPr lang="ja-JP" altLang="en-US" sz="2000" dirty="0"/>
            <a:t>　</a:t>
          </a:r>
          <a:r>
            <a:rPr lang="ja-JP" altLang="en-US" sz="2000" b="0" i="0" dirty="0" smtClean="0"/>
            <a:t>本会議、分科会、コンサート</a:t>
          </a:r>
          <a:endParaRPr lang="ja-JP" sz="2000" dirty="0"/>
        </a:p>
      </dgm:t>
    </dgm:pt>
    <dgm:pt modelId="{6CA348A6-8E5A-4EF3-A233-215BBD94CE9E}" type="parTrans" cxnId="{3C9D2D0F-6572-476A-B5A1-FB482CBE6119}">
      <dgm:prSet/>
      <dgm:spPr/>
      <dgm:t>
        <a:bodyPr/>
        <a:lstStyle/>
        <a:p>
          <a:endParaRPr lang="ja-JP" altLang="en-US" sz="2000"/>
        </a:p>
      </dgm:t>
    </dgm:pt>
    <dgm:pt modelId="{33CD2803-C5B6-4E57-9FF6-1D43F2A488CD}" type="sibTrans" cxnId="{3C9D2D0F-6572-476A-B5A1-FB482CBE6119}">
      <dgm:prSet/>
      <dgm:spPr/>
      <dgm:t>
        <a:bodyPr/>
        <a:lstStyle/>
        <a:p>
          <a:endParaRPr lang="ja-JP" altLang="en-US" sz="2000"/>
        </a:p>
      </dgm:t>
    </dgm:pt>
    <dgm:pt modelId="{521EACB2-8539-4EFA-B691-533955D7FE9B}">
      <dgm:prSet custT="1"/>
      <dgm:spPr/>
      <dgm:t>
        <a:bodyPr/>
        <a:lstStyle/>
        <a:p>
          <a:pPr rtl="0"/>
          <a:r>
            <a:rPr lang="en-US" altLang="ja-JP" sz="2000" dirty="0" smtClean="0"/>
            <a:t>20</a:t>
          </a:r>
          <a:r>
            <a:rPr lang="ja-JP" sz="2000" dirty="0" smtClean="0"/>
            <a:t>日</a:t>
          </a:r>
          <a:r>
            <a:rPr lang="ja-JP" altLang="en-US" sz="2000" dirty="0" smtClean="0"/>
            <a:t>（金）</a:t>
          </a:r>
          <a:r>
            <a:rPr lang="ja-JP" altLang="en-US" sz="2000" dirty="0"/>
            <a:t>　</a:t>
          </a:r>
          <a:r>
            <a:rPr lang="zh-CN" altLang="en-US" sz="2000" b="0" i="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本会議、分科会、閉会晩餐会</a:t>
          </a:r>
          <a:endParaRPr lang="ja-JP" sz="2000" dirty="0">
            <a:latin typeface="ＭＳ Ｐゴシック" panose="020B0600070205080204" pitchFamily="50" charset="-128"/>
            <a:ea typeface="ＭＳ Ｐゴシック" panose="020B0600070205080204" pitchFamily="50" charset="-128"/>
          </a:endParaRPr>
        </a:p>
      </dgm:t>
    </dgm:pt>
    <dgm:pt modelId="{1230BFC0-9F0A-4914-B59C-26638A14A682}" type="parTrans" cxnId="{909FDE89-24AD-40AB-B255-E421AEB77515}">
      <dgm:prSet/>
      <dgm:spPr/>
      <dgm:t>
        <a:bodyPr/>
        <a:lstStyle/>
        <a:p>
          <a:endParaRPr lang="ja-JP" altLang="en-US" sz="2000"/>
        </a:p>
      </dgm:t>
    </dgm:pt>
    <dgm:pt modelId="{9A219ECB-0F83-44B6-A9BB-717AA51AC48D}" type="sibTrans" cxnId="{909FDE89-24AD-40AB-B255-E421AEB77515}">
      <dgm:prSet/>
      <dgm:spPr/>
      <dgm:t>
        <a:bodyPr/>
        <a:lstStyle/>
        <a:p>
          <a:endParaRPr lang="ja-JP" altLang="en-US" sz="2000"/>
        </a:p>
      </dgm:t>
    </dgm:pt>
    <dgm:pt modelId="{C800E51C-BC90-448B-8DE7-9A19D04F6A37}" type="pres">
      <dgm:prSet presAssocID="{65F7838A-07B4-4485-A456-1CB2DBD138A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B564BB78-65C3-4EDE-B568-A406AFDB644F}" type="pres">
      <dgm:prSet presAssocID="{46119503-E66E-46F8-93AC-2DED5A062BD2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986477C6-1A75-4126-820C-CA7BB43986E6}" type="pres">
      <dgm:prSet presAssocID="{51117059-5FC7-41C1-80C1-B2CD946716C9}" presName="spacer" presStyleCnt="0"/>
      <dgm:spPr/>
    </dgm:pt>
    <dgm:pt modelId="{B57881E2-D374-4376-99CE-E894B7F49413}" type="pres">
      <dgm:prSet presAssocID="{722E2659-403C-4612-9467-9F80DF2508FD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C2526AF3-A83B-4000-A88D-7CF3CE8F7DBD}" type="pres">
      <dgm:prSet presAssocID="{690A276D-0157-4528-9BC4-2F8CDF30E82F}" presName="spacer" presStyleCnt="0"/>
      <dgm:spPr/>
    </dgm:pt>
    <dgm:pt modelId="{BA01382A-9442-4D0C-9ED7-09A55F24DF8B}" type="pres">
      <dgm:prSet presAssocID="{8906A263-39E1-4072-A501-634782FBFD4B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1227EC22-06D2-41F6-B8D5-82AAE340A82C}" type="pres">
      <dgm:prSet presAssocID="{8D1B5C4B-1D6C-4BEA-B1A4-7F3D9C61D7DB}" presName="spacer" presStyleCnt="0"/>
      <dgm:spPr/>
    </dgm:pt>
    <dgm:pt modelId="{EB7C2684-9FE1-4660-AB9A-FD24D45165B6}" type="pres">
      <dgm:prSet presAssocID="{DB580F99-1615-4B45-B126-4861D8F85EFB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BF4E9E59-22B6-4CB3-8E73-3EAAFB73CE31}" type="pres">
      <dgm:prSet presAssocID="{1B6FEFCA-6091-46CF-B554-32912EB324B6}" presName="spacer" presStyleCnt="0"/>
      <dgm:spPr/>
    </dgm:pt>
    <dgm:pt modelId="{6A3CB668-F024-406C-BB73-417DBFAC601E}" type="pres">
      <dgm:prSet presAssocID="{1EF3BD7A-FCD8-425F-A9EB-15F99449FD21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E1118A5C-D1CE-491C-BCF3-39869024D0AE}" type="pres">
      <dgm:prSet presAssocID="{33CD2803-C5B6-4E57-9FF6-1D43F2A488CD}" presName="spacer" presStyleCnt="0"/>
      <dgm:spPr/>
    </dgm:pt>
    <dgm:pt modelId="{96595598-1625-4DCB-8F50-27658A76AF31}" type="pres">
      <dgm:prSet presAssocID="{521EACB2-8539-4EFA-B691-533955D7FE9B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8532B441-3C60-46CF-BD6D-255F52D07606}" srcId="{65F7838A-07B4-4485-A456-1CB2DBD138A7}" destId="{722E2659-403C-4612-9467-9F80DF2508FD}" srcOrd="1" destOrd="0" parTransId="{2D5C5D40-84DE-4DFB-A787-88C53A124DB5}" sibTransId="{690A276D-0157-4528-9BC4-2F8CDF30E82F}"/>
    <dgm:cxn modelId="{969E7E5D-BD03-4938-879D-912CB920402B}" type="presOf" srcId="{8906A263-39E1-4072-A501-634782FBFD4B}" destId="{BA01382A-9442-4D0C-9ED7-09A55F24DF8B}" srcOrd="0" destOrd="0" presId="urn:microsoft.com/office/officeart/2005/8/layout/vList2"/>
    <dgm:cxn modelId="{D92458E1-33D2-48C4-AA27-BEB3C748CE41}" type="presOf" srcId="{722E2659-403C-4612-9467-9F80DF2508FD}" destId="{B57881E2-D374-4376-99CE-E894B7F49413}" srcOrd="0" destOrd="0" presId="urn:microsoft.com/office/officeart/2005/8/layout/vList2"/>
    <dgm:cxn modelId="{E0F1DFA7-36B5-49A7-BD62-4FAD249FC967}" type="presOf" srcId="{DB580F99-1615-4B45-B126-4861D8F85EFB}" destId="{EB7C2684-9FE1-4660-AB9A-FD24D45165B6}" srcOrd="0" destOrd="0" presId="urn:microsoft.com/office/officeart/2005/8/layout/vList2"/>
    <dgm:cxn modelId="{38D19EA3-9C16-49F0-AF68-C9463E16D85A}" srcId="{65F7838A-07B4-4485-A456-1CB2DBD138A7}" destId="{8906A263-39E1-4072-A501-634782FBFD4B}" srcOrd="2" destOrd="0" parTransId="{8BD71585-0E99-452E-8D31-16629C237286}" sibTransId="{8D1B5C4B-1D6C-4BEA-B1A4-7F3D9C61D7DB}"/>
    <dgm:cxn modelId="{34F93A1F-572C-4954-BB18-C0C46E848139}" srcId="{65F7838A-07B4-4485-A456-1CB2DBD138A7}" destId="{DB580F99-1615-4B45-B126-4861D8F85EFB}" srcOrd="3" destOrd="0" parTransId="{A07F1E57-1ED5-4B47-AC9A-EF4D9B7B3250}" sibTransId="{1B6FEFCA-6091-46CF-B554-32912EB324B6}"/>
    <dgm:cxn modelId="{58A95B94-9642-483F-8819-717A93F7F454}" type="presOf" srcId="{1EF3BD7A-FCD8-425F-A9EB-15F99449FD21}" destId="{6A3CB668-F024-406C-BB73-417DBFAC601E}" srcOrd="0" destOrd="0" presId="urn:microsoft.com/office/officeart/2005/8/layout/vList2"/>
    <dgm:cxn modelId="{3C9D2D0F-6572-476A-B5A1-FB482CBE6119}" srcId="{65F7838A-07B4-4485-A456-1CB2DBD138A7}" destId="{1EF3BD7A-FCD8-425F-A9EB-15F99449FD21}" srcOrd="4" destOrd="0" parTransId="{6CA348A6-8E5A-4EF3-A233-215BBD94CE9E}" sibTransId="{33CD2803-C5B6-4E57-9FF6-1D43F2A488CD}"/>
    <dgm:cxn modelId="{104C4652-B733-48CE-8015-728FE2C40D11}" srcId="{65F7838A-07B4-4485-A456-1CB2DBD138A7}" destId="{46119503-E66E-46F8-93AC-2DED5A062BD2}" srcOrd="0" destOrd="0" parTransId="{E1826E39-121E-46E6-B872-10DEA8CD1C34}" sibTransId="{51117059-5FC7-41C1-80C1-B2CD946716C9}"/>
    <dgm:cxn modelId="{F7D4E9A5-2B23-454B-926E-BBE26547219A}" type="presOf" srcId="{46119503-E66E-46F8-93AC-2DED5A062BD2}" destId="{B564BB78-65C3-4EDE-B568-A406AFDB644F}" srcOrd="0" destOrd="0" presId="urn:microsoft.com/office/officeart/2005/8/layout/vList2"/>
    <dgm:cxn modelId="{14C759DE-1290-4474-9766-85393C3E283D}" type="presOf" srcId="{65F7838A-07B4-4485-A456-1CB2DBD138A7}" destId="{C800E51C-BC90-448B-8DE7-9A19D04F6A37}" srcOrd="0" destOrd="0" presId="urn:microsoft.com/office/officeart/2005/8/layout/vList2"/>
    <dgm:cxn modelId="{909FDE89-24AD-40AB-B255-E421AEB77515}" srcId="{65F7838A-07B4-4485-A456-1CB2DBD138A7}" destId="{521EACB2-8539-4EFA-B691-533955D7FE9B}" srcOrd="5" destOrd="0" parTransId="{1230BFC0-9F0A-4914-B59C-26638A14A682}" sibTransId="{9A219ECB-0F83-44B6-A9BB-717AA51AC48D}"/>
    <dgm:cxn modelId="{F2032089-2E9C-41D2-BEC8-E7C6FF006CB1}" type="presOf" srcId="{521EACB2-8539-4EFA-B691-533955D7FE9B}" destId="{96595598-1625-4DCB-8F50-27658A76AF31}" srcOrd="0" destOrd="0" presId="urn:microsoft.com/office/officeart/2005/8/layout/vList2"/>
    <dgm:cxn modelId="{F756974D-EC21-489C-9AD6-3FE0337684BA}" type="presParOf" srcId="{C800E51C-BC90-448B-8DE7-9A19D04F6A37}" destId="{B564BB78-65C3-4EDE-B568-A406AFDB644F}" srcOrd="0" destOrd="0" presId="urn:microsoft.com/office/officeart/2005/8/layout/vList2"/>
    <dgm:cxn modelId="{28782C28-F167-4AF1-A0D4-8FB1D0BD3FC5}" type="presParOf" srcId="{C800E51C-BC90-448B-8DE7-9A19D04F6A37}" destId="{986477C6-1A75-4126-820C-CA7BB43986E6}" srcOrd="1" destOrd="0" presId="urn:microsoft.com/office/officeart/2005/8/layout/vList2"/>
    <dgm:cxn modelId="{B2ADD855-C3B9-4554-9C40-C8B513F2950E}" type="presParOf" srcId="{C800E51C-BC90-448B-8DE7-9A19D04F6A37}" destId="{B57881E2-D374-4376-99CE-E894B7F49413}" srcOrd="2" destOrd="0" presId="urn:microsoft.com/office/officeart/2005/8/layout/vList2"/>
    <dgm:cxn modelId="{9873DA13-ADE6-48AA-B4B1-666A05EEBA20}" type="presParOf" srcId="{C800E51C-BC90-448B-8DE7-9A19D04F6A37}" destId="{C2526AF3-A83B-4000-A88D-7CF3CE8F7DBD}" srcOrd="3" destOrd="0" presId="urn:microsoft.com/office/officeart/2005/8/layout/vList2"/>
    <dgm:cxn modelId="{FC011C20-CFFF-4E6C-AFF3-44DDFF4DB40E}" type="presParOf" srcId="{C800E51C-BC90-448B-8DE7-9A19D04F6A37}" destId="{BA01382A-9442-4D0C-9ED7-09A55F24DF8B}" srcOrd="4" destOrd="0" presId="urn:microsoft.com/office/officeart/2005/8/layout/vList2"/>
    <dgm:cxn modelId="{0F551507-391F-4ACB-BA23-FE2242C0B223}" type="presParOf" srcId="{C800E51C-BC90-448B-8DE7-9A19D04F6A37}" destId="{1227EC22-06D2-41F6-B8D5-82AAE340A82C}" srcOrd="5" destOrd="0" presId="urn:microsoft.com/office/officeart/2005/8/layout/vList2"/>
    <dgm:cxn modelId="{6971E774-BC17-4FB5-B721-2B7924FC8E2D}" type="presParOf" srcId="{C800E51C-BC90-448B-8DE7-9A19D04F6A37}" destId="{EB7C2684-9FE1-4660-AB9A-FD24D45165B6}" srcOrd="6" destOrd="0" presId="urn:microsoft.com/office/officeart/2005/8/layout/vList2"/>
    <dgm:cxn modelId="{2665EFDB-01DD-433E-9AAD-F3985FD943AE}" type="presParOf" srcId="{C800E51C-BC90-448B-8DE7-9A19D04F6A37}" destId="{BF4E9E59-22B6-4CB3-8E73-3EAAFB73CE31}" srcOrd="7" destOrd="0" presId="urn:microsoft.com/office/officeart/2005/8/layout/vList2"/>
    <dgm:cxn modelId="{D58C19EB-34B3-4DEA-A2D2-9A6D460B5B7E}" type="presParOf" srcId="{C800E51C-BC90-448B-8DE7-9A19D04F6A37}" destId="{6A3CB668-F024-406C-BB73-417DBFAC601E}" srcOrd="8" destOrd="0" presId="urn:microsoft.com/office/officeart/2005/8/layout/vList2"/>
    <dgm:cxn modelId="{2F7F790F-C20A-40EC-8896-FE623780FE77}" type="presParOf" srcId="{C800E51C-BC90-448B-8DE7-9A19D04F6A37}" destId="{E1118A5C-D1CE-491C-BCF3-39869024D0AE}" srcOrd="9" destOrd="0" presId="urn:microsoft.com/office/officeart/2005/8/layout/vList2"/>
    <dgm:cxn modelId="{B8585EF6-F858-44D5-B4BE-30BEBC8332B9}" type="presParOf" srcId="{C800E51C-BC90-448B-8DE7-9A19D04F6A37}" destId="{96595598-1625-4DCB-8F50-27658A76AF31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5BFF221-E767-4ABC-B4A1-0500A6D991BB}" type="doc">
      <dgm:prSet loTypeId="urn:microsoft.com/office/officeart/2005/8/layout/matrix1" loCatId="matrix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kumimoji="1" lang="ja-JP" altLang="en-US"/>
        </a:p>
      </dgm:t>
    </dgm:pt>
    <dgm:pt modelId="{0D6FE5E3-8388-4667-A341-0ADB79A93C34}">
      <dgm:prSet phldrT="[テキスト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 tIns="288000" bIns="0" anchor="ctr" anchorCtr="1"/>
        <a:lstStyle/>
        <a:p>
          <a:pPr>
            <a:lnSpc>
              <a:spcPct val="30000"/>
            </a:lnSpc>
          </a:pPr>
          <a:r>
            <a:rPr kumimoji="1" lang="en-US" altLang="ja-JP" sz="2400" b="1" dirty="0" smtClean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rPr>
            <a:t>RI</a:t>
          </a:r>
          <a:r>
            <a:rPr kumimoji="1" lang="ja-JP" altLang="en-US" sz="2400" b="1" dirty="0" smtClean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rPr>
            <a:t>第</a:t>
          </a:r>
          <a:r>
            <a:rPr kumimoji="1" lang="en-US" altLang="ja-JP" sz="2400" b="1" dirty="0" smtClean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rPr>
            <a:t>2650</a:t>
          </a:r>
          <a:r>
            <a:rPr kumimoji="1" lang="ja-JP" altLang="en-US" sz="2400" b="1" dirty="0" smtClean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rPr>
            <a:t>地区</a:t>
          </a:r>
          <a:endParaRPr kumimoji="1" lang="en-US" altLang="ja-JP" sz="2400" b="1" dirty="0" smtClean="0">
            <a:solidFill>
              <a:srgbClr val="FF0000"/>
            </a:solidFill>
            <a:latin typeface="メイリオ" panose="020B0604030504040204" pitchFamily="50" charset="-128"/>
            <a:ea typeface="メイリオ" panose="020B0604030504040204" pitchFamily="50" charset="-128"/>
            <a:cs typeface="メイリオ" panose="020B0604030504040204" pitchFamily="50" charset="-128"/>
          </a:endParaRPr>
        </a:p>
        <a:p>
          <a:pPr>
            <a:lnSpc>
              <a:spcPct val="30000"/>
            </a:lnSpc>
          </a:pPr>
          <a:r>
            <a:rPr kumimoji="1" lang="ja-JP" altLang="en-US" sz="2800" b="1" dirty="0" smtClean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rPr>
            <a:t>（</a:t>
          </a:r>
          <a:r>
            <a:rPr kumimoji="1" lang="en-US" altLang="ja-JP" sz="2800" b="1" dirty="0" smtClean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rPr>
            <a:t>97</a:t>
          </a:r>
          <a:r>
            <a:rPr kumimoji="1" lang="ja-JP" altLang="en-US" sz="2800" b="1" dirty="0" smtClean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rPr>
            <a:t>クラブ）</a:t>
          </a:r>
          <a:endParaRPr kumimoji="1" lang="ja-JP" altLang="en-US" sz="2800" b="1" dirty="0">
            <a:solidFill>
              <a:srgbClr val="FF0000"/>
            </a:solidFill>
            <a:latin typeface="メイリオ" panose="020B0604030504040204" pitchFamily="50" charset="-128"/>
            <a:ea typeface="メイリオ" panose="020B0604030504040204" pitchFamily="50" charset="-128"/>
            <a:cs typeface="メイリオ" panose="020B0604030504040204" pitchFamily="50" charset="-128"/>
          </a:endParaRPr>
        </a:p>
      </dgm:t>
    </dgm:pt>
    <dgm:pt modelId="{AA206090-2D7E-4452-9C52-D1BC595F8D8F}" type="parTrans" cxnId="{DE81E439-484F-4A30-8D0E-25D05D59FA7F}">
      <dgm:prSet/>
      <dgm:spPr/>
      <dgm:t>
        <a:bodyPr/>
        <a:lstStyle/>
        <a:p>
          <a:endParaRPr kumimoji="1" lang="ja-JP" altLang="en-US"/>
        </a:p>
      </dgm:t>
    </dgm:pt>
    <dgm:pt modelId="{62DEC66E-AA5E-43E5-A7AC-0534958363B2}" type="sibTrans" cxnId="{DE81E439-484F-4A30-8D0E-25D05D59FA7F}">
      <dgm:prSet/>
      <dgm:spPr/>
      <dgm:t>
        <a:bodyPr/>
        <a:lstStyle/>
        <a:p>
          <a:endParaRPr kumimoji="1" lang="ja-JP" altLang="en-US"/>
        </a:p>
      </dgm:t>
    </dgm:pt>
    <dgm:pt modelId="{9E4A6FE8-FDBD-4F43-A422-F284CD506BDB}">
      <dgm:prSet phldrT="[テキスト]" custT="1"/>
      <dgm:spPr/>
      <dgm:t>
        <a:bodyPr/>
        <a:lstStyle/>
        <a:p>
          <a:r>
            <a:rPr kumimoji="1" lang="ja-JP" altLang="en-US" sz="4000" b="1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rPr>
            <a:t>京都</a:t>
          </a:r>
          <a:endParaRPr kumimoji="1" lang="ja-JP" altLang="en-US" sz="4000" b="1" dirty="0">
            <a:latin typeface="メイリオ" panose="020B0604030504040204" pitchFamily="50" charset="-128"/>
            <a:ea typeface="メイリオ" panose="020B0604030504040204" pitchFamily="50" charset="-128"/>
            <a:cs typeface="メイリオ" panose="020B0604030504040204" pitchFamily="50" charset="-128"/>
          </a:endParaRPr>
        </a:p>
      </dgm:t>
    </dgm:pt>
    <dgm:pt modelId="{03354CAB-CFBC-46D9-B57E-ABF08FFE06AB}" type="parTrans" cxnId="{1F9CA7C9-486A-4A1E-80C9-3663C89D5E40}">
      <dgm:prSet/>
      <dgm:spPr/>
      <dgm:t>
        <a:bodyPr/>
        <a:lstStyle/>
        <a:p>
          <a:endParaRPr kumimoji="1" lang="ja-JP" altLang="en-US"/>
        </a:p>
      </dgm:t>
    </dgm:pt>
    <dgm:pt modelId="{78760629-D64B-4079-863C-3EFE4C761C86}" type="sibTrans" cxnId="{1F9CA7C9-486A-4A1E-80C9-3663C89D5E40}">
      <dgm:prSet/>
      <dgm:spPr/>
      <dgm:t>
        <a:bodyPr/>
        <a:lstStyle/>
        <a:p>
          <a:endParaRPr kumimoji="1" lang="ja-JP" altLang="en-US"/>
        </a:p>
      </dgm:t>
    </dgm:pt>
    <dgm:pt modelId="{DA5A84F7-C9FC-4E6A-9F91-222C350E0F11}">
      <dgm:prSet phldrT="[テキスト]" custT="1"/>
      <dgm:spPr/>
      <dgm:t>
        <a:bodyPr/>
        <a:lstStyle/>
        <a:p>
          <a:r>
            <a:rPr kumimoji="1" lang="ja-JP" altLang="en-US" sz="4000" b="1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rPr>
            <a:t>滋賀</a:t>
          </a:r>
          <a:endParaRPr kumimoji="1" lang="ja-JP" altLang="en-US" sz="4000" b="1" dirty="0">
            <a:latin typeface="メイリオ" panose="020B0604030504040204" pitchFamily="50" charset="-128"/>
            <a:ea typeface="メイリオ" panose="020B0604030504040204" pitchFamily="50" charset="-128"/>
            <a:cs typeface="メイリオ" panose="020B0604030504040204" pitchFamily="50" charset="-128"/>
          </a:endParaRPr>
        </a:p>
      </dgm:t>
    </dgm:pt>
    <dgm:pt modelId="{31CF0D5F-8F7A-4D0D-BC38-A902B108CB29}" type="parTrans" cxnId="{5B6AD8C4-F70F-4322-8774-5246E73C1552}">
      <dgm:prSet/>
      <dgm:spPr/>
      <dgm:t>
        <a:bodyPr/>
        <a:lstStyle/>
        <a:p>
          <a:endParaRPr kumimoji="1" lang="ja-JP" altLang="en-US"/>
        </a:p>
      </dgm:t>
    </dgm:pt>
    <dgm:pt modelId="{35734E41-3E0F-43D6-B45B-E2A6516192D3}" type="sibTrans" cxnId="{5B6AD8C4-F70F-4322-8774-5246E73C1552}">
      <dgm:prSet/>
      <dgm:spPr/>
      <dgm:t>
        <a:bodyPr/>
        <a:lstStyle/>
        <a:p>
          <a:endParaRPr kumimoji="1" lang="ja-JP" altLang="en-US"/>
        </a:p>
      </dgm:t>
    </dgm:pt>
    <dgm:pt modelId="{6548271E-ED09-4221-BCBF-8280ED99E0E4}">
      <dgm:prSet phldrT="[テキスト]" custT="1"/>
      <dgm:spPr/>
      <dgm:t>
        <a:bodyPr/>
        <a:lstStyle/>
        <a:p>
          <a:r>
            <a:rPr kumimoji="1" lang="ja-JP" altLang="en-US" sz="4000" b="1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rPr>
            <a:t>奈良</a:t>
          </a:r>
          <a:endParaRPr kumimoji="1" lang="ja-JP" altLang="en-US" sz="4000" b="1" dirty="0">
            <a:latin typeface="メイリオ" panose="020B0604030504040204" pitchFamily="50" charset="-128"/>
            <a:ea typeface="メイリオ" panose="020B0604030504040204" pitchFamily="50" charset="-128"/>
            <a:cs typeface="メイリオ" panose="020B0604030504040204" pitchFamily="50" charset="-128"/>
          </a:endParaRPr>
        </a:p>
      </dgm:t>
    </dgm:pt>
    <dgm:pt modelId="{55AB3BE6-890E-4DE3-B353-3D9D8F262304}" type="parTrans" cxnId="{F2B0B7CA-5252-4C11-B941-0332936F9184}">
      <dgm:prSet/>
      <dgm:spPr/>
      <dgm:t>
        <a:bodyPr/>
        <a:lstStyle/>
        <a:p>
          <a:endParaRPr kumimoji="1" lang="ja-JP" altLang="en-US"/>
        </a:p>
      </dgm:t>
    </dgm:pt>
    <dgm:pt modelId="{1B668EAA-1D61-42DD-AD07-DC473CBE39A0}" type="sibTrans" cxnId="{F2B0B7CA-5252-4C11-B941-0332936F9184}">
      <dgm:prSet/>
      <dgm:spPr/>
      <dgm:t>
        <a:bodyPr/>
        <a:lstStyle/>
        <a:p>
          <a:endParaRPr kumimoji="1" lang="ja-JP" altLang="en-US"/>
        </a:p>
      </dgm:t>
    </dgm:pt>
    <dgm:pt modelId="{05B4DCEA-7579-4DB7-A49E-784B09755FA4}">
      <dgm:prSet phldrT="[テキスト]" custT="1"/>
      <dgm:spPr/>
      <dgm:t>
        <a:bodyPr/>
        <a:lstStyle/>
        <a:p>
          <a:r>
            <a:rPr kumimoji="1" lang="ja-JP" altLang="en-US" sz="4000" b="1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rPr>
            <a:t>福井</a:t>
          </a:r>
          <a:endParaRPr kumimoji="1" lang="ja-JP" altLang="en-US" sz="4000" b="1" dirty="0">
            <a:latin typeface="メイリオ" panose="020B0604030504040204" pitchFamily="50" charset="-128"/>
            <a:ea typeface="メイリオ" panose="020B0604030504040204" pitchFamily="50" charset="-128"/>
            <a:cs typeface="メイリオ" panose="020B0604030504040204" pitchFamily="50" charset="-128"/>
          </a:endParaRPr>
        </a:p>
      </dgm:t>
    </dgm:pt>
    <dgm:pt modelId="{6325F648-DAB7-4304-839E-6FD2E7672C9D}" type="parTrans" cxnId="{96BD80B7-E1F3-4843-8720-711BE5D56BFD}">
      <dgm:prSet/>
      <dgm:spPr/>
      <dgm:t>
        <a:bodyPr/>
        <a:lstStyle/>
        <a:p>
          <a:endParaRPr kumimoji="1" lang="ja-JP" altLang="en-US"/>
        </a:p>
      </dgm:t>
    </dgm:pt>
    <dgm:pt modelId="{4DDF7B44-BBFD-4D07-8305-1EA0F198BD78}" type="sibTrans" cxnId="{96BD80B7-E1F3-4843-8720-711BE5D56BFD}">
      <dgm:prSet/>
      <dgm:spPr/>
      <dgm:t>
        <a:bodyPr/>
        <a:lstStyle/>
        <a:p>
          <a:endParaRPr kumimoji="1" lang="ja-JP" altLang="en-US"/>
        </a:p>
      </dgm:t>
    </dgm:pt>
    <dgm:pt modelId="{CFBC0429-1C7F-47D0-9A1C-A542D693B66C}" type="pres">
      <dgm:prSet presAssocID="{D5BFF221-E767-4ABC-B4A1-0500A6D991BB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8D40B08C-FAF1-440C-9F61-D9C993979B15}" type="pres">
      <dgm:prSet presAssocID="{D5BFF221-E767-4ABC-B4A1-0500A6D991BB}" presName="matrix" presStyleCnt="0"/>
      <dgm:spPr/>
    </dgm:pt>
    <dgm:pt modelId="{BAD6C5AB-F57C-4266-8A0D-A8B8F52FA862}" type="pres">
      <dgm:prSet presAssocID="{D5BFF221-E767-4ABC-B4A1-0500A6D991BB}" presName="tile1" presStyleLbl="node1" presStyleIdx="0" presStyleCnt="4"/>
      <dgm:spPr/>
      <dgm:t>
        <a:bodyPr/>
        <a:lstStyle/>
        <a:p>
          <a:endParaRPr kumimoji="1" lang="ja-JP" altLang="en-US"/>
        </a:p>
      </dgm:t>
    </dgm:pt>
    <dgm:pt modelId="{9A6A0B7A-2FE0-4016-B5D5-A4179E59302B}" type="pres">
      <dgm:prSet presAssocID="{D5BFF221-E767-4ABC-B4A1-0500A6D991BB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E3ED07CD-27FC-4CC4-9482-8026DDF2F4BF}" type="pres">
      <dgm:prSet presAssocID="{D5BFF221-E767-4ABC-B4A1-0500A6D991BB}" presName="tile2" presStyleLbl="node1" presStyleIdx="1" presStyleCnt="4" custLinFactNeighborY="-7167"/>
      <dgm:spPr/>
      <dgm:t>
        <a:bodyPr/>
        <a:lstStyle/>
        <a:p>
          <a:endParaRPr kumimoji="1" lang="ja-JP" altLang="en-US"/>
        </a:p>
      </dgm:t>
    </dgm:pt>
    <dgm:pt modelId="{966499D6-7DE8-4B9A-9BC5-66B68B98DFCD}" type="pres">
      <dgm:prSet presAssocID="{D5BFF221-E767-4ABC-B4A1-0500A6D991BB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FDAF8E9C-B0DF-4F8D-B2B9-922BAD717B30}" type="pres">
      <dgm:prSet presAssocID="{D5BFF221-E767-4ABC-B4A1-0500A6D991BB}" presName="tile3" presStyleLbl="node1" presStyleIdx="2" presStyleCnt="4"/>
      <dgm:spPr/>
      <dgm:t>
        <a:bodyPr/>
        <a:lstStyle/>
        <a:p>
          <a:endParaRPr kumimoji="1" lang="ja-JP" altLang="en-US"/>
        </a:p>
      </dgm:t>
    </dgm:pt>
    <dgm:pt modelId="{8A639905-1DB1-43B7-9B85-4BB8B85B8004}" type="pres">
      <dgm:prSet presAssocID="{D5BFF221-E767-4ABC-B4A1-0500A6D991BB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2A951A31-F249-44FB-92D2-DCD0D64706A4}" type="pres">
      <dgm:prSet presAssocID="{D5BFF221-E767-4ABC-B4A1-0500A6D991BB}" presName="tile4" presStyleLbl="node1" presStyleIdx="3" presStyleCnt="4"/>
      <dgm:spPr/>
      <dgm:t>
        <a:bodyPr/>
        <a:lstStyle/>
        <a:p>
          <a:endParaRPr kumimoji="1" lang="ja-JP" altLang="en-US"/>
        </a:p>
      </dgm:t>
    </dgm:pt>
    <dgm:pt modelId="{F7B419F1-B88A-4CE9-B036-A8AC3C36553B}" type="pres">
      <dgm:prSet presAssocID="{D5BFF221-E767-4ABC-B4A1-0500A6D991BB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2DBA6F1F-2238-484B-A032-C7E4463BB95A}" type="pres">
      <dgm:prSet presAssocID="{D5BFF221-E767-4ABC-B4A1-0500A6D991BB}" presName="centerTile" presStyleLbl="fgShp" presStyleIdx="0" presStyleCnt="1" custScaleX="128713" custScaleY="161232" custLinFactNeighborY="-15201">
        <dgm:presLayoutVars>
          <dgm:chMax val="0"/>
          <dgm:chPref val="0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426E5401-6E29-4C40-8B93-7D6BE3ED25E3}" type="presOf" srcId="{05B4DCEA-7579-4DB7-A49E-784B09755FA4}" destId="{2A951A31-F249-44FB-92D2-DCD0D64706A4}" srcOrd="0" destOrd="0" presId="urn:microsoft.com/office/officeart/2005/8/layout/matrix1"/>
    <dgm:cxn modelId="{DE81E439-484F-4A30-8D0E-25D05D59FA7F}" srcId="{D5BFF221-E767-4ABC-B4A1-0500A6D991BB}" destId="{0D6FE5E3-8388-4667-A341-0ADB79A93C34}" srcOrd="0" destOrd="0" parTransId="{AA206090-2D7E-4452-9C52-D1BC595F8D8F}" sibTransId="{62DEC66E-AA5E-43E5-A7AC-0534958363B2}"/>
    <dgm:cxn modelId="{5B6AD8C4-F70F-4322-8774-5246E73C1552}" srcId="{0D6FE5E3-8388-4667-A341-0ADB79A93C34}" destId="{DA5A84F7-C9FC-4E6A-9F91-222C350E0F11}" srcOrd="1" destOrd="0" parTransId="{31CF0D5F-8F7A-4D0D-BC38-A902B108CB29}" sibTransId="{35734E41-3E0F-43D6-B45B-E2A6516192D3}"/>
    <dgm:cxn modelId="{F2B0B7CA-5252-4C11-B941-0332936F9184}" srcId="{0D6FE5E3-8388-4667-A341-0ADB79A93C34}" destId="{6548271E-ED09-4221-BCBF-8280ED99E0E4}" srcOrd="2" destOrd="0" parTransId="{55AB3BE6-890E-4DE3-B353-3D9D8F262304}" sibTransId="{1B668EAA-1D61-42DD-AD07-DC473CBE39A0}"/>
    <dgm:cxn modelId="{7D39782E-0EA8-4EB0-A59F-032768BB0DD3}" type="presOf" srcId="{05B4DCEA-7579-4DB7-A49E-784B09755FA4}" destId="{F7B419F1-B88A-4CE9-B036-A8AC3C36553B}" srcOrd="1" destOrd="0" presId="urn:microsoft.com/office/officeart/2005/8/layout/matrix1"/>
    <dgm:cxn modelId="{250B82BF-CD7B-45E0-9C8A-DA7E211CAAC2}" type="presOf" srcId="{DA5A84F7-C9FC-4E6A-9F91-222C350E0F11}" destId="{E3ED07CD-27FC-4CC4-9482-8026DDF2F4BF}" srcOrd="0" destOrd="0" presId="urn:microsoft.com/office/officeart/2005/8/layout/matrix1"/>
    <dgm:cxn modelId="{B51C76DF-2D46-4FDB-BA9D-FC236AB37C83}" type="presOf" srcId="{6548271E-ED09-4221-BCBF-8280ED99E0E4}" destId="{FDAF8E9C-B0DF-4F8D-B2B9-922BAD717B30}" srcOrd="0" destOrd="0" presId="urn:microsoft.com/office/officeart/2005/8/layout/matrix1"/>
    <dgm:cxn modelId="{1F9CA7C9-486A-4A1E-80C9-3663C89D5E40}" srcId="{0D6FE5E3-8388-4667-A341-0ADB79A93C34}" destId="{9E4A6FE8-FDBD-4F43-A422-F284CD506BDB}" srcOrd="0" destOrd="0" parTransId="{03354CAB-CFBC-46D9-B57E-ABF08FFE06AB}" sibTransId="{78760629-D64B-4079-863C-3EFE4C761C86}"/>
    <dgm:cxn modelId="{3D553A79-088B-4610-BDD5-FC2BE4B2A98E}" type="presOf" srcId="{D5BFF221-E767-4ABC-B4A1-0500A6D991BB}" destId="{CFBC0429-1C7F-47D0-9A1C-A542D693B66C}" srcOrd="0" destOrd="0" presId="urn:microsoft.com/office/officeart/2005/8/layout/matrix1"/>
    <dgm:cxn modelId="{AED80D70-DF8D-46E0-9CCF-00DBDA48C34C}" type="presOf" srcId="{0D6FE5E3-8388-4667-A341-0ADB79A93C34}" destId="{2DBA6F1F-2238-484B-A032-C7E4463BB95A}" srcOrd="0" destOrd="0" presId="urn:microsoft.com/office/officeart/2005/8/layout/matrix1"/>
    <dgm:cxn modelId="{936FB305-67A4-483E-9694-08A832220584}" type="presOf" srcId="{6548271E-ED09-4221-BCBF-8280ED99E0E4}" destId="{8A639905-1DB1-43B7-9B85-4BB8B85B8004}" srcOrd="1" destOrd="0" presId="urn:microsoft.com/office/officeart/2005/8/layout/matrix1"/>
    <dgm:cxn modelId="{D112F7EC-A2BF-49A2-B3EF-221BF83EB0C0}" type="presOf" srcId="{DA5A84F7-C9FC-4E6A-9F91-222C350E0F11}" destId="{966499D6-7DE8-4B9A-9BC5-66B68B98DFCD}" srcOrd="1" destOrd="0" presId="urn:microsoft.com/office/officeart/2005/8/layout/matrix1"/>
    <dgm:cxn modelId="{3FB272E3-DD6C-42D0-B47A-CF57AF2E2EFA}" type="presOf" srcId="{9E4A6FE8-FDBD-4F43-A422-F284CD506BDB}" destId="{BAD6C5AB-F57C-4266-8A0D-A8B8F52FA862}" srcOrd="0" destOrd="0" presId="urn:microsoft.com/office/officeart/2005/8/layout/matrix1"/>
    <dgm:cxn modelId="{6E4C0B22-B069-4CC6-AF2D-C2C191BC156C}" type="presOf" srcId="{9E4A6FE8-FDBD-4F43-A422-F284CD506BDB}" destId="{9A6A0B7A-2FE0-4016-B5D5-A4179E59302B}" srcOrd="1" destOrd="0" presId="urn:microsoft.com/office/officeart/2005/8/layout/matrix1"/>
    <dgm:cxn modelId="{96BD80B7-E1F3-4843-8720-711BE5D56BFD}" srcId="{0D6FE5E3-8388-4667-A341-0ADB79A93C34}" destId="{05B4DCEA-7579-4DB7-A49E-784B09755FA4}" srcOrd="3" destOrd="0" parTransId="{6325F648-DAB7-4304-839E-6FD2E7672C9D}" sibTransId="{4DDF7B44-BBFD-4D07-8305-1EA0F198BD78}"/>
    <dgm:cxn modelId="{082ECD4C-7FAA-4EE2-B74A-D3CCAC36D79D}" type="presParOf" srcId="{CFBC0429-1C7F-47D0-9A1C-A542D693B66C}" destId="{8D40B08C-FAF1-440C-9F61-D9C993979B15}" srcOrd="0" destOrd="0" presId="urn:microsoft.com/office/officeart/2005/8/layout/matrix1"/>
    <dgm:cxn modelId="{5F95E312-83A3-40BA-BFF0-FA27805E2DAB}" type="presParOf" srcId="{8D40B08C-FAF1-440C-9F61-D9C993979B15}" destId="{BAD6C5AB-F57C-4266-8A0D-A8B8F52FA862}" srcOrd="0" destOrd="0" presId="urn:microsoft.com/office/officeart/2005/8/layout/matrix1"/>
    <dgm:cxn modelId="{14308FA1-BFA5-4126-B322-47A2CCEDEFA5}" type="presParOf" srcId="{8D40B08C-FAF1-440C-9F61-D9C993979B15}" destId="{9A6A0B7A-2FE0-4016-B5D5-A4179E59302B}" srcOrd="1" destOrd="0" presId="urn:microsoft.com/office/officeart/2005/8/layout/matrix1"/>
    <dgm:cxn modelId="{A9C107FE-FCCD-4179-86CC-D518FB949F1A}" type="presParOf" srcId="{8D40B08C-FAF1-440C-9F61-D9C993979B15}" destId="{E3ED07CD-27FC-4CC4-9482-8026DDF2F4BF}" srcOrd="2" destOrd="0" presId="urn:microsoft.com/office/officeart/2005/8/layout/matrix1"/>
    <dgm:cxn modelId="{030F9529-F99A-42AE-A0E0-AEC32EA23C24}" type="presParOf" srcId="{8D40B08C-FAF1-440C-9F61-D9C993979B15}" destId="{966499D6-7DE8-4B9A-9BC5-66B68B98DFCD}" srcOrd="3" destOrd="0" presId="urn:microsoft.com/office/officeart/2005/8/layout/matrix1"/>
    <dgm:cxn modelId="{3277459B-6795-40A1-8378-49E96E03CAA6}" type="presParOf" srcId="{8D40B08C-FAF1-440C-9F61-D9C993979B15}" destId="{FDAF8E9C-B0DF-4F8D-B2B9-922BAD717B30}" srcOrd="4" destOrd="0" presId="urn:microsoft.com/office/officeart/2005/8/layout/matrix1"/>
    <dgm:cxn modelId="{010B741B-454B-42F5-8C1F-A2626812EAA4}" type="presParOf" srcId="{8D40B08C-FAF1-440C-9F61-D9C993979B15}" destId="{8A639905-1DB1-43B7-9B85-4BB8B85B8004}" srcOrd="5" destOrd="0" presId="urn:microsoft.com/office/officeart/2005/8/layout/matrix1"/>
    <dgm:cxn modelId="{877DD6C5-6CB2-4985-B0B5-D1AC642B58D5}" type="presParOf" srcId="{8D40B08C-FAF1-440C-9F61-D9C993979B15}" destId="{2A951A31-F249-44FB-92D2-DCD0D64706A4}" srcOrd="6" destOrd="0" presId="urn:microsoft.com/office/officeart/2005/8/layout/matrix1"/>
    <dgm:cxn modelId="{F1B82267-EDEA-49A5-8000-8A01A62DD369}" type="presParOf" srcId="{8D40B08C-FAF1-440C-9F61-D9C993979B15}" destId="{F7B419F1-B88A-4CE9-B036-A8AC3C36553B}" srcOrd="7" destOrd="0" presId="urn:microsoft.com/office/officeart/2005/8/layout/matrix1"/>
    <dgm:cxn modelId="{B0BB8B0A-F4F6-4619-AFAA-F964CD3F59A1}" type="presParOf" srcId="{CFBC0429-1C7F-47D0-9A1C-A542D693B66C}" destId="{2DBA6F1F-2238-484B-A032-C7E4463BB95A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64BB78-65C3-4EDE-B568-A406AFDB644F}">
      <dsp:nvSpPr>
        <dsp:cNvPr id="0" name=""/>
        <dsp:cNvSpPr/>
      </dsp:nvSpPr>
      <dsp:spPr>
        <a:xfrm>
          <a:off x="0" y="14276"/>
          <a:ext cx="7569817" cy="673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2000" kern="1200" dirty="0" smtClean="0"/>
            <a:t>15</a:t>
          </a:r>
          <a:r>
            <a:rPr lang="ja-JP" sz="2000" kern="1200" dirty="0" smtClean="0"/>
            <a:t>日</a:t>
          </a:r>
          <a:r>
            <a:rPr lang="ja-JP" altLang="en-US" sz="2000" kern="1200" dirty="0" smtClean="0"/>
            <a:t>（日）</a:t>
          </a:r>
          <a:r>
            <a:rPr lang="ja-JP" altLang="en-US" sz="2000" kern="1200" dirty="0"/>
            <a:t>　</a:t>
          </a:r>
          <a:r>
            <a:rPr lang="ja-JP" altLang="en-US" sz="2000" b="0" i="0" kern="1200" dirty="0" smtClean="0"/>
            <a:t>登録、グランドマーチ、国際親善晩餐舞踏会</a:t>
          </a:r>
          <a:endParaRPr lang="ja-JP" altLang="en-US" sz="2000" kern="1200" dirty="0"/>
        </a:p>
      </dsp:txBody>
      <dsp:txXfrm>
        <a:off x="32898" y="47174"/>
        <a:ext cx="7504021" cy="608124"/>
      </dsp:txXfrm>
    </dsp:sp>
    <dsp:sp modelId="{B57881E2-D374-4376-99CE-E894B7F49413}">
      <dsp:nvSpPr>
        <dsp:cNvPr id="0" name=""/>
        <dsp:cNvSpPr/>
      </dsp:nvSpPr>
      <dsp:spPr>
        <a:xfrm>
          <a:off x="0" y="791876"/>
          <a:ext cx="7569817" cy="673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2000" kern="1200" dirty="0" smtClean="0"/>
            <a:t>16</a:t>
          </a:r>
          <a:r>
            <a:rPr lang="ja-JP" sz="2000" kern="1200" dirty="0" smtClean="0"/>
            <a:t>日</a:t>
          </a:r>
          <a:r>
            <a:rPr lang="ja-JP" altLang="en-US" sz="2000" kern="1200" dirty="0" smtClean="0"/>
            <a:t>（月）</a:t>
          </a:r>
          <a:r>
            <a:rPr lang="ja-JP" altLang="en-US" sz="2000" kern="1200" dirty="0"/>
            <a:t>　</a:t>
          </a:r>
          <a:r>
            <a:rPr lang="ja-JP" altLang="en-US" sz="2000" b="0" i="0" kern="1200" dirty="0" smtClean="0"/>
            <a:t>本会議、ＲＩ会長テーマ発表、分科会、ＲＩ会長主催夕食会</a:t>
          </a:r>
          <a:endParaRPr lang="ja-JP" sz="2000" kern="1200" dirty="0"/>
        </a:p>
      </dsp:txBody>
      <dsp:txXfrm>
        <a:off x="32898" y="824774"/>
        <a:ext cx="7504021" cy="608124"/>
      </dsp:txXfrm>
    </dsp:sp>
    <dsp:sp modelId="{BA01382A-9442-4D0C-9ED7-09A55F24DF8B}">
      <dsp:nvSpPr>
        <dsp:cNvPr id="0" name=""/>
        <dsp:cNvSpPr/>
      </dsp:nvSpPr>
      <dsp:spPr>
        <a:xfrm>
          <a:off x="0" y="1569476"/>
          <a:ext cx="7569817" cy="673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2000" kern="1200" dirty="0" smtClean="0">
              <a:latin typeface="+mn-ea"/>
              <a:ea typeface="+mn-ea"/>
            </a:rPr>
            <a:t>17</a:t>
          </a:r>
          <a:r>
            <a:rPr lang="ja-JP" sz="2000" kern="1200" dirty="0" smtClean="0">
              <a:latin typeface="+mn-ea"/>
              <a:ea typeface="+mn-ea"/>
            </a:rPr>
            <a:t>日</a:t>
          </a:r>
          <a:r>
            <a:rPr lang="ja-JP" altLang="en-US" sz="2000" kern="1200" dirty="0" smtClean="0">
              <a:latin typeface="+mn-ea"/>
              <a:ea typeface="+mn-ea"/>
            </a:rPr>
            <a:t>（火）</a:t>
          </a:r>
          <a:r>
            <a:rPr lang="ja-JP" altLang="en-US" sz="2000" kern="1200" dirty="0">
              <a:latin typeface="+mn-ea"/>
              <a:ea typeface="+mn-ea"/>
            </a:rPr>
            <a:t>　</a:t>
          </a:r>
          <a:r>
            <a:rPr lang="zh-CN" altLang="en-US" sz="2000" b="0" i="0" kern="12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本会議、分科会</a:t>
          </a:r>
          <a:endParaRPr lang="ja-JP" altLang="en-US" sz="2000" kern="1200" dirty="0">
            <a:latin typeface="ＭＳ Ｐゴシック" panose="020B0600070205080204" pitchFamily="50" charset="-128"/>
            <a:ea typeface="ＭＳ Ｐゴシック" panose="020B0600070205080204" pitchFamily="50" charset="-128"/>
          </a:endParaRPr>
        </a:p>
      </dsp:txBody>
      <dsp:txXfrm>
        <a:off x="32898" y="1602374"/>
        <a:ext cx="7504021" cy="608124"/>
      </dsp:txXfrm>
    </dsp:sp>
    <dsp:sp modelId="{EB7C2684-9FE1-4660-AB9A-FD24D45165B6}">
      <dsp:nvSpPr>
        <dsp:cNvPr id="0" name=""/>
        <dsp:cNvSpPr/>
      </dsp:nvSpPr>
      <dsp:spPr>
        <a:xfrm>
          <a:off x="0" y="2347076"/>
          <a:ext cx="7569817" cy="673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2000" kern="1200" dirty="0" smtClean="0"/>
            <a:t>18</a:t>
          </a:r>
          <a:r>
            <a:rPr lang="ja-JP" sz="2000" kern="1200" dirty="0" smtClean="0"/>
            <a:t>日</a:t>
          </a:r>
          <a:r>
            <a:rPr lang="ja-JP" altLang="en-US" sz="2000" kern="1200" dirty="0" smtClean="0"/>
            <a:t>（水）</a:t>
          </a:r>
          <a:r>
            <a:rPr lang="ja-JP" altLang="en-US" sz="2000" kern="1200" dirty="0"/>
            <a:t>　</a:t>
          </a:r>
          <a:r>
            <a:rPr lang="zh-CN" altLang="en-US" sz="2000" b="0" i="0" kern="12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本会議、分科会、平和集会</a:t>
          </a:r>
          <a:endParaRPr lang="ja-JP" altLang="en-US" sz="2000" kern="1200" dirty="0">
            <a:latin typeface="ＭＳ Ｐゴシック" panose="020B0600070205080204" pitchFamily="50" charset="-128"/>
            <a:ea typeface="ＭＳ Ｐゴシック" panose="020B0600070205080204" pitchFamily="50" charset="-128"/>
          </a:endParaRPr>
        </a:p>
      </dsp:txBody>
      <dsp:txXfrm>
        <a:off x="32898" y="2379974"/>
        <a:ext cx="7504021" cy="608124"/>
      </dsp:txXfrm>
    </dsp:sp>
    <dsp:sp modelId="{6A3CB668-F024-406C-BB73-417DBFAC601E}">
      <dsp:nvSpPr>
        <dsp:cNvPr id="0" name=""/>
        <dsp:cNvSpPr/>
      </dsp:nvSpPr>
      <dsp:spPr>
        <a:xfrm>
          <a:off x="0" y="3124676"/>
          <a:ext cx="7569817" cy="673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2000" kern="1200" dirty="0" smtClean="0"/>
            <a:t>19</a:t>
          </a:r>
          <a:r>
            <a:rPr lang="ja-JP" sz="2000" kern="1200" dirty="0" smtClean="0"/>
            <a:t>日</a:t>
          </a:r>
          <a:r>
            <a:rPr lang="ja-JP" altLang="en-US" sz="2000" kern="1200" dirty="0" smtClean="0"/>
            <a:t>（木）</a:t>
          </a:r>
          <a:r>
            <a:rPr lang="ja-JP" altLang="en-US" sz="2000" kern="1200" dirty="0"/>
            <a:t>　</a:t>
          </a:r>
          <a:r>
            <a:rPr lang="ja-JP" altLang="en-US" sz="2000" b="0" i="0" kern="1200" dirty="0" smtClean="0"/>
            <a:t>本会議、分科会、コンサート</a:t>
          </a:r>
          <a:endParaRPr lang="ja-JP" sz="2000" kern="1200" dirty="0"/>
        </a:p>
      </dsp:txBody>
      <dsp:txXfrm>
        <a:off x="32898" y="3157574"/>
        <a:ext cx="7504021" cy="608124"/>
      </dsp:txXfrm>
    </dsp:sp>
    <dsp:sp modelId="{96595598-1625-4DCB-8F50-27658A76AF31}">
      <dsp:nvSpPr>
        <dsp:cNvPr id="0" name=""/>
        <dsp:cNvSpPr/>
      </dsp:nvSpPr>
      <dsp:spPr>
        <a:xfrm>
          <a:off x="0" y="3902276"/>
          <a:ext cx="7569817" cy="673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2000" kern="1200" dirty="0" smtClean="0"/>
            <a:t>20</a:t>
          </a:r>
          <a:r>
            <a:rPr lang="ja-JP" sz="2000" kern="1200" dirty="0" smtClean="0"/>
            <a:t>日</a:t>
          </a:r>
          <a:r>
            <a:rPr lang="ja-JP" altLang="en-US" sz="2000" kern="1200" dirty="0" smtClean="0"/>
            <a:t>（金）</a:t>
          </a:r>
          <a:r>
            <a:rPr lang="ja-JP" altLang="en-US" sz="2000" kern="1200" dirty="0"/>
            <a:t>　</a:t>
          </a:r>
          <a:r>
            <a:rPr lang="zh-CN" altLang="en-US" sz="2000" b="0" i="0" kern="12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本会議、分科会、閉会晩餐会</a:t>
          </a:r>
          <a:endParaRPr lang="ja-JP" sz="2000" kern="1200" dirty="0">
            <a:latin typeface="ＭＳ Ｐゴシック" panose="020B0600070205080204" pitchFamily="50" charset="-128"/>
            <a:ea typeface="ＭＳ Ｐゴシック" panose="020B0600070205080204" pitchFamily="50" charset="-128"/>
          </a:endParaRPr>
        </a:p>
      </dsp:txBody>
      <dsp:txXfrm>
        <a:off x="32898" y="3935174"/>
        <a:ext cx="7504021" cy="6081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D6C5AB-F57C-4266-8A0D-A8B8F52FA862}">
      <dsp:nvSpPr>
        <dsp:cNvPr id="0" name=""/>
        <dsp:cNvSpPr/>
      </dsp:nvSpPr>
      <dsp:spPr>
        <a:xfrm rot="16200000">
          <a:off x="1271382" y="-1271382"/>
          <a:ext cx="1093639" cy="3636404"/>
        </a:xfrm>
        <a:prstGeom prst="round1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4000" b="1" kern="12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rPr>
            <a:t>京都</a:t>
          </a:r>
          <a:endParaRPr kumimoji="1" lang="ja-JP" altLang="en-US" sz="4000" b="1" kern="1200" dirty="0">
            <a:latin typeface="メイリオ" panose="020B0604030504040204" pitchFamily="50" charset="-128"/>
            <a:ea typeface="メイリオ" panose="020B0604030504040204" pitchFamily="50" charset="-128"/>
            <a:cs typeface="メイリオ" panose="020B0604030504040204" pitchFamily="50" charset="-128"/>
          </a:endParaRPr>
        </a:p>
      </dsp:txBody>
      <dsp:txXfrm rot="5400000">
        <a:off x="0" y="0"/>
        <a:ext cx="3636404" cy="820229"/>
      </dsp:txXfrm>
    </dsp:sp>
    <dsp:sp modelId="{E3ED07CD-27FC-4CC4-9482-8026DDF2F4BF}">
      <dsp:nvSpPr>
        <dsp:cNvPr id="0" name=""/>
        <dsp:cNvSpPr/>
      </dsp:nvSpPr>
      <dsp:spPr>
        <a:xfrm>
          <a:off x="3636404" y="0"/>
          <a:ext cx="3636404" cy="1093639"/>
        </a:xfrm>
        <a:prstGeom prst="round1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4000" b="1" kern="12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rPr>
            <a:t>滋賀</a:t>
          </a:r>
          <a:endParaRPr kumimoji="1" lang="ja-JP" altLang="en-US" sz="4000" b="1" kern="1200" dirty="0">
            <a:latin typeface="メイリオ" panose="020B0604030504040204" pitchFamily="50" charset="-128"/>
            <a:ea typeface="メイリオ" panose="020B0604030504040204" pitchFamily="50" charset="-128"/>
            <a:cs typeface="メイリオ" panose="020B0604030504040204" pitchFamily="50" charset="-128"/>
          </a:endParaRPr>
        </a:p>
      </dsp:txBody>
      <dsp:txXfrm>
        <a:off x="3636404" y="0"/>
        <a:ext cx="3636404" cy="820229"/>
      </dsp:txXfrm>
    </dsp:sp>
    <dsp:sp modelId="{FDAF8E9C-B0DF-4F8D-B2B9-922BAD717B30}">
      <dsp:nvSpPr>
        <dsp:cNvPr id="0" name=""/>
        <dsp:cNvSpPr/>
      </dsp:nvSpPr>
      <dsp:spPr>
        <a:xfrm rot="10800000">
          <a:off x="0" y="1093639"/>
          <a:ext cx="3636404" cy="1093639"/>
        </a:xfrm>
        <a:prstGeom prst="round1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4000" b="1" kern="12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rPr>
            <a:t>奈良</a:t>
          </a:r>
          <a:endParaRPr kumimoji="1" lang="ja-JP" altLang="en-US" sz="4000" b="1" kern="1200" dirty="0">
            <a:latin typeface="メイリオ" panose="020B0604030504040204" pitchFamily="50" charset="-128"/>
            <a:ea typeface="メイリオ" panose="020B0604030504040204" pitchFamily="50" charset="-128"/>
            <a:cs typeface="メイリオ" panose="020B0604030504040204" pitchFamily="50" charset="-128"/>
          </a:endParaRPr>
        </a:p>
      </dsp:txBody>
      <dsp:txXfrm rot="10800000">
        <a:off x="0" y="1367048"/>
        <a:ext cx="3636404" cy="820229"/>
      </dsp:txXfrm>
    </dsp:sp>
    <dsp:sp modelId="{2A951A31-F249-44FB-92D2-DCD0D64706A4}">
      <dsp:nvSpPr>
        <dsp:cNvPr id="0" name=""/>
        <dsp:cNvSpPr/>
      </dsp:nvSpPr>
      <dsp:spPr>
        <a:xfrm rot="5400000">
          <a:off x="4907786" y="-177743"/>
          <a:ext cx="1093639" cy="3636404"/>
        </a:xfrm>
        <a:prstGeom prst="round1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4000" b="1" kern="12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rPr>
            <a:t>福井</a:t>
          </a:r>
          <a:endParaRPr kumimoji="1" lang="ja-JP" altLang="en-US" sz="4000" b="1" kern="1200" dirty="0">
            <a:latin typeface="メイリオ" panose="020B0604030504040204" pitchFamily="50" charset="-128"/>
            <a:ea typeface="メイリオ" panose="020B0604030504040204" pitchFamily="50" charset="-128"/>
            <a:cs typeface="メイリオ" panose="020B0604030504040204" pitchFamily="50" charset="-128"/>
          </a:endParaRPr>
        </a:p>
      </dsp:txBody>
      <dsp:txXfrm rot="-5400000">
        <a:off x="3636404" y="1367049"/>
        <a:ext cx="3636404" cy="820229"/>
      </dsp:txXfrm>
    </dsp:sp>
    <dsp:sp modelId="{2DBA6F1F-2238-484B-A032-C7E4463BB95A}">
      <dsp:nvSpPr>
        <dsp:cNvPr id="0" name=""/>
        <dsp:cNvSpPr/>
      </dsp:nvSpPr>
      <dsp:spPr>
        <a:xfrm>
          <a:off x="2232246" y="569692"/>
          <a:ext cx="2808314" cy="881648"/>
        </a:xfrm>
        <a:prstGeom prst="roundRect">
          <a:avLst/>
        </a:prstGeom>
        <a:gradFill rotWithShape="1">
          <a:gsLst>
            <a:gs pos="0">
              <a:schemeClr val="accent3">
                <a:tint val="62000"/>
                <a:satMod val="180000"/>
              </a:schemeClr>
            </a:gs>
            <a:gs pos="65000">
              <a:schemeClr val="accent3">
                <a:tint val="32000"/>
                <a:satMod val="250000"/>
              </a:schemeClr>
            </a:gs>
            <a:gs pos="100000">
              <a:schemeClr val="accent3">
                <a:tint val="23000"/>
                <a:satMod val="300000"/>
              </a:schemeClr>
            </a:gs>
          </a:gsLst>
          <a:lin ang="16200000" scaled="0"/>
        </a:gradFill>
        <a:ln w="9525" cap="flat" cmpd="sng" algn="ctr">
          <a:solidFill>
            <a:schemeClr val="accent3"/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91440" tIns="288000" rIns="91440" bIns="0" numCol="1" spcCol="1270" anchor="ctr" anchorCtr="1">
          <a:noAutofit/>
        </a:bodyPr>
        <a:lstStyle/>
        <a:p>
          <a:pPr lvl="0" algn="ctr" defTabSz="1066800">
            <a:lnSpc>
              <a:spcPct val="3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2400" b="1" kern="1200" dirty="0" smtClean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rPr>
            <a:t>RI</a:t>
          </a:r>
          <a:r>
            <a:rPr kumimoji="1" lang="ja-JP" altLang="en-US" sz="2400" b="1" kern="1200" dirty="0" smtClean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rPr>
            <a:t>第</a:t>
          </a:r>
          <a:r>
            <a:rPr kumimoji="1" lang="en-US" altLang="ja-JP" sz="2400" b="1" kern="1200" dirty="0" smtClean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rPr>
            <a:t>2650</a:t>
          </a:r>
          <a:r>
            <a:rPr kumimoji="1" lang="ja-JP" altLang="en-US" sz="2400" b="1" kern="1200" dirty="0" smtClean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rPr>
            <a:t>地区</a:t>
          </a:r>
          <a:endParaRPr kumimoji="1" lang="en-US" altLang="ja-JP" sz="2400" b="1" kern="1200" dirty="0" smtClean="0">
            <a:solidFill>
              <a:srgbClr val="FF0000"/>
            </a:solidFill>
            <a:latin typeface="メイリオ" panose="020B0604030504040204" pitchFamily="50" charset="-128"/>
            <a:ea typeface="メイリオ" panose="020B0604030504040204" pitchFamily="50" charset="-128"/>
            <a:cs typeface="メイリオ" panose="020B0604030504040204" pitchFamily="50" charset="-128"/>
          </a:endParaRPr>
        </a:p>
        <a:p>
          <a:pPr lvl="0" algn="ctr" defTabSz="1066800">
            <a:lnSpc>
              <a:spcPct val="3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2800" b="1" kern="1200" dirty="0" smtClean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rPr>
            <a:t>（</a:t>
          </a:r>
          <a:r>
            <a:rPr kumimoji="1" lang="en-US" altLang="ja-JP" sz="2800" b="1" kern="1200" dirty="0" smtClean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rPr>
            <a:t>97</a:t>
          </a:r>
          <a:r>
            <a:rPr kumimoji="1" lang="ja-JP" altLang="en-US" sz="2800" b="1" kern="1200" dirty="0" smtClean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rPr>
            <a:t>クラブ）</a:t>
          </a:r>
          <a:endParaRPr kumimoji="1" lang="ja-JP" altLang="en-US" sz="2800" b="1" kern="1200" dirty="0">
            <a:solidFill>
              <a:srgbClr val="FF0000"/>
            </a:solidFill>
            <a:latin typeface="メイリオ" panose="020B0604030504040204" pitchFamily="50" charset="-128"/>
            <a:ea typeface="メイリオ" panose="020B0604030504040204" pitchFamily="50" charset="-128"/>
            <a:cs typeface="メイリオ" panose="020B0604030504040204" pitchFamily="50" charset="-128"/>
          </a:endParaRPr>
        </a:p>
      </dsp:txBody>
      <dsp:txXfrm>
        <a:off x="2275285" y="612731"/>
        <a:ext cx="2722236" cy="7955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C2A26C-50F2-4E6F-BC43-F0BEB10EAA52}" type="datetimeFigureOut">
              <a:rPr kumimoji="1" lang="ja-JP" altLang="en-US" smtClean="0"/>
              <a:t>2014/4/11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767EF1-E3C1-4A25-BAC3-7E8BC48EF56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65338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663A91-CDF7-4C89-A25B-8E831D9ED4DC}" type="datetimeFigureOut">
              <a:rPr kumimoji="1" lang="ja-JP" altLang="en-US" smtClean="0"/>
              <a:t>2014/4/11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881504-2DEE-4205-9F74-E2E58DD185D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3513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881504-2DEE-4205-9F74-E2E58DD185D9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820743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881504-2DEE-4205-9F74-E2E58DD185D9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60059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881504-2DEE-4205-9F74-E2E58DD185D9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70557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881504-2DEE-4205-9F74-E2E58DD185D9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5216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2014/4/11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2014/4/11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2014/4/11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直角三角形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9" name="タイトル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17" name="サブタイトル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ja-JP" altLang="en-US" smtClean="0"/>
              <a:t>マスター サブタイトルの書式設定</a:t>
            </a:r>
            <a:endParaRPr kumimoji="0" lang="en-US"/>
          </a:p>
        </p:txBody>
      </p:sp>
      <p:grpSp>
        <p:nvGrpSpPr>
          <p:cNvPr id="2" name="グループ化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フリーフォーム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>
                <a:solidFill>
                  <a:prstClr val="black"/>
                </a:solidFill>
              </a:endParaRPr>
            </a:p>
          </p:txBody>
        </p:sp>
        <p:sp>
          <p:nvSpPr>
            <p:cNvPr id="8" name="フリーフォーム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>
                <a:solidFill>
                  <a:prstClr val="black"/>
                </a:solidFill>
              </a:endParaRPr>
            </a:p>
          </p:txBody>
        </p:sp>
        <p:sp>
          <p:nvSpPr>
            <p:cNvPr id="11" name="フリーフォーム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/>
              <a:endParaRPr kumimoji="0"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直線コネクタ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日付プレースホルダー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E90ED720-0104-4369-84BC-D37694168613}" type="datetimeFigureOut">
              <a:rPr kumimoji="1" lang="ja-JP" altLang="en-US" smtClean="0"/>
              <a:pPr/>
              <a:t>2014/4/11</a:t>
            </a:fld>
            <a:endParaRPr kumimoji="1" lang="ja-JP" altLang="en-US"/>
          </a:p>
        </p:txBody>
      </p:sp>
      <p:sp>
        <p:nvSpPr>
          <p:cNvPr id="19" name="フッター プレースホルダー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kumimoji="1" lang="ja-JP" altLang="en-US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スライド番号プレースホルダー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00305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90ED720-0104-4369-84BC-D37694168613}" type="datetimeFigureOut">
              <a:rPr kumimoji="1" lang="ja-JP" altLang="en-US" smtClean="0">
                <a:solidFill>
                  <a:prstClr val="black"/>
                </a:solidFill>
              </a:rPr>
              <a:pPr/>
              <a:t>2014/4/11</a:t>
            </a:fld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2D8002D-B5B0-4BAC-B1F6-782DDCCE6D9C}" type="slidenum">
              <a:rPr kumimoji="1" lang="ja-JP" altLang="en-US" smtClean="0">
                <a:solidFill>
                  <a:prstClr val="black"/>
                </a:solidFill>
              </a:rPr>
              <a:pPr/>
              <a:t>‹#›</a:t>
            </a:fld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8646121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90ED720-0104-4369-84BC-D37694168613}" type="datetimeFigureOut">
              <a:rPr kumimoji="1" lang="ja-JP" altLang="en-US" smtClean="0">
                <a:solidFill>
                  <a:prstClr val="white"/>
                </a:solidFill>
              </a:rPr>
              <a:pPr/>
              <a:t>2014/4/11</a:t>
            </a:fld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2D8002D-B5B0-4BAC-B1F6-782DDCCE6D9C}" type="slidenum">
              <a:rPr kumimoji="1" lang="ja-JP" altLang="en-US" smtClean="0">
                <a:solidFill>
                  <a:prstClr val="white"/>
                </a:solidFill>
              </a:rPr>
              <a:pPr/>
              <a:t>‹#›</a:t>
            </a:fld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7" name="山形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8" name="山形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kumimoji="0"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8852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90ED720-0104-4369-84BC-D37694168613}" type="datetimeFigureOut">
              <a:rPr kumimoji="1" lang="ja-JP" altLang="en-US" smtClean="0">
                <a:solidFill>
                  <a:prstClr val="white"/>
                </a:solidFill>
              </a:rPr>
              <a:pPr/>
              <a:t>2014/4/11</a:t>
            </a:fld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2D8002D-B5B0-4BAC-B1F6-782DDCCE6D9C}" type="slidenum">
              <a:rPr kumimoji="1" lang="ja-JP" altLang="en-US" smtClean="0">
                <a:solidFill>
                  <a:prstClr val="white"/>
                </a:solidFill>
              </a:rPr>
              <a:pPr/>
              <a:t>‹#›</a:t>
            </a:fld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8" name="タイトル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3788633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較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90ED720-0104-4369-84BC-D37694168613}" type="datetimeFigureOut">
              <a:rPr kumimoji="1" lang="ja-JP" altLang="en-US" smtClean="0">
                <a:solidFill>
                  <a:prstClr val="black"/>
                </a:solidFill>
              </a:rPr>
              <a:pPr/>
              <a:t>2014/4/11</a:t>
            </a:fld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2D8002D-B5B0-4BAC-B1F6-782DDCCE6D9C}" type="slidenum">
              <a:rPr kumimoji="1" lang="ja-JP" altLang="en-US" smtClean="0">
                <a:solidFill>
                  <a:prstClr val="black"/>
                </a:solidFill>
              </a:rPr>
              <a:pPr/>
              <a:t>‹#›</a:t>
            </a:fld>
            <a:endParaRPr kumimoji="1"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812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90ED720-0104-4369-84BC-D37694168613}" type="datetimeFigureOut">
              <a:rPr kumimoji="1" lang="ja-JP" altLang="en-US" smtClean="0">
                <a:solidFill>
                  <a:prstClr val="white"/>
                </a:solidFill>
              </a:rPr>
              <a:pPr/>
              <a:t>2014/4/11</a:t>
            </a:fld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2D8002D-B5B0-4BAC-B1F6-782DDCCE6D9C}" type="slidenum">
              <a:rPr kumimoji="1" lang="ja-JP" altLang="en-US" smtClean="0">
                <a:solidFill>
                  <a:prstClr val="white"/>
                </a:solidFill>
              </a:rPr>
              <a:pPr/>
              <a:t>‹#›</a:t>
            </a:fld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5082990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90ED720-0104-4369-84BC-D37694168613}" type="datetimeFigureOut">
              <a:rPr kumimoji="1" lang="ja-JP" altLang="en-US" smtClean="0">
                <a:solidFill>
                  <a:prstClr val="black"/>
                </a:solidFill>
              </a:rPr>
              <a:pPr/>
              <a:t>2014/4/11</a:t>
            </a:fld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2D8002D-B5B0-4BAC-B1F6-782DDCCE6D9C}" type="slidenum">
              <a:rPr kumimoji="1" lang="ja-JP" altLang="en-US" smtClean="0">
                <a:solidFill>
                  <a:prstClr val="black"/>
                </a:solidFill>
              </a:rPr>
              <a:pPr/>
              <a:t>‹#›</a:t>
            </a:fld>
            <a:endParaRPr kumimoji="1"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6270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&#10;コンテンツ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E90ED720-0104-4369-84BC-D37694168613}" type="datetimeFigureOut">
              <a:rPr kumimoji="1" lang="ja-JP" altLang="en-US" smtClean="0">
                <a:solidFill>
                  <a:prstClr val="black"/>
                </a:solidFill>
              </a:rPr>
              <a:pPr/>
              <a:t>2014/4/11</a:t>
            </a:fld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2D8002D-B5B0-4BAC-B1F6-782DDCCE6D9C}" type="slidenum">
              <a:rPr kumimoji="1" lang="ja-JP" altLang="en-US" smtClean="0">
                <a:solidFill>
                  <a:prstClr val="black"/>
                </a:solidFill>
              </a:rPr>
              <a:pPr/>
              <a:t>‹#›</a:t>
            </a:fld>
            <a:endParaRPr kumimoji="1"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693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2014/4/11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ja-JP" altLang="en-US" smtClean="0"/>
              <a:t>アイコンをクリックして図を追加</a:t>
            </a:r>
            <a:endParaRPr kumimoji="0" lang="en-US" dirty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E90ED720-0104-4369-84BC-D37694168613}" type="datetimeFigureOut">
              <a:rPr kumimoji="1" lang="ja-JP" altLang="en-US" smtClean="0">
                <a:solidFill>
                  <a:prstClr val="white"/>
                </a:solidFill>
              </a:rPr>
              <a:pPr/>
              <a:t>2014/4/11</a:t>
            </a:fld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D2D8002D-B5B0-4BAC-B1F6-782DDCCE6D9C}" type="slidenum">
              <a:rPr kumimoji="1" lang="ja-JP" altLang="en-US" smtClean="0">
                <a:solidFill>
                  <a:prstClr val="white"/>
                </a:solidFill>
              </a:rPr>
              <a:pPr/>
              <a:t>‹#›</a:t>
            </a:fld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8" name="フリーフォーム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9" name="フリーフォーム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0" name="直角三角形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cxnSp>
        <p:nvCxnSpPr>
          <p:cNvPr id="11" name="直線コネクタ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山形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3" name="山形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kumimoji="0"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3539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90ED720-0104-4369-84BC-D37694168613}" type="datetimeFigureOut">
              <a:rPr kumimoji="1" lang="ja-JP" altLang="en-US" smtClean="0">
                <a:solidFill>
                  <a:prstClr val="black"/>
                </a:solidFill>
              </a:rPr>
              <a:pPr/>
              <a:t>2014/4/11</a:t>
            </a:fld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2D8002D-B5B0-4BAC-B1F6-782DDCCE6D9C}" type="slidenum">
              <a:rPr kumimoji="1" lang="ja-JP" altLang="en-US" smtClean="0">
                <a:solidFill>
                  <a:prstClr val="black"/>
                </a:solidFill>
              </a:rPr>
              <a:pPr/>
              <a:t>‹#›</a:t>
            </a:fld>
            <a:endParaRPr kumimoji="1"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6477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90ED720-0104-4369-84BC-D37694168613}" type="datetimeFigureOut">
              <a:rPr kumimoji="1" lang="ja-JP" altLang="en-US" smtClean="0">
                <a:solidFill>
                  <a:prstClr val="black"/>
                </a:solidFill>
              </a:rPr>
              <a:pPr/>
              <a:t>2014/4/11</a:t>
            </a:fld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2D8002D-B5B0-4BAC-B1F6-782DDCCE6D9C}" type="slidenum">
              <a:rPr kumimoji="1" lang="ja-JP" altLang="en-US" smtClean="0">
                <a:solidFill>
                  <a:prstClr val="black"/>
                </a:solidFill>
              </a:rPr>
              <a:pPr/>
              <a:t>‹#›</a:t>
            </a:fld>
            <a:endParaRPr kumimoji="1"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999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2014/4/11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2014/4/11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2014/4/11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2014/4/11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2014/4/11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2014/4/11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2014/4/11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ED720-0104-4369-84BC-D37694168613}" type="datetimeFigureOut">
              <a:rPr kumimoji="1" lang="ja-JP" altLang="en-US" smtClean="0"/>
              <a:t>2014/4/11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フリーフォーム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12" name="フリーフォーム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14" name="直角三角形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cxnSp>
        <p:nvCxnSpPr>
          <p:cNvPr id="15" name="直線コネクタ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タイトル プレースホルダー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0" name="テキスト プレースホルダー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  <a:p>
            <a:pPr lvl="1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2 </a:t>
            </a:r>
            <a:r>
              <a:rPr kumimoji="0" lang="ja-JP" altLang="en-US" smtClean="0"/>
              <a:t>レベル</a:t>
            </a:r>
          </a:p>
          <a:p>
            <a:pPr lvl="2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3 </a:t>
            </a:r>
            <a:r>
              <a:rPr kumimoji="0" lang="ja-JP" altLang="en-US" smtClean="0"/>
              <a:t>レベル</a:t>
            </a:r>
          </a:p>
          <a:p>
            <a:pPr lvl="3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4 </a:t>
            </a:r>
            <a:r>
              <a:rPr kumimoji="0" lang="ja-JP" altLang="en-US" smtClean="0"/>
              <a:t>レベル</a:t>
            </a:r>
          </a:p>
          <a:p>
            <a:pPr lvl="4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5 </a:t>
            </a:r>
            <a:r>
              <a:rPr kumimoji="0" lang="ja-JP" altLang="en-US" smtClean="0"/>
              <a:t>レベル</a:t>
            </a:r>
            <a:endParaRPr kumimoji="0" lang="en-US"/>
          </a:p>
        </p:txBody>
      </p:sp>
      <p:sp>
        <p:nvSpPr>
          <p:cNvPr id="10" name="日付プレースホルダー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E90ED720-0104-4369-84BC-D37694168613}" type="datetimeFigureOut">
              <a:rPr kumimoji="1" lang="ja-JP" altLang="en-US" smtClean="0">
                <a:solidFill>
                  <a:prstClr val="black"/>
                </a:solidFill>
              </a:rPr>
              <a:pPr/>
              <a:t>2014/4/11</a:t>
            </a:fld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22" name="フッター プレースホルダー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18" name="スライド番号プレースホルダー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D2D8002D-B5B0-4BAC-B1F6-782DDCCE6D9C}" type="slidenum">
              <a:rPr kumimoji="1" lang="ja-JP" altLang="en-US" smtClean="0">
                <a:solidFill>
                  <a:prstClr val="black"/>
                </a:solidFill>
              </a:rPr>
              <a:pPr/>
              <a:t>‹#›</a:t>
            </a:fld>
            <a:endParaRPr kumimoji="1"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768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1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1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1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6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2348880"/>
            <a:ext cx="9144000" cy="2232248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pPr algn="ctr"/>
            <a:r>
              <a:rPr kumimoji="1" lang="ja-JP" altLang="en-US" sz="3600" b="1" dirty="0" smtClean="0"/>
              <a:t>国際ロータリー第</a:t>
            </a:r>
            <a:r>
              <a:rPr kumimoji="1" lang="en-US" altLang="ja-JP" sz="3600" b="1" dirty="0" smtClean="0"/>
              <a:t>2650</a:t>
            </a:r>
            <a:r>
              <a:rPr kumimoji="1" lang="ja-JP" altLang="en-US" sz="3600" b="1" dirty="0" smtClean="0"/>
              <a:t>地区</a:t>
            </a:r>
            <a:endParaRPr kumimoji="1" lang="en-US" altLang="ja-JP" sz="3600" b="1" dirty="0" smtClean="0"/>
          </a:p>
          <a:p>
            <a:pPr algn="ctr"/>
            <a:r>
              <a:rPr lang="en-US" altLang="ja-JP" sz="3600" b="1" dirty="0" smtClean="0"/>
              <a:t>2017-18</a:t>
            </a:r>
            <a:r>
              <a:rPr lang="ja-JP" altLang="en-US" sz="3600" b="1" dirty="0" smtClean="0"/>
              <a:t>年度</a:t>
            </a:r>
            <a:endParaRPr lang="en-US" altLang="ja-JP" sz="3600" b="1" dirty="0" smtClean="0"/>
          </a:p>
          <a:p>
            <a:pPr algn="ctr"/>
            <a:r>
              <a:rPr kumimoji="1" lang="ja-JP" altLang="en-US" sz="3600" b="1" dirty="0" smtClean="0"/>
              <a:t>会長エレクト研修セミナー</a:t>
            </a:r>
            <a:endParaRPr kumimoji="1" lang="en-US" altLang="ja-JP" sz="3600" b="1" dirty="0" smtClean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397401" y="642604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2017</a:t>
            </a:r>
            <a:endParaRPr kumimoji="1" lang="ja-JP" altLang="en-US" dirty="0"/>
          </a:p>
        </p:txBody>
      </p:sp>
      <p:pic>
        <p:nvPicPr>
          <p:cNvPr id="7" name="Picture 2" descr="C:\Users\administrator\Desktop\RotaryMBS_PMS-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22" y="188078"/>
            <a:ext cx="5040560" cy="189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2938244" y="4830832"/>
            <a:ext cx="3259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/>
              <a:t>2017</a:t>
            </a:r>
            <a:r>
              <a:rPr lang="ja-JP" altLang="en-US" sz="2800" dirty="0" smtClean="0"/>
              <a:t>年</a:t>
            </a:r>
            <a:r>
              <a:rPr lang="en-US" altLang="ja-JP" sz="2800" dirty="0"/>
              <a:t>3</a:t>
            </a:r>
            <a:r>
              <a:rPr lang="ja-JP" altLang="en-US" sz="2800" dirty="0" smtClean="0"/>
              <a:t>月</a:t>
            </a:r>
            <a:r>
              <a:rPr lang="en-US" altLang="ja-JP" sz="2800" dirty="0"/>
              <a:t>19</a:t>
            </a:r>
            <a:r>
              <a:rPr lang="ja-JP" altLang="en-US" sz="2800" dirty="0" smtClean="0"/>
              <a:t>日（日）</a:t>
            </a:r>
            <a:endParaRPr kumimoji="1" lang="ja-JP" altLang="en-US" sz="28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139578" y="5517232"/>
            <a:ext cx="71048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ウェスティン都ホテル京都　東館２</a:t>
            </a:r>
            <a:r>
              <a:rPr lang="ja-JP" altLang="en-US" sz="2800" dirty="0" smtClean="0"/>
              <a:t>Ｆ</a:t>
            </a:r>
            <a:r>
              <a:rPr lang="ja-JP" altLang="en-US" sz="2800" dirty="0"/>
              <a:t> </a:t>
            </a:r>
            <a:r>
              <a:rPr kumimoji="1" lang="ja-JP" altLang="en-US" sz="2800" dirty="0" smtClean="0"/>
              <a:t>山城の間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97983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1" y="0"/>
            <a:ext cx="9144000" cy="1079500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pPr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ja-JP" altLang="en-US" sz="3600" b="1" dirty="0">
                <a:solidFill>
                  <a:prstClr val="white"/>
                </a:solidFill>
                <a:latin typeface="Arial Narrow Bold" pitchFamily="-84" charset="0"/>
              </a:rPr>
              <a:t>国際親善晩餐舞踏会</a:t>
            </a:r>
            <a:endParaRPr kumimoji="0" lang="en-US" altLang="ja-JP" sz="3600" b="1" dirty="0">
              <a:solidFill>
                <a:prstClr val="white"/>
              </a:solidFill>
              <a:latin typeface="Arial Narrow Bold" pitchFamily="-84" charset="0"/>
            </a:endParaRPr>
          </a:p>
        </p:txBody>
      </p:sp>
      <p:pic>
        <p:nvPicPr>
          <p:cNvPr id="4" name="Picture 3" descr="C:\Users\McPeakM\Downloads\20140114_US_302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10" t="1" r="1353" b="-9387"/>
          <a:stretch/>
        </p:blipFill>
        <p:spPr bwMode="auto">
          <a:xfrm>
            <a:off x="0" y="1077446"/>
            <a:ext cx="9144000" cy="6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62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1" y="0"/>
            <a:ext cx="9144000" cy="1079500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pPr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ja-JP" altLang="en-US" sz="3600" b="1" dirty="0">
                <a:solidFill>
                  <a:prstClr val="white"/>
                </a:solidFill>
                <a:latin typeface="Arial Narrow Bold" pitchFamily="-84" charset="0"/>
              </a:rPr>
              <a:t>閉会晩餐会</a:t>
            </a:r>
            <a:endParaRPr kumimoji="0" lang="en-US" altLang="ja-JP" sz="3600" b="1" dirty="0">
              <a:solidFill>
                <a:prstClr val="white"/>
              </a:solidFill>
              <a:latin typeface="Arial Narrow Bold" pitchFamily="-84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80" r="1475"/>
          <a:stretch/>
        </p:blipFill>
        <p:spPr bwMode="auto">
          <a:xfrm>
            <a:off x="0" y="1079500"/>
            <a:ext cx="9144000" cy="5786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bg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116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-3572" y="548680"/>
            <a:ext cx="9144000" cy="2232248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pPr algn="ctr"/>
            <a:r>
              <a:rPr lang="ja-JP" altLang="en-US" sz="3600" b="1" dirty="0" smtClean="0"/>
              <a:t>国際ロータリー</a:t>
            </a:r>
            <a:endParaRPr lang="en-US" altLang="ja-JP" sz="3600" b="1" dirty="0" smtClean="0"/>
          </a:p>
          <a:p>
            <a:pPr algn="ctr"/>
            <a:r>
              <a:rPr kumimoji="1" lang="en-US" altLang="ja-JP" sz="3600" b="1" dirty="0" smtClean="0"/>
              <a:t>2017-18</a:t>
            </a:r>
            <a:r>
              <a:rPr kumimoji="1" lang="ja-JP" altLang="en-US" sz="3600" b="1" dirty="0" smtClean="0"/>
              <a:t>年度</a:t>
            </a:r>
            <a:endParaRPr kumimoji="1" lang="en-US" altLang="ja-JP" sz="3600" b="1" dirty="0" smtClean="0"/>
          </a:p>
          <a:p>
            <a:pPr algn="ctr"/>
            <a:r>
              <a:rPr kumimoji="1" lang="ja-JP" altLang="en-US" sz="3600" b="1" dirty="0" smtClean="0"/>
              <a:t>イアン　</a:t>
            </a:r>
            <a:r>
              <a:rPr kumimoji="1" lang="en-US" altLang="ja-JP" sz="3600" b="1" dirty="0" smtClean="0"/>
              <a:t>H.S.</a:t>
            </a:r>
            <a:r>
              <a:rPr kumimoji="1" lang="ja-JP" altLang="en-US" sz="3600" b="1" dirty="0" smtClean="0"/>
              <a:t>　ライズリー会長テーマ</a:t>
            </a:r>
            <a:endParaRPr kumimoji="1" lang="en-US" altLang="ja-JP" sz="3600" b="1" dirty="0" smtClean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397401" y="642604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2017</a:t>
            </a:r>
            <a:endParaRPr kumimoji="1" lang="ja-JP" altLang="en-US" dirty="0"/>
          </a:p>
        </p:txBody>
      </p:sp>
      <p:pic>
        <p:nvPicPr>
          <p:cNvPr id="1026" name="Picture 2" descr="C:\Users\administrator\Documents\24.ロータリー\1701ロータリースライドフォーマット\テーマロゴ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544" y="2983966"/>
            <a:ext cx="5611768" cy="303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2383294" y="6021287"/>
            <a:ext cx="4396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0099CC"/>
                </a:solidFill>
              </a:rPr>
              <a:t>ROTARY : MAKING A DIFFERENCE</a:t>
            </a:r>
            <a:endParaRPr kumimoji="1" lang="ja-JP" altLang="en-US" sz="2400" b="1" dirty="0">
              <a:solidFill>
                <a:srgbClr val="0099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54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/>
          <p:cNvPicPr>
            <a:picLocks/>
          </p:cNvPicPr>
          <p:nvPr/>
        </p:nvPicPr>
        <p:blipFill rotWithShape="1">
          <a:blip r:embed="rId2"/>
          <a:srcRect t="11523" b="34202"/>
          <a:stretch/>
        </p:blipFill>
        <p:spPr bwMode="auto">
          <a:xfrm>
            <a:off x="908253" y="927560"/>
            <a:ext cx="7302172" cy="49299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正方形/長方形 1"/>
          <p:cNvSpPr/>
          <p:nvPr/>
        </p:nvSpPr>
        <p:spPr>
          <a:xfrm>
            <a:off x="1" y="0"/>
            <a:ext cx="9144000" cy="1079500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r>
              <a:rPr lang="ja-JP" altLang="en-US" sz="3600" b="1" dirty="0" smtClean="0"/>
              <a:t>ロータリーの戦略計画とロータリーの目標</a:t>
            </a:r>
            <a:endParaRPr kumimoji="1" lang="ja-JP" altLang="en-US" sz="3600" b="1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8397401" y="642604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2017</a:t>
            </a:r>
            <a:endParaRPr kumimoji="1" lang="ja-JP" altLang="en-US" dirty="0"/>
          </a:p>
        </p:txBody>
      </p:sp>
      <p:pic>
        <p:nvPicPr>
          <p:cNvPr id="6" name="Picture 2" descr="C:\Users\administrator\Documents\24.ロータリー\1701ロータリースライドフォーマット\ロゴ・テーマロゴ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60" y="6000769"/>
            <a:ext cx="4248473" cy="87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319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1" y="0"/>
            <a:ext cx="9144000" cy="1079500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pPr algn="ctr"/>
            <a:r>
              <a:rPr lang="ja-JP" altLang="en-US" sz="2000" b="1" dirty="0"/>
              <a:t>国際</a:t>
            </a:r>
            <a:r>
              <a:rPr lang="ja-JP" altLang="en-US" sz="2000" b="1" dirty="0" smtClean="0"/>
              <a:t>ロータリー　</a:t>
            </a:r>
            <a:r>
              <a:rPr lang="en-US" altLang="ja-JP" sz="2000" b="1" dirty="0" smtClean="0"/>
              <a:t>2017-18</a:t>
            </a:r>
            <a:r>
              <a:rPr lang="ja-JP" altLang="en-US" sz="2000" b="1" dirty="0"/>
              <a:t>年度</a:t>
            </a:r>
            <a:endParaRPr lang="en-US" altLang="ja-JP" sz="2000" b="1" dirty="0"/>
          </a:p>
          <a:p>
            <a:pPr algn="ctr"/>
            <a:r>
              <a:rPr lang="ja-JP" altLang="en-US" sz="3200" b="1" dirty="0"/>
              <a:t>イアン　</a:t>
            </a:r>
            <a:r>
              <a:rPr lang="en-US" altLang="ja-JP" sz="3200" b="1" dirty="0"/>
              <a:t>H.S.</a:t>
            </a:r>
            <a:r>
              <a:rPr lang="ja-JP" altLang="en-US" sz="3200" b="1" dirty="0"/>
              <a:t>　ライズリー</a:t>
            </a:r>
            <a:r>
              <a:rPr lang="ja-JP" altLang="en-US" sz="3200" b="1" dirty="0" smtClean="0"/>
              <a:t>会長スピーチ</a:t>
            </a:r>
            <a:endParaRPr lang="en-US" altLang="ja-JP" sz="3200" b="1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8397401" y="642604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2017</a:t>
            </a:r>
            <a:endParaRPr kumimoji="1" lang="ja-JP" altLang="en-US" dirty="0"/>
          </a:p>
        </p:txBody>
      </p:sp>
      <p:pic>
        <p:nvPicPr>
          <p:cNvPr id="6" name="Picture 2" descr="C:\Users\administrator\Documents\24.ロータリー\1701ロータリースライドフォーマット\ロゴ・テーマロゴ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60" y="6000769"/>
            <a:ext cx="4248473" cy="87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20170310cap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512" y="1052736"/>
            <a:ext cx="8748464" cy="4921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55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6170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-3572" y="548680"/>
            <a:ext cx="9144000" cy="2232248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pPr algn="ctr"/>
            <a:r>
              <a:rPr lang="ja-JP" altLang="en-US" sz="3600" b="1" dirty="0" smtClean="0"/>
              <a:t>国際ロータリー</a:t>
            </a:r>
            <a:endParaRPr lang="en-US" altLang="ja-JP" sz="3600" b="1" dirty="0" smtClean="0"/>
          </a:p>
          <a:p>
            <a:pPr algn="ctr"/>
            <a:r>
              <a:rPr kumimoji="1" lang="en-US" altLang="ja-JP" sz="3600" b="1" dirty="0" smtClean="0"/>
              <a:t>2017-18</a:t>
            </a:r>
            <a:r>
              <a:rPr kumimoji="1" lang="ja-JP" altLang="en-US" sz="3600" b="1" dirty="0" smtClean="0"/>
              <a:t>年度　ロータリーの目標</a:t>
            </a:r>
            <a:endParaRPr kumimoji="1" lang="en-US" altLang="ja-JP" sz="3600" b="1" dirty="0" smtClean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397401" y="642604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2017</a:t>
            </a:r>
            <a:endParaRPr kumimoji="1" lang="ja-JP" altLang="en-US" dirty="0"/>
          </a:p>
        </p:txBody>
      </p:sp>
      <p:pic>
        <p:nvPicPr>
          <p:cNvPr id="1026" name="Picture 2" descr="C:\Users\administrator\Documents\24.ロータリー\1701ロータリースライドフォーマット\テーマロゴ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504" y="3068960"/>
            <a:ext cx="5079599" cy="274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2383294" y="6021287"/>
            <a:ext cx="4396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0099CC"/>
                </a:solidFill>
              </a:rPr>
              <a:t>ROTARY : MAKING A DIFFERENCE</a:t>
            </a:r>
            <a:endParaRPr kumimoji="1" lang="ja-JP" altLang="en-US" sz="2400" b="1" dirty="0">
              <a:solidFill>
                <a:srgbClr val="0099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0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1" y="0"/>
            <a:ext cx="9144000" cy="1079500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r>
              <a:rPr kumimoji="1" lang="ja-JP" altLang="en-US" sz="3600" b="1" dirty="0" smtClean="0"/>
              <a:t>優先項目１の目標：クラブのサポートと強化</a:t>
            </a:r>
            <a:endParaRPr kumimoji="1" lang="ja-JP" altLang="en-US" sz="3600" b="1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397401" y="642604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2017</a:t>
            </a:r>
            <a:endParaRPr kumimoji="1" lang="ja-JP" altLang="en-US" dirty="0"/>
          </a:p>
        </p:txBody>
      </p:sp>
      <p:pic>
        <p:nvPicPr>
          <p:cNvPr id="7" name="Picture 2" descr="C:\Users\administrator\Documents\24.ロータリー\1701ロータリースライドフォーマット\ロゴ・テーマロゴ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60" y="6000769"/>
            <a:ext cx="4248473" cy="87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278151" y="1438994"/>
            <a:ext cx="857078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ja-JP" altLang="en-US" sz="2400" b="1" dirty="0" smtClean="0"/>
              <a:t>１．</a:t>
            </a:r>
            <a:r>
              <a:rPr lang="ja-JP" altLang="ja-JP" sz="2400" b="1" dirty="0" smtClean="0"/>
              <a:t>効果的</a:t>
            </a:r>
            <a:r>
              <a:rPr lang="ja-JP" altLang="ja-JP" sz="2400" b="1" dirty="0"/>
              <a:t>な戦略計画を立案、実施するロータリークラブ</a:t>
            </a:r>
            <a:r>
              <a:rPr lang="ja-JP" altLang="ja-JP" sz="2400" b="1" dirty="0" smtClean="0"/>
              <a:t>と</a:t>
            </a:r>
            <a:endParaRPr lang="en-US" altLang="ja-JP" sz="2400" b="1" dirty="0" smtClean="0"/>
          </a:p>
          <a:p>
            <a:pPr lvl="0"/>
            <a:r>
              <a:rPr lang="ja-JP" altLang="en-US" sz="2400" b="1" dirty="0"/>
              <a:t>　</a:t>
            </a:r>
            <a:r>
              <a:rPr lang="ja-JP" altLang="en-US" sz="2400" b="1" dirty="0" smtClean="0"/>
              <a:t>　</a:t>
            </a:r>
            <a:r>
              <a:rPr lang="ja-JP" altLang="ja-JP" sz="2400" b="1" dirty="0" smtClean="0"/>
              <a:t>地区</a:t>
            </a:r>
            <a:r>
              <a:rPr lang="ja-JP" altLang="ja-JP" sz="2400" b="1" dirty="0"/>
              <a:t>の数を増やす</a:t>
            </a:r>
            <a:r>
              <a:rPr lang="ja-JP" altLang="ja-JP" sz="2400" b="1" dirty="0" smtClean="0"/>
              <a:t>。</a:t>
            </a:r>
            <a:endParaRPr lang="en-US" altLang="ja-JP" sz="2400" b="1" dirty="0" smtClean="0"/>
          </a:p>
          <a:p>
            <a:pPr lvl="0"/>
            <a:endParaRPr lang="ja-JP" altLang="ja-JP" sz="2400" b="1" dirty="0"/>
          </a:p>
          <a:p>
            <a:pPr lvl="0"/>
            <a:r>
              <a:rPr lang="ja-JP" altLang="en-US" sz="2400" b="1" dirty="0" smtClean="0"/>
              <a:t>２</a:t>
            </a:r>
            <a:r>
              <a:rPr lang="ja-JP" altLang="en-US" sz="2400" b="1" smtClean="0"/>
              <a:t>．</a:t>
            </a:r>
            <a:r>
              <a:rPr lang="ja-JP" altLang="ja-JP" sz="2400" b="1" smtClean="0"/>
              <a:t>会</a:t>
            </a:r>
            <a:r>
              <a:rPr lang="ja-JP" altLang="en-US" sz="2400" b="1" smtClean="0"/>
              <a:t>長</a:t>
            </a:r>
            <a:r>
              <a:rPr lang="ja-JP" altLang="ja-JP" sz="2400" b="1" smtClean="0"/>
              <a:t>賞</a:t>
            </a:r>
            <a:r>
              <a:rPr lang="ja-JP" altLang="ja-JP" sz="2400" b="1" dirty="0"/>
              <a:t>の受賞クラブ数を増やす。</a:t>
            </a:r>
          </a:p>
          <a:p>
            <a:pPr lvl="0"/>
            <a:endParaRPr lang="en-US" altLang="ja-JP" sz="2400" b="1" dirty="0" smtClean="0"/>
          </a:p>
          <a:p>
            <a:pPr lvl="0"/>
            <a:r>
              <a:rPr lang="ja-JP" altLang="en-US" sz="2400" b="1" dirty="0" smtClean="0"/>
              <a:t>３．</a:t>
            </a:r>
            <a:r>
              <a:rPr lang="ja-JP" altLang="ja-JP" sz="2400" b="1" dirty="0" smtClean="0"/>
              <a:t>クラブ</a:t>
            </a:r>
            <a:r>
              <a:rPr lang="ja-JP" altLang="ja-JP" sz="2400" b="1" dirty="0"/>
              <a:t>会員基盤の多様性（年齢全般、性別、人種、職業）</a:t>
            </a:r>
            <a:r>
              <a:rPr lang="ja-JP" altLang="ja-JP" sz="2400" b="1" dirty="0" smtClean="0"/>
              <a:t>を</a:t>
            </a:r>
            <a:endParaRPr lang="en-US" altLang="ja-JP" sz="2400" b="1" dirty="0" smtClean="0"/>
          </a:p>
          <a:p>
            <a:pPr lvl="0"/>
            <a:r>
              <a:rPr lang="ja-JP" altLang="en-US" sz="2400" b="1" dirty="0"/>
              <a:t>　</a:t>
            </a:r>
            <a:r>
              <a:rPr lang="ja-JP" altLang="en-US" sz="2400" b="1" dirty="0" smtClean="0"/>
              <a:t>　</a:t>
            </a:r>
            <a:r>
              <a:rPr lang="ja-JP" altLang="ja-JP" sz="2400" b="1" dirty="0" smtClean="0"/>
              <a:t>高める</a:t>
            </a:r>
            <a:r>
              <a:rPr lang="ja-JP" altLang="ja-JP" sz="2400" b="1" dirty="0"/>
              <a:t>。</a:t>
            </a:r>
          </a:p>
          <a:p>
            <a:endParaRPr lang="en-US" altLang="ja-JP" sz="2400" b="1" dirty="0" smtClean="0"/>
          </a:p>
          <a:p>
            <a:r>
              <a:rPr lang="ja-JP" altLang="en-US" sz="2400" b="1" dirty="0" smtClean="0"/>
              <a:t>４．</a:t>
            </a:r>
            <a:r>
              <a:rPr lang="ja-JP" altLang="ja-JP" sz="2400" b="1" dirty="0" smtClean="0"/>
              <a:t>ロータリー</a:t>
            </a:r>
            <a:r>
              <a:rPr lang="ja-JP" altLang="ja-JP" sz="2400" b="1" dirty="0"/>
              <a:t>にふさわしい若い職業人やロータリー学友</a:t>
            </a:r>
            <a:r>
              <a:rPr lang="ja-JP" altLang="ja-JP" sz="2400" b="1" dirty="0" smtClean="0"/>
              <a:t>、</a:t>
            </a:r>
            <a:endParaRPr lang="en-US" altLang="ja-JP" sz="2400" b="1" dirty="0" smtClean="0"/>
          </a:p>
          <a:p>
            <a:r>
              <a:rPr lang="ja-JP" altLang="en-US" sz="2400" b="1" dirty="0"/>
              <a:t>　</a:t>
            </a:r>
            <a:r>
              <a:rPr lang="ja-JP" altLang="en-US" sz="2400" b="1" dirty="0" smtClean="0"/>
              <a:t>　</a:t>
            </a:r>
            <a:r>
              <a:rPr lang="ja-JP" altLang="ja-JP" sz="2400" b="1" dirty="0" smtClean="0"/>
              <a:t>自営業</a:t>
            </a:r>
            <a:r>
              <a:rPr lang="ja-JP" altLang="ja-JP" sz="2400" b="1" dirty="0"/>
              <a:t>、独立業務請負人、個人事業主、退職したばかり</a:t>
            </a:r>
            <a:r>
              <a:rPr lang="ja-JP" altLang="ja-JP" sz="2400" b="1" dirty="0" smtClean="0"/>
              <a:t>の</a:t>
            </a:r>
            <a:endParaRPr lang="en-US" altLang="ja-JP" sz="2400" b="1" dirty="0" smtClean="0"/>
          </a:p>
          <a:p>
            <a:r>
              <a:rPr lang="ja-JP" altLang="en-US" sz="2400" b="1" dirty="0"/>
              <a:t>　</a:t>
            </a:r>
            <a:r>
              <a:rPr lang="ja-JP" altLang="en-US" sz="2400" b="1" dirty="0" smtClean="0"/>
              <a:t>　</a:t>
            </a:r>
            <a:r>
              <a:rPr lang="ja-JP" altLang="ja-JP" sz="2400" b="1" dirty="0" smtClean="0"/>
              <a:t>人</a:t>
            </a:r>
            <a:r>
              <a:rPr lang="ja-JP" altLang="ja-JP" sz="2400" b="1" dirty="0"/>
              <a:t>を勧誘して会員増強を図る。</a:t>
            </a:r>
            <a:endParaRPr kumimoji="1" lang="ja-JP" altLang="en-US" sz="2400" b="1" dirty="0"/>
          </a:p>
        </p:txBody>
      </p:sp>
      <p:cxnSp>
        <p:nvCxnSpPr>
          <p:cNvPr id="6" name="直線コネクタ 5"/>
          <p:cNvCxnSpPr/>
          <p:nvPr/>
        </p:nvCxnSpPr>
        <p:spPr>
          <a:xfrm>
            <a:off x="2051720" y="1844824"/>
            <a:ext cx="280831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/>
          <p:cNvCxnSpPr/>
          <p:nvPr/>
        </p:nvCxnSpPr>
        <p:spPr>
          <a:xfrm>
            <a:off x="2051720" y="2924944"/>
            <a:ext cx="280831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>
            <a:off x="3159388" y="3645024"/>
            <a:ext cx="90855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/>
        </p:nvCxnSpPr>
        <p:spPr>
          <a:xfrm>
            <a:off x="755576" y="4005064"/>
            <a:ext cx="90855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>
            <a:off x="2547320" y="5517232"/>
            <a:ext cx="201622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785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1" y="0"/>
            <a:ext cx="9144000" cy="1079500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r>
              <a:rPr kumimoji="1" lang="ja-JP" altLang="en-US" sz="3400" b="1" dirty="0" smtClean="0"/>
              <a:t>優先項目</a:t>
            </a:r>
            <a:r>
              <a:rPr kumimoji="1" lang="en-US" altLang="ja-JP" sz="3400" b="1" dirty="0" smtClean="0"/>
              <a:t>2</a:t>
            </a:r>
            <a:r>
              <a:rPr kumimoji="1" lang="ja-JP" altLang="en-US" sz="3400" b="1" dirty="0" smtClean="0"/>
              <a:t>の目標：人道的奉仕の重点化と増加</a:t>
            </a:r>
            <a:endParaRPr kumimoji="1" lang="ja-JP" altLang="en-US" sz="3400" b="1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397401" y="642604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2017</a:t>
            </a:r>
            <a:endParaRPr kumimoji="1" lang="ja-JP" altLang="en-US" dirty="0"/>
          </a:p>
        </p:txBody>
      </p:sp>
      <p:pic>
        <p:nvPicPr>
          <p:cNvPr id="7" name="Picture 2" descr="C:\Users\administrator\Documents\24.ロータリー\1701ロータリースライドフォーマット\ロゴ・テーマロゴ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60" y="6000769"/>
            <a:ext cx="4248473" cy="87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テキスト ボックス 15"/>
          <p:cNvSpPr txBox="1"/>
          <p:nvPr/>
        </p:nvSpPr>
        <p:spPr>
          <a:xfrm>
            <a:off x="220710" y="1340768"/>
            <a:ext cx="874377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ja-JP" altLang="en-US" sz="2400" b="1" dirty="0" smtClean="0"/>
              <a:t>５．</a:t>
            </a:r>
            <a:r>
              <a:rPr lang="ja-JP" altLang="ja-JP" sz="2400" b="1" dirty="0" smtClean="0"/>
              <a:t>ポリオ</a:t>
            </a:r>
            <a:r>
              <a:rPr lang="ja-JP" altLang="ja-JP" sz="2400" b="1" dirty="0"/>
              <a:t>撲滅という世界の子どもたちへの約束を果たす。</a:t>
            </a:r>
          </a:p>
          <a:p>
            <a:pPr lvl="0"/>
            <a:endParaRPr lang="en-US" altLang="ja-JP" sz="2400" b="1" dirty="0" smtClean="0"/>
          </a:p>
          <a:p>
            <a:pPr lvl="0"/>
            <a:r>
              <a:rPr lang="ja-JP" altLang="en-US" sz="2400" b="1" dirty="0"/>
              <a:t>６．</a:t>
            </a:r>
            <a:r>
              <a:rPr lang="en-US" altLang="ja-JP" sz="2400" b="1" dirty="0" smtClean="0"/>
              <a:t>6</a:t>
            </a:r>
            <a:r>
              <a:rPr lang="ja-JP" altLang="ja-JP" sz="2400" b="1" dirty="0" err="1"/>
              <a:t>つの</a:t>
            </a:r>
            <a:r>
              <a:rPr lang="ja-JP" altLang="ja-JP" sz="2400" b="1" dirty="0"/>
              <a:t>重点分野における奉仕活動と支援を奨励して</a:t>
            </a:r>
            <a:r>
              <a:rPr lang="ja-JP" altLang="ja-JP" sz="2400" b="1" dirty="0" smtClean="0"/>
              <a:t>、</a:t>
            </a:r>
            <a:endParaRPr lang="en-US" altLang="ja-JP" sz="2400" b="1" dirty="0" smtClean="0"/>
          </a:p>
          <a:p>
            <a:pPr lvl="0"/>
            <a:r>
              <a:rPr lang="ja-JP" altLang="en-US" sz="2400" b="1" dirty="0"/>
              <a:t>　</a:t>
            </a:r>
            <a:r>
              <a:rPr lang="ja-JP" altLang="en-US" sz="2400" b="1" dirty="0" smtClean="0"/>
              <a:t>　</a:t>
            </a:r>
            <a:r>
              <a:rPr lang="ja-JP" altLang="ja-JP" sz="2400" b="1" dirty="0" smtClean="0"/>
              <a:t>ロータリアン</a:t>
            </a:r>
            <a:r>
              <a:rPr lang="ja-JP" altLang="ja-JP" sz="2400" b="1" dirty="0"/>
              <a:t>と学友のロータリー財団に関する知識</a:t>
            </a:r>
            <a:r>
              <a:rPr lang="ja-JP" altLang="ja-JP" sz="2400" b="1" dirty="0" smtClean="0"/>
              <a:t>と</a:t>
            </a:r>
            <a:endParaRPr lang="en-US" altLang="ja-JP" sz="2400" b="1" dirty="0" smtClean="0"/>
          </a:p>
          <a:p>
            <a:pPr lvl="0"/>
            <a:r>
              <a:rPr lang="ja-JP" altLang="en-US" sz="2400" b="1" dirty="0"/>
              <a:t>　</a:t>
            </a:r>
            <a:r>
              <a:rPr lang="ja-JP" altLang="en-US" sz="2400" b="1" dirty="0" smtClean="0"/>
              <a:t>　</a:t>
            </a:r>
            <a:r>
              <a:rPr lang="ja-JP" altLang="ja-JP" sz="2400" b="1" dirty="0" smtClean="0"/>
              <a:t>参加</a:t>
            </a:r>
            <a:r>
              <a:rPr lang="ja-JP" altLang="ja-JP" sz="2400" b="1" dirty="0"/>
              <a:t>を増やす。</a:t>
            </a:r>
          </a:p>
          <a:p>
            <a:pPr lvl="0"/>
            <a:endParaRPr lang="en-US" altLang="ja-JP" sz="2400" b="1" dirty="0" smtClean="0"/>
          </a:p>
          <a:p>
            <a:pPr lvl="0"/>
            <a:r>
              <a:rPr lang="ja-JP" altLang="en-US" sz="2400" b="1" dirty="0" smtClean="0"/>
              <a:t>７．</a:t>
            </a:r>
            <a:r>
              <a:rPr lang="ja-JP" altLang="ja-JP" sz="2400" b="1" dirty="0" smtClean="0"/>
              <a:t>ロータリー</a:t>
            </a:r>
            <a:r>
              <a:rPr lang="ja-JP" altLang="ja-JP" sz="2400" b="1" dirty="0"/>
              <a:t>財団の年次基金への寄付（</a:t>
            </a:r>
            <a:r>
              <a:rPr lang="en-US" altLang="ja-JP" sz="2400" b="1" dirty="0"/>
              <a:t>Every Rotarian Every </a:t>
            </a:r>
            <a:r>
              <a:rPr lang="en-US" altLang="ja-JP" sz="2400" b="1" dirty="0" smtClean="0"/>
              <a:t>Year</a:t>
            </a:r>
          </a:p>
          <a:p>
            <a:pPr lvl="0"/>
            <a:r>
              <a:rPr lang="ja-JP" altLang="en-US" sz="2400" b="1" dirty="0"/>
              <a:t>　</a:t>
            </a:r>
            <a:r>
              <a:rPr lang="ja-JP" altLang="en-US" sz="2400" b="1" dirty="0" smtClean="0"/>
              <a:t>　</a:t>
            </a:r>
            <a:r>
              <a:rPr lang="ja-JP" altLang="ja-JP" sz="2400" b="1" dirty="0" smtClean="0"/>
              <a:t>の</a:t>
            </a:r>
            <a:r>
              <a:rPr lang="ja-JP" altLang="ja-JP" sz="2400" b="1" dirty="0"/>
              <a:t>推進）と恒久基金への寄付（</a:t>
            </a:r>
            <a:r>
              <a:rPr lang="en-US" altLang="ja-JP" sz="2400" b="1" dirty="0"/>
              <a:t>2025</a:t>
            </a:r>
            <a:r>
              <a:rPr lang="ja-JP" altLang="ja-JP" sz="2400" b="1" dirty="0"/>
              <a:t>年までの目標</a:t>
            </a:r>
            <a:r>
              <a:rPr lang="en-US" altLang="ja-JP" sz="2400" b="1" dirty="0"/>
              <a:t>20</a:t>
            </a:r>
            <a:r>
              <a:rPr lang="ja-JP" altLang="ja-JP" sz="2400" b="1" dirty="0"/>
              <a:t>億</a:t>
            </a:r>
            <a:r>
              <a:rPr lang="en-US" altLang="ja-JP" sz="2400" b="1" dirty="0"/>
              <a:t>2500</a:t>
            </a:r>
            <a:r>
              <a:rPr lang="ja-JP" altLang="ja-JP" sz="2400" b="1" dirty="0" smtClean="0"/>
              <a:t>万</a:t>
            </a:r>
            <a:endParaRPr lang="en-US" altLang="ja-JP" sz="2400" b="1" dirty="0" smtClean="0"/>
          </a:p>
          <a:p>
            <a:pPr lvl="0"/>
            <a:r>
              <a:rPr lang="ja-JP" altLang="en-US" sz="2400" b="1" dirty="0"/>
              <a:t>　</a:t>
            </a:r>
            <a:r>
              <a:rPr lang="ja-JP" altLang="en-US" sz="2400" b="1" dirty="0" smtClean="0"/>
              <a:t>　</a:t>
            </a:r>
            <a:r>
              <a:rPr lang="ja-JP" altLang="ja-JP" sz="2400" b="1" dirty="0" smtClean="0"/>
              <a:t>ドル</a:t>
            </a:r>
            <a:r>
              <a:rPr lang="ja-JP" altLang="ja-JP" sz="2400" b="1" dirty="0"/>
              <a:t>に近づける）を増やす。</a:t>
            </a:r>
          </a:p>
          <a:p>
            <a:pPr lvl="0"/>
            <a:endParaRPr lang="en-US" altLang="ja-JP" sz="2400" b="1" dirty="0" smtClean="0"/>
          </a:p>
          <a:p>
            <a:pPr lvl="0"/>
            <a:r>
              <a:rPr lang="ja-JP" altLang="en-US" sz="2400" b="1" dirty="0" smtClean="0"/>
              <a:t>８．</a:t>
            </a:r>
            <a:r>
              <a:rPr lang="ja-JP" altLang="ja-JP" sz="2400" b="1" dirty="0" smtClean="0"/>
              <a:t>財団</a:t>
            </a:r>
            <a:r>
              <a:rPr lang="ja-JP" altLang="ja-JP" sz="2400" b="1" dirty="0"/>
              <a:t>への寄付およびクラブ会員増強と奉仕活動の目標</a:t>
            </a:r>
            <a:r>
              <a:rPr lang="ja-JP" altLang="ja-JP" sz="2400" b="1" dirty="0" smtClean="0"/>
              <a:t>を</a:t>
            </a:r>
            <a:endParaRPr lang="en-US" altLang="ja-JP" sz="2400" b="1" dirty="0" smtClean="0"/>
          </a:p>
          <a:p>
            <a:pPr lvl="0"/>
            <a:r>
              <a:rPr lang="ja-JP" altLang="en-US" sz="2400" b="1" dirty="0"/>
              <a:t>　</a:t>
            </a:r>
            <a:r>
              <a:rPr lang="ja-JP" altLang="en-US" sz="2400" b="1" dirty="0" smtClean="0"/>
              <a:t>　</a:t>
            </a:r>
            <a:r>
              <a:rPr lang="ja-JP" altLang="ja-JP" sz="2400" b="1" dirty="0" smtClean="0"/>
              <a:t>ロータリークラブ</a:t>
            </a:r>
            <a:r>
              <a:rPr lang="ja-JP" altLang="ja-JP" sz="2400" b="1" dirty="0"/>
              <a:t>・セントラルで提出するクラブの数を増やす。</a:t>
            </a:r>
          </a:p>
        </p:txBody>
      </p:sp>
      <p:cxnSp>
        <p:nvCxnSpPr>
          <p:cNvPr id="8" name="直線コネクタ 7"/>
          <p:cNvCxnSpPr/>
          <p:nvPr/>
        </p:nvCxnSpPr>
        <p:spPr>
          <a:xfrm>
            <a:off x="755576" y="1772816"/>
            <a:ext cx="147382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>
            <a:off x="755576" y="2492896"/>
            <a:ext cx="4392488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/>
        </p:nvCxnSpPr>
        <p:spPr>
          <a:xfrm>
            <a:off x="3032212" y="3933056"/>
            <a:ext cx="240388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>
            <a:off x="2051720" y="4293096"/>
            <a:ext cx="240388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>
            <a:off x="6526687" y="4293096"/>
            <a:ext cx="2005753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>
            <a:off x="755576" y="4653136"/>
            <a:ext cx="50405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>
            <a:off x="755576" y="5733256"/>
            <a:ext cx="496855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593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1" y="0"/>
            <a:ext cx="9144000" cy="1079500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r>
              <a:rPr kumimoji="1" lang="ja-JP" altLang="en-US" sz="3300" b="1" dirty="0" smtClean="0"/>
              <a:t>優先項目</a:t>
            </a:r>
            <a:r>
              <a:rPr kumimoji="1" lang="en-US" altLang="ja-JP" sz="3300" b="1" dirty="0" smtClean="0"/>
              <a:t>3</a:t>
            </a:r>
            <a:r>
              <a:rPr kumimoji="1" lang="ja-JP" altLang="en-US" sz="3300" b="1" dirty="0" smtClean="0"/>
              <a:t>の目標：公共イメージと認知度の向上</a:t>
            </a:r>
            <a:endParaRPr kumimoji="1" lang="ja-JP" altLang="en-US" sz="3300" b="1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397401" y="642604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2017</a:t>
            </a:r>
            <a:endParaRPr kumimoji="1" lang="ja-JP" altLang="en-US" dirty="0"/>
          </a:p>
        </p:txBody>
      </p:sp>
      <p:pic>
        <p:nvPicPr>
          <p:cNvPr id="7" name="Picture 2" descr="C:\Users\administrator\Documents\24.ロータリー\1701ロータリースライドフォーマット\ロゴ・テーマロゴ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60" y="6000769"/>
            <a:ext cx="4248473" cy="87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テキスト ボックス 14"/>
          <p:cNvSpPr txBox="1"/>
          <p:nvPr/>
        </p:nvSpPr>
        <p:spPr>
          <a:xfrm>
            <a:off x="278151" y="1337396"/>
            <a:ext cx="857078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ja-JP" altLang="en-US" sz="2400" b="1" dirty="0" smtClean="0"/>
              <a:t>９．</a:t>
            </a:r>
            <a:r>
              <a:rPr lang="ja-JP" altLang="ja-JP" sz="2400" b="1" dirty="0" smtClean="0"/>
              <a:t>ロータリー</a:t>
            </a:r>
            <a:r>
              <a:rPr lang="ja-JP" altLang="ja-JP" sz="2400" b="1" dirty="0"/>
              <a:t>の人道的奉仕の影響を明確に伝えられるよう</a:t>
            </a:r>
            <a:r>
              <a:rPr lang="ja-JP" altLang="ja-JP" sz="2400" b="1" dirty="0" smtClean="0"/>
              <a:t>にする</a:t>
            </a:r>
            <a:endParaRPr lang="en-US" altLang="ja-JP" sz="2400" b="1" dirty="0" smtClean="0"/>
          </a:p>
          <a:p>
            <a:pPr lvl="0"/>
            <a:r>
              <a:rPr lang="ja-JP" altLang="en-US" sz="2400" b="1" dirty="0"/>
              <a:t>　</a:t>
            </a:r>
            <a:r>
              <a:rPr lang="ja-JP" altLang="en-US" sz="2400" b="1" dirty="0" smtClean="0"/>
              <a:t>　</a:t>
            </a:r>
            <a:r>
              <a:rPr lang="ja-JP" altLang="ja-JP" sz="2400" b="1" dirty="0" smtClean="0"/>
              <a:t>ため</a:t>
            </a:r>
            <a:r>
              <a:rPr lang="ja-JP" altLang="ja-JP" sz="2400" b="1" dirty="0"/>
              <a:t>、データを集めてクラブの奉仕時間と寄付を数量化する。</a:t>
            </a:r>
          </a:p>
          <a:p>
            <a:pPr lvl="0"/>
            <a:endParaRPr lang="en-US" altLang="ja-JP" sz="2400" b="1" dirty="0" smtClean="0"/>
          </a:p>
          <a:p>
            <a:pPr lvl="0"/>
            <a:r>
              <a:rPr lang="ja-JP" altLang="en-US" sz="2400" b="1" dirty="0"/>
              <a:t>１０．</a:t>
            </a:r>
            <a:r>
              <a:rPr lang="ja-JP" altLang="ja-JP" sz="2400" b="1" dirty="0" smtClean="0"/>
              <a:t>ロータリー</a:t>
            </a:r>
            <a:r>
              <a:rPr lang="ja-JP" altLang="ja-JP" sz="2400" b="1" dirty="0"/>
              <a:t>の人道的奉仕が世界にもたらす影響に</a:t>
            </a:r>
            <a:r>
              <a:rPr lang="ja-JP" altLang="ja-JP" sz="2400" b="1" dirty="0" smtClean="0"/>
              <a:t>関する</a:t>
            </a:r>
            <a:endParaRPr lang="en-US" altLang="ja-JP" sz="2400" b="1" dirty="0" smtClean="0"/>
          </a:p>
          <a:p>
            <a:pPr lvl="0"/>
            <a:r>
              <a:rPr lang="ja-JP" altLang="en-US" sz="2400" b="1" dirty="0"/>
              <a:t>　</a:t>
            </a:r>
            <a:r>
              <a:rPr lang="ja-JP" altLang="en-US" sz="2400" b="1" dirty="0" smtClean="0"/>
              <a:t>　　</a:t>
            </a:r>
            <a:r>
              <a:rPr lang="ja-JP" altLang="ja-JP" sz="2400" b="1" dirty="0" smtClean="0"/>
              <a:t>資料</a:t>
            </a:r>
            <a:r>
              <a:rPr lang="ja-JP" altLang="ja-JP" sz="2400" b="1" dirty="0"/>
              <a:t>をクラブや地区に提供する。</a:t>
            </a:r>
          </a:p>
          <a:p>
            <a:pPr lvl="0"/>
            <a:endParaRPr lang="en-US" altLang="ja-JP" sz="2400" b="1" dirty="0" smtClean="0"/>
          </a:p>
          <a:p>
            <a:pPr lvl="0"/>
            <a:r>
              <a:rPr lang="ja-JP" altLang="en-US" sz="2400" b="1" dirty="0" smtClean="0"/>
              <a:t>１１．</a:t>
            </a:r>
            <a:r>
              <a:rPr lang="ja-JP" altLang="ja-JP" sz="2400" b="1" dirty="0" smtClean="0"/>
              <a:t>ポリオ</a:t>
            </a:r>
            <a:r>
              <a:rPr lang="ja-JP" altLang="ja-JP" sz="2400" b="1" dirty="0"/>
              <a:t>撲滅におけるロータリーの役割と、ロータリー財団</a:t>
            </a:r>
            <a:r>
              <a:rPr lang="ja-JP" altLang="ja-JP" sz="2400" b="1" dirty="0" smtClean="0"/>
              <a:t>の</a:t>
            </a:r>
            <a:endParaRPr lang="en-US" altLang="ja-JP" sz="2400" b="1" dirty="0" smtClean="0"/>
          </a:p>
          <a:p>
            <a:pPr lvl="0"/>
            <a:r>
              <a:rPr lang="ja-JP" altLang="en-US" sz="2400" b="1" dirty="0"/>
              <a:t>　</a:t>
            </a:r>
            <a:r>
              <a:rPr lang="ja-JP" altLang="en-US" sz="2400" b="1" dirty="0" smtClean="0"/>
              <a:t>　　</a:t>
            </a:r>
            <a:r>
              <a:rPr lang="ja-JP" altLang="ja-JP" sz="2400" b="1" dirty="0" smtClean="0"/>
              <a:t>次</a:t>
            </a:r>
            <a:r>
              <a:rPr lang="ja-JP" altLang="ja-JP" sz="2400" b="1" dirty="0"/>
              <a:t>世紀に向けた「世界でよいことをする」計画の周知を図る。</a:t>
            </a:r>
          </a:p>
          <a:p>
            <a:endParaRPr lang="en-US" altLang="ja-JP" sz="2400" b="1" dirty="0" smtClean="0"/>
          </a:p>
          <a:p>
            <a:r>
              <a:rPr lang="ja-JP" altLang="en-US" sz="2400" b="1" dirty="0" smtClean="0"/>
              <a:t>１２．</a:t>
            </a:r>
            <a:r>
              <a:rPr lang="ja-JP" altLang="ja-JP" sz="2400" b="1" dirty="0" smtClean="0"/>
              <a:t>多様</a:t>
            </a:r>
            <a:r>
              <a:rPr lang="ja-JP" altLang="ja-JP" sz="2400" b="1" dirty="0"/>
              <a:t>なメディアを通じてロータリーを紹介するようクラブ</a:t>
            </a:r>
            <a:r>
              <a:rPr lang="ja-JP" altLang="ja-JP" sz="2400" b="1" dirty="0" smtClean="0"/>
              <a:t>と</a:t>
            </a:r>
            <a:endParaRPr lang="en-US" altLang="ja-JP" sz="2400" b="1" dirty="0" smtClean="0"/>
          </a:p>
          <a:p>
            <a:r>
              <a:rPr lang="ja-JP" altLang="en-US" sz="2400" b="1" dirty="0"/>
              <a:t>　</a:t>
            </a:r>
            <a:r>
              <a:rPr lang="ja-JP" altLang="en-US" sz="2400" b="1" dirty="0" smtClean="0"/>
              <a:t>　　</a:t>
            </a:r>
            <a:r>
              <a:rPr lang="ja-JP" altLang="ja-JP" sz="2400" b="1" dirty="0" smtClean="0"/>
              <a:t>地区</a:t>
            </a:r>
            <a:r>
              <a:rPr lang="ja-JP" altLang="ja-JP" sz="2400" b="1" dirty="0"/>
              <a:t>に奨励する。</a:t>
            </a:r>
          </a:p>
        </p:txBody>
      </p:sp>
      <p:cxnSp>
        <p:nvCxnSpPr>
          <p:cNvPr id="5" name="直線コネクタ 4"/>
          <p:cNvCxnSpPr/>
          <p:nvPr/>
        </p:nvCxnSpPr>
        <p:spPr>
          <a:xfrm>
            <a:off x="3563888" y="2060848"/>
            <a:ext cx="432048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/>
          <p:cNvCxnSpPr/>
          <p:nvPr/>
        </p:nvCxnSpPr>
        <p:spPr>
          <a:xfrm>
            <a:off x="3203848" y="4293096"/>
            <a:ext cx="532859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>
            <a:off x="1043608" y="5013176"/>
            <a:ext cx="1872208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165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1" y="0"/>
            <a:ext cx="9144000" cy="1079500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r>
              <a:rPr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地区活動方針</a:t>
            </a:r>
            <a:endParaRPr kumimoji="1" lang="ja-JP" altLang="en-US" sz="3300" b="1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397401" y="642604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2017</a:t>
            </a:r>
            <a:endParaRPr kumimoji="1" lang="ja-JP" altLang="en-US" dirty="0"/>
          </a:p>
        </p:txBody>
      </p:sp>
      <p:pic>
        <p:nvPicPr>
          <p:cNvPr id="7" name="Picture 2" descr="C:\Users\administrator\Documents\24.ロータリー\1701ロータリースライドフォーマット\ロゴ・テーマロゴ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60" y="6000769"/>
            <a:ext cx="4248473" cy="87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テキスト ボックス 14"/>
          <p:cNvSpPr txBox="1"/>
          <p:nvPr/>
        </p:nvSpPr>
        <p:spPr>
          <a:xfrm>
            <a:off x="251520" y="1340768"/>
            <a:ext cx="871458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solidFill>
                  <a:prstClr val="black"/>
                </a:solidFill>
                <a:latin typeface="+mn-ea"/>
                <a:cs typeface="メイリオ" panose="020B0604030504040204" pitchFamily="50" charset="-128"/>
              </a:rPr>
              <a:t>１．クラブの主体性を尊重し、能動的な取り組みを重視した</a:t>
            </a:r>
            <a:endParaRPr lang="en-US" altLang="ja-JP" sz="2400" b="1" dirty="0">
              <a:solidFill>
                <a:prstClr val="black"/>
              </a:solidFill>
              <a:latin typeface="+mn-ea"/>
              <a:cs typeface="メイリオ" panose="020B0604030504040204" pitchFamily="50" charset="-128"/>
            </a:endParaRPr>
          </a:p>
          <a:p>
            <a:r>
              <a:rPr lang="ja-JP" altLang="en-US" sz="2400" b="1" dirty="0">
                <a:solidFill>
                  <a:prstClr val="black"/>
                </a:solidFill>
                <a:latin typeface="+mn-ea"/>
                <a:cs typeface="メイリオ" panose="020B0604030504040204" pitchFamily="50" charset="-128"/>
              </a:rPr>
              <a:t>　　支援体制の充実</a:t>
            </a:r>
            <a:endParaRPr lang="en-US" altLang="ja-JP" sz="2400" b="1" dirty="0">
              <a:solidFill>
                <a:prstClr val="black"/>
              </a:solidFill>
              <a:latin typeface="+mn-ea"/>
              <a:cs typeface="メイリオ" panose="020B0604030504040204" pitchFamily="50" charset="-128"/>
            </a:endParaRPr>
          </a:p>
          <a:p>
            <a:endParaRPr lang="en-US" altLang="ja-JP" sz="2400" b="1" dirty="0">
              <a:solidFill>
                <a:prstClr val="black"/>
              </a:solidFill>
              <a:latin typeface="+mn-ea"/>
              <a:cs typeface="メイリオ" panose="020B0604030504040204" pitchFamily="50" charset="-128"/>
            </a:endParaRPr>
          </a:p>
          <a:p>
            <a:r>
              <a:rPr lang="ja-JP" altLang="en-US" sz="2400" b="1" dirty="0">
                <a:solidFill>
                  <a:prstClr val="black"/>
                </a:solidFill>
                <a:latin typeface="+mn-ea"/>
                <a:cs typeface="メイリオ" panose="020B0604030504040204" pitchFamily="50" charset="-128"/>
              </a:rPr>
              <a:t>２．人々の人生を変え、地域に、国々に、</a:t>
            </a:r>
            <a:endParaRPr lang="en-US" altLang="ja-JP" sz="2400" b="1" dirty="0">
              <a:solidFill>
                <a:prstClr val="black"/>
              </a:solidFill>
              <a:latin typeface="+mn-ea"/>
              <a:cs typeface="メイリオ" panose="020B0604030504040204" pitchFamily="50" charset="-128"/>
            </a:endParaRPr>
          </a:p>
          <a:p>
            <a:r>
              <a:rPr lang="ja-JP" altLang="en-US" sz="2400" b="1" dirty="0">
                <a:solidFill>
                  <a:prstClr val="black"/>
                </a:solidFill>
                <a:latin typeface="+mn-ea"/>
                <a:cs typeface="メイリオ" panose="020B0604030504040204" pitchFamily="50" charset="-128"/>
              </a:rPr>
              <a:t>　　そして世界に変化をもたらすロータリーらしい奉仕活動の支援</a:t>
            </a:r>
            <a:endParaRPr lang="en-US" altLang="ja-JP" sz="2400" b="1" dirty="0">
              <a:solidFill>
                <a:prstClr val="black"/>
              </a:solidFill>
              <a:latin typeface="+mn-ea"/>
              <a:cs typeface="メイリオ" panose="020B0604030504040204" pitchFamily="50" charset="-128"/>
            </a:endParaRPr>
          </a:p>
          <a:p>
            <a:endParaRPr lang="en-US" altLang="ja-JP" sz="2400" b="1" dirty="0">
              <a:solidFill>
                <a:prstClr val="black"/>
              </a:solidFill>
              <a:latin typeface="+mn-ea"/>
              <a:cs typeface="メイリオ" panose="020B0604030504040204" pitchFamily="50" charset="-128"/>
            </a:endParaRPr>
          </a:p>
          <a:p>
            <a:r>
              <a:rPr lang="ja-JP" altLang="en-US" sz="2400" b="1" dirty="0">
                <a:solidFill>
                  <a:prstClr val="black"/>
                </a:solidFill>
                <a:latin typeface="+mn-ea"/>
                <a:cs typeface="メイリオ" panose="020B0604030504040204" pitchFamily="50" charset="-128"/>
              </a:rPr>
              <a:t>３．クラブと地区との開かれた意思疎通の促進</a:t>
            </a:r>
            <a:endParaRPr lang="en-US" altLang="ja-JP" sz="2400" b="1" dirty="0">
              <a:solidFill>
                <a:prstClr val="black"/>
              </a:solidFill>
              <a:latin typeface="+mn-ea"/>
              <a:cs typeface="メイリオ" panose="020B0604030504040204" pitchFamily="50" charset="-128"/>
            </a:endParaRPr>
          </a:p>
          <a:p>
            <a:endParaRPr lang="en-US" altLang="ja-JP" sz="2400" b="1" dirty="0">
              <a:solidFill>
                <a:prstClr val="black"/>
              </a:solidFill>
              <a:latin typeface="+mn-ea"/>
              <a:cs typeface="メイリオ" panose="020B0604030504040204" pitchFamily="50" charset="-128"/>
            </a:endParaRPr>
          </a:p>
          <a:p>
            <a:r>
              <a:rPr lang="ja-JP" altLang="en-US" sz="2400" b="1" dirty="0">
                <a:solidFill>
                  <a:prstClr val="black"/>
                </a:solidFill>
                <a:latin typeface="+mn-ea"/>
                <a:cs typeface="メイリオ" panose="020B0604030504040204" pitchFamily="50" charset="-128"/>
              </a:rPr>
              <a:t>４．活力あるクラブの基盤づくりのサポート</a:t>
            </a:r>
            <a:endParaRPr lang="en-US" altLang="ja-JP" sz="2400" b="1" dirty="0">
              <a:solidFill>
                <a:prstClr val="black"/>
              </a:solidFill>
              <a:latin typeface="+mn-ea"/>
              <a:cs typeface="メイリオ" panose="020B0604030504040204" pitchFamily="50" charset="-128"/>
            </a:endParaRPr>
          </a:p>
          <a:p>
            <a:endParaRPr lang="en-US" altLang="ja-JP" sz="2400" b="1" dirty="0">
              <a:solidFill>
                <a:prstClr val="black"/>
              </a:solidFill>
              <a:latin typeface="+mn-ea"/>
              <a:cs typeface="メイリオ" panose="020B0604030504040204" pitchFamily="50" charset="-128"/>
            </a:endParaRPr>
          </a:p>
          <a:p>
            <a:r>
              <a:rPr lang="ja-JP" altLang="en-US" sz="2400" b="1" dirty="0">
                <a:solidFill>
                  <a:prstClr val="black"/>
                </a:solidFill>
                <a:latin typeface="+mn-ea"/>
                <a:cs typeface="メイリオ" panose="020B0604030504040204" pitchFamily="50" charset="-128"/>
              </a:rPr>
              <a:t>５．クラブの未来像、将来のありたい姿を構想し、</a:t>
            </a:r>
            <a:endParaRPr lang="en-US" altLang="ja-JP" sz="2400" b="1" dirty="0">
              <a:solidFill>
                <a:prstClr val="black"/>
              </a:solidFill>
              <a:latin typeface="+mn-ea"/>
              <a:cs typeface="メイリオ" panose="020B0604030504040204" pitchFamily="50" charset="-128"/>
            </a:endParaRPr>
          </a:p>
          <a:p>
            <a:r>
              <a:rPr lang="ja-JP" altLang="en-US" sz="2400" b="1" dirty="0">
                <a:solidFill>
                  <a:prstClr val="black"/>
                </a:solidFill>
                <a:latin typeface="+mn-ea"/>
                <a:cs typeface="メイリオ" panose="020B0604030504040204" pitchFamily="50" charset="-128"/>
              </a:rPr>
              <a:t>　　中長期の視点に立ったクラブ戦略計画の策定と推進の支援</a:t>
            </a:r>
            <a:endParaRPr lang="en-US" altLang="ja-JP" sz="2400" b="1" dirty="0">
              <a:solidFill>
                <a:prstClr val="black"/>
              </a:solidFill>
              <a:latin typeface="+mn-ea"/>
              <a:cs typeface="メイリオ" panose="020B0604030504040204" pitchFamily="50" charset="-128"/>
            </a:endParaRPr>
          </a:p>
        </p:txBody>
      </p:sp>
      <p:cxnSp>
        <p:nvCxnSpPr>
          <p:cNvPr id="6" name="直線コネクタ 5"/>
          <p:cNvCxnSpPr/>
          <p:nvPr/>
        </p:nvCxnSpPr>
        <p:spPr>
          <a:xfrm>
            <a:off x="699621" y="1772816"/>
            <a:ext cx="2144187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/>
          <p:cNvCxnSpPr/>
          <p:nvPr/>
        </p:nvCxnSpPr>
        <p:spPr>
          <a:xfrm>
            <a:off x="4353633" y="3212976"/>
            <a:ext cx="437013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>
            <a:off x="699621" y="4725144"/>
            <a:ext cx="293627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>
            <a:off x="761258" y="5445224"/>
            <a:ext cx="453082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389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2348880"/>
            <a:ext cx="9144000" cy="2232248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pPr algn="ctr"/>
            <a:r>
              <a:rPr kumimoji="1" lang="ja-JP" altLang="en-US" sz="3600" b="1" dirty="0" smtClean="0"/>
              <a:t>国際協議会報告</a:t>
            </a:r>
            <a:r>
              <a:rPr lang="ja-JP" altLang="en-US" sz="3600" b="1" dirty="0" smtClean="0"/>
              <a:t>・</a:t>
            </a:r>
            <a:r>
              <a:rPr lang="en-US" altLang="ja-JP" sz="3600" b="1" dirty="0" smtClean="0"/>
              <a:t>RI</a:t>
            </a:r>
            <a:r>
              <a:rPr lang="ja-JP" altLang="en-US" sz="3600" b="1" dirty="0" smtClean="0"/>
              <a:t>年次テーマ・</a:t>
            </a:r>
            <a:endParaRPr lang="en-US" altLang="ja-JP" sz="3600" b="1" dirty="0" smtClean="0"/>
          </a:p>
          <a:p>
            <a:pPr algn="ctr"/>
            <a:r>
              <a:rPr kumimoji="1" lang="ja-JP" altLang="en-US" sz="3600" b="1" dirty="0" smtClean="0"/>
              <a:t>地区運営方針・地区目標の説明</a:t>
            </a:r>
            <a:endParaRPr kumimoji="1" lang="en-US" altLang="ja-JP" sz="3600" b="1" dirty="0" smtClean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397401" y="642604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2017</a:t>
            </a:r>
            <a:endParaRPr kumimoji="1" lang="ja-JP" altLang="en-US" dirty="0"/>
          </a:p>
        </p:txBody>
      </p:sp>
      <p:pic>
        <p:nvPicPr>
          <p:cNvPr id="7" name="Picture 2" descr="C:\Users\administrator\Desktop\RotaryMBS_PMS-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22" y="188078"/>
            <a:ext cx="5040560" cy="189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2938244" y="6002124"/>
            <a:ext cx="3259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/>
              <a:t>2017</a:t>
            </a:r>
            <a:r>
              <a:rPr lang="ja-JP" altLang="en-US" sz="2800" dirty="0" smtClean="0"/>
              <a:t>年</a:t>
            </a:r>
            <a:r>
              <a:rPr lang="en-US" altLang="ja-JP" sz="2800" dirty="0"/>
              <a:t>3</a:t>
            </a:r>
            <a:r>
              <a:rPr lang="ja-JP" altLang="en-US" sz="2800" dirty="0" smtClean="0"/>
              <a:t>月</a:t>
            </a:r>
            <a:r>
              <a:rPr lang="en-US" altLang="ja-JP" sz="2800" dirty="0"/>
              <a:t>19</a:t>
            </a:r>
            <a:r>
              <a:rPr lang="ja-JP" altLang="en-US" sz="2800" dirty="0" smtClean="0"/>
              <a:t>日（日）</a:t>
            </a:r>
            <a:endParaRPr kumimoji="1" lang="ja-JP" altLang="en-US" sz="28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462889" y="4978042"/>
            <a:ext cx="42082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 smtClean="0"/>
              <a:t>2016-17</a:t>
            </a:r>
            <a:r>
              <a:rPr lang="ja-JP" altLang="en-US" sz="2400" b="1" dirty="0" smtClean="0"/>
              <a:t>年度　ガバナーエレクト</a:t>
            </a:r>
            <a:endParaRPr lang="ja-JP" altLang="en-US" sz="2400" b="1" dirty="0"/>
          </a:p>
          <a:p>
            <a:pPr algn="ctr"/>
            <a:r>
              <a:rPr lang="ja-JP" altLang="en-US" sz="2400" b="1" dirty="0"/>
              <a:t>田中　</a:t>
            </a:r>
            <a:r>
              <a:rPr lang="ja-JP" altLang="en-US" sz="2400" b="1" dirty="0" smtClean="0"/>
              <a:t>誠二</a:t>
            </a:r>
            <a:endParaRPr lang="ja-JP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25603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-3572" y="2060848"/>
            <a:ext cx="9144000" cy="2664296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pPr algn="ctr"/>
            <a:r>
              <a:rPr lang="ja-JP" altLang="en-US" sz="3600" b="1" dirty="0" smtClean="0"/>
              <a:t>国際ロータリー</a:t>
            </a:r>
            <a:endParaRPr lang="en-US" altLang="ja-JP" sz="3600" b="1" dirty="0" smtClean="0"/>
          </a:p>
          <a:p>
            <a:pPr algn="ctr"/>
            <a:r>
              <a:rPr kumimoji="1" lang="en-US" altLang="ja-JP" sz="3600" b="1" dirty="0" smtClean="0"/>
              <a:t>2017-18</a:t>
            </a:r>
            <a:r>
              <a:rPr kumimoji="1" lang="ja-JP" altLang="en-US" sz="3600" b="1" dirty="0" smtClean="0"/>
              <a:t>年度</a:t>
            </a:r>
            <a:endParaRPr kumimoji="1" lang="en-US" altLang="ja-JP" sz="3600" b="1" dirty="0" smtClean="0"/>
          </a:p>
          <a:p>
            <a:pPr algn="ctr"/>
            <a:r>
              <a:rPr kumimoji="1" lang="ja-JP" altLang="en-US" sz="3600" b="1" dirty="0" smtClean="0"/>
              <a:t>イアン　</a:t>
            </a:r>
            <a:r>
              <a:rPr kumimoji="1" lang="en-US" altLang="ja-JP" sz="3600" b="1" dirty="0" smtClean="0"/>
              <a:t>H.S.</a:t>
            </a:r>
            <a:r>
              <a:rPr kumimoji="1" lang="ja-JP" altLang="en-US" sz="3600" b="1" dirty="0" smtClean="0"/>
              <a:t>　ライズリー会長賞</a:t>
            </a:r>
            <a:endParaRPr kumimoji="1" lang="ja-JP" altLang="en-US" sz="3600" b="1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397401" y="642604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2017</a:t>
            </a:r>
            <a:endParaRPr kumimoji="1" lang="ja-JP" altLang="en-US" dirty="0"/>
          </a:p>
        </p:txBody>
      </p:sp>
      <p:pic>
        <p:nvPicPr>
          <p:cNvPr id="13" name="Picture 2" descr="C:\Users\administrator\Documents\24.ロータリー\1701ロータリースライドフォーマット\ロゴ・テーマロゴ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60" y="6000769"/>
            <a:ext cx="4248473" cy="87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67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1204888" y="1556792"/>
            <a:ext cx="58416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 dirty="0" smtClean="0"/>
              <a:t>■</a:t>
            </a:r>
            <a:r>
              <a:rPr lang="en-US" altLang="ja-JP" sz="2400" b="1" dirty="0"/>
              <a:t>2017</a:t>
            </a:r>
            <a:r>
              <a:rPr lang="ja-JP" altLang="en-US" sz="2400" b="1" dirty="0"/>
              <a:t>年</a:t>
            </a:r>
            <a:r>
              <a:rPr lang="en-US" altLang="ja-JP" sz="2400" b="1" dirty="0"/>
              <a:t>7</a:t>
            </a:r>
            <a:r>
              <a:rPr lang="ja-JP" altLang="en-US" sz="2400" b="1" dirty="0"/>
              <a:t>月と</a:t>
            </a:r>
            <a:r>
              <a:rPr lang="en-US" altLang="ja-JP" sz="2400" b="1" dirty="0"/>
              <a:t>2018</a:t>
            </a:r>
            <a:r>
              <a:rPr lang="ja-JP" altLang="en-US" sz="2400" b="1" dirty="0"/>
              <a:t>年</a:t>
            </a:r>
            <a:r>
              <a:rPr lang="en-US" altLang="ja-JP" sz="2400" b="1" dirty="0"/>
              <a:t>1</a:t>
            </a:r>
            <a:r>
              <a:rPr lang="ja-JP" altLang="en-US" sz="2400" b="1" dirty="0"/>
              <a:t>月のクラブ請求書</a:t>
            </a:r>
            <a:r>
              <a:rPr lang="ja-JP" altLang="en-US" sz="2400" b="1" dirty="0" smtClean="0"/>
              <a:t>の</a:t>
            </a:r>
            <a:endParaRPr lang="en-US" altLang="ja-JP" sz="2400" b="1" dirty="0" smtClean="0"/>
          </a:p>
          <a:p>
            <a:r>
              <a:rPr lang="ja-JP" altLang="en-US" sz="2400" b="1" dirty="0"/>
              <a:t>　 </a:t>
            </a:r>
            <a:r>
              <a:rPr lang="ja-JP" altLang="en-US" sz="2400" b="1" dirty="0" smtClean="0"/>
              <a:t>支払い</a:t>
            </a:r>
            <a:r>
              <a:rPr lang="ja-JP" altLang="en-US" sz="2400" b="1" dirty="0"/>
              <a:t>を遅延なく行う。</a:t>
            </a:r>
            <a:endParaRPr lang="en-US" altLang="ja-JP" sz="2400" b="1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199855" y="2919387"/>
            <a:ext cx="72891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 dirty="0" smtClean="0"/>
              <a:t>■ボランティア</a:t>
            </a:r>
            <a:r>
              <a:rPr lang="ja-JP" altLang="en-US" sz="2400" b="1" dirty="0"/>
              <a:t>に費やした時間と奉仕プロジェクトへ</a:t>
            </a:r>
            <a:r>
              <a:rPr lang="ja-JP" altLang="en-US" sz="2400" b="1" dirty="0" smtClean="0"/>
              <a:t>の</a:t>
            </a:r>
            <a:endParaRPr lang="en-US" altLang="ja-JP" sz="2400" b="1" dirty="0"/>
          </a:p>
          <a:p>
            <a:r>
              <a:rPr lang="ja-JP" altLang="en-US" sz="2400" b="1" dirty="0" smtClean="0"/>
              <a:t>　支援</a:t>
            </a:r>
            <a:r>
              <a:rPr lang="ja-JP" altLang="en-US" sz="2400" b="1" dirty="0"/>
              <a:t>を、ロータリークラブ・セントラルで報告する</a:t>
            </a:r>
            <a:r>
              <a:rPr lang="ja-JP" altLang="en-US" sz="2400" b="1" dirty="0" smtClean="0"/>
              <a:t>。</a:t>
            </a:r>
            <a:endParaRPr lang="en-US" altLang="ja-JP" sz="2400" b="1" dirty="0" smtClean="0"/>
          </a:p>
          <a:p>
            <a:r>
              <a:rPr lang="ja-JP" altLang="en-US" sz="2400" b="1" dirty="0"/>
              <a:t>　</a:t>
            </a:r>
            <a:r>
              <a:rPr lang="ja-JP" altLang="en-US" sz="2400" b="1" dirty="0" smtClean="0"/>
              <a:t>これ</a:t>
            </a:r>
            <a:r>
              <a:rPr lang="ja-JP" altLang="en-US" sz="2400" b="1" dirty="0"/>
              <a:t>により、世界中でロータリーが与えた影響を測り</a:t>
            </a:r>
            <a:r>
              <a:rPr lang="ja-JP" altLang="en-US" sz="2400" b="1" dirty="0" smtClean="0"/>
              <a:t>、</a:t>
            </a:r>
            <a:endParaRPr lang="en-US" altLang="ja-JP" sz="2400" b="1" dirty="0" smtClean="0"/>
          </a:p>
          <a:p>
            <a:r>
              <a:rPr lang="ja-JP" altLang="en-US" sz="2400" b="1" dirty="0"/>
              <a:t>　</a:t>
            </a:r>
            <a:r>
              <a:rPr lang="ja-JP" altLang="en-US" sz="2400" b="1" dirty="0" smtClean="0"/>
              <a:t>広報</a:t>
            </a:r>
            <a:r>
              <a:rPr lang="ja-JP" altLang="en-US" sz="2400" b="1" dirty="0"/>
              <a:t>に活用できる。</a:t>
            </a:r>
            <a:endParaRPr lang="ja-JP" altLang="en-US" sz="2000" dirty="0"/>
          </a:p>
        </p:txBody>
      </p:sp>
      <p:sp>
        <p:nvSpPr>
          <p:cNvPr id="2" name="正方形/長方形 1"/>
          <p:cNvSpPr/>
          <p:nvPr/>
        </p:nvSpPr>
        <p:spPr>
          <a:xfrm>
            <a:off x="1" y="0"/>
            <a:ext cx="9144000" cy="1079500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r>
              <a:rPr lang="ja-JP" altLang="en-US" sz="3600" b="1" dirty="0"/>
              <a:t>必須活動</a:t>
            </a:r>
            <a:endParaRPr kumimoji="1" lang="ja-JP" altLang="en-US" sz="3600" b="1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397401" y="642604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2017</a:t>
            </a:r>
            <a:endParaRPr kumimoji="1" lang="ja-JP" altLang="en-US" dirty="0"/>
          </a:p>
        </p:txBody>
      </p:sp>
      <p:pic>
        <p:nvPicPr>
          <p:cNvPr id="7" name="Picture 2" descr="C:\Users\administrator\Documents\24.ロータリー\1701ロータリースライドフォーマット\ロゴ・テーマロゴ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60" y="6000769"/>
            <a:ext cx="4248473" cy="87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直線コネクタ 5"/>
          <p:cNvCxnSpPr/>
          <p:nvPr/>
        </p:nvCxnSpPr>
        <p:spPr>
          <a:xfrm>
            <a:off x="1619672" y="2348880"/>
            <a:ext cx="273396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>
            <a:off x="2627784" y="3671023"/>
            <a:ext cx="4418768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247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1204888" y="2111648"/>
            <a:ext cx="598112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 dirty="0"/>
              <a:t>■目標の設定と達成</a:t>
            </a:r>
            <a:endParaRPr lang="en-US" altLang="ja-JP" sz="2400" b="1" dirty="0"/>
          </a:p>
          <a:p>
            <a:r>
              <a:rPr lang="ja-JP" altLang="en-US" sz="2000" dirty="0" smtClean="0"/>
              <a:t>　・</a:t>
            </a:r>
            <a:r>
              <a:rPr lang="ja-JP" altLang="en-US" sz="2000" dirty="0"/>
              <a:t>ロータリークラブ・</a:t>
            </a:r>
            <a:r>
              <a:rPr lang="ja-JP" altLang="en-US" sz="2000" dirty="0" smtClean="0"/>
              <a:t>セントラルで目標設定（最低</a:t>
            </a:r>
            <a:r>
              <a:rPr lang="en-US" altLang="ja-JP" sz="2000" dirty="0" smtClean="0"/>
              <a:t>10</a:t>
            </a:r>
            <a:r>
              <a:rPr lang="ja-JP" altLang="en-US" sz="2000" dirty="0" smtClean="0"/>
              <a:t>件）</a:t>
            </a:r>
            <a:endParaRPr lang="en-US" altLang="ja-JP" sz="2000" dirty="0" smtClean="0"/>
          </a:p>
          <a:p>
            <a:r>
              <a:rPr lang="ja-JP" altLang="en-US" sz="2000" dirty="0" smtClean="0"/>
              <a:t>　・</a:t>
            </a:r>
            <a:r>
              <a:rPr lang="ja-JP" altLang="en-US" sz="2000" dirty="0"/>
              <a:t>クラブの戦略計画</a:t>
            </a:r>
            <a:r>
              <a:rPr lang="ja-JP" altLang="en-US" sz="2000" dirty="0" smtClean="0"/>
              <a:t>の立案、更新</a:t>
            </a:r>
            <a:endParaRPr lang="ja-JP" altLang="en-US" sz="20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199855" y="3265707"/>
            <a:ext cx="260199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 dirty="0"/>
              <a:t>■会員数を増やす</a:t>
            </a:r>
            <a:endParaRPr lang="en-US" altLang="ja-JP" sz="2400" b="1" dirty="0"/>
          </a:p>
          <a:p>
            <a:r>
              <a:rPr lang="ja-JP" altLang="en-US" sz="2000" dirty="0" smtClean="0"/>
              <a:t>　・女性会員数増</a:t>
            </a:r>
            <a:endParaRPr lang="en-US" altLang="ja-JP" sz="2000" dirty="0"/>
          </a:p>
          <a:p>
            <a:r>
              <a:rPr lang="ja-JP" altLang="en-US" sz="2000" dirty="0" smtClean="0"/>
              <a:t>　・</a:t>
            </a:r>
            <a:r>
              <a:rPr lang="en-US" altLang="ja-JP" sz="2000" dirty="0"/>
              <a:t>40</a:t>
            </a:r>
            <a:r>
              <a:rPr lang="ja-JP" altLang="en-US" sz="2000" dirty="0" smtClean="0"/>
              <a:t>歳未満会員数増</a:t>
            </a:r>
            <a:endParaRPr lang="ja-JP" altLang="en-US" sz="20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213749" y="4432220"/>
            <a:ext cx="584006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 dirty="0">
                <a:latin typeface="ＭＳ Ｐゴシック"/>
              </a:rPr>
              <a:t>■活動への積極参加を促す</a:t>
            </a:r>
            <a:endParaRPr lang="en-US" altLang="ja-JP" sz="2400" b="1" dirty="0">
              <a:latin typeface="ＭＳ Ｐゴシック"/>
            </a:endParaRPr>
          </a:p>
          <a:p>
            <a:r>
              <a:rPr lang="ja-JP" altLang="en-US" sz="2000" dirty="0" smtClean="0">
                <a:latin typeface="ＭＳ Ｐゴシック"/>
              </a:rPr>
              <a:t>　・</a:t>
            </a:r>
            <a:r>
              <a:rPr lang="ja-JP" altLang="en-US" sz="2000" dirty="0">
                <a:latin typeface="ＭＳ Ｐゴシック"/>
              </a:rPr>
              <a:t>例会以外の奉仕活動への</a:t>
            </a:r>
            <a:r>
              <a:rPr lang="ja-JP" altLang="en-US" sz="2000" dirty="0" smtClean="0">
                <a:latin typeface="ＭＳ Ｐゴシック"/>
              </a:rPr>
              <a:t>参加</a:t>
            </a:r>
            <a:endParaRPr lang="en-US" altLang="ja-JP" sz="2000" dirty="0" smtClean="0">
              <a:latin typeface="ＭＳ Ｐゴシック"/>
            </a:endParaRPr>
          </a:p>
          <a:p>
            <a:r>
              <a:rPr lang="ja-JP" altLang="en-US" sz="2000" dirty="0">
                <a:latin typeface="ＭＳ Ｐゴシック"/>
              </a:rPr>
              <a:t>　</a:t>
            </a:r>
            <a:r>
              <a:rPr lang="ja-JP" altLang="en-US" sz="2000" dirty="0" smtClean="0">
                <a:latin typeface="ＭＳ Ｐゴシック"/>
              </a:rPr>
              <a:t>・新しいクラブ、地域</a:t>
            </a:r>
            <a:r>
              <a:rPr lang="ja-JP" altLang="en-US" sz="2000" dirty="0">
                <a:latin typeface="ＭＳ Ｐゴシック"/>
              </a:rPr>
              <a:t>社会共同体を提唱</a:t>
            </a:r>
            <a:endParaRPr lang="en-US" altLang="ja-JP" sz="2000" dirty="0">
              <a:latin typeface="ＭＳ Ｐゴシック"/>
            </a:endParaRPr>
          </a:p>
          <a:p>
            <a:r>
              <a:rPr lang="ja-JP" altLang="en-US" sz="2000" dirty="0" smtClean="0">
                <a:latin typeface="ＭＳ Ｐゴシック"/>
              </a:rPr>
              <a:t>　・インターアクトクラブ</a:t>
            </a:r>
            <a:r>
              <a:rPr lang="ja-JP" altLang="en-US" sz="2000" dirty="0">
                <a:latin typeface="ＭＳ Ｐゴシック"/>
              </a:rPr>
              <a:t>、</a:t>
            </a:r>
            <a:r>
              <a:rPr lang="ja-JP" altLang="en-US" sz="2000" dirty="0" smtClean="0">
                <a:latin typeface="ＭＳ Ｐゴシック"/>
              </a:rPr>
              <a:t>ローターアクトクラブ</a:t>
            </a:r>
            <a:r>
              <a:rPr lang="ja-JP" altLang="en-US" sz="2000" dirty="0">
                <a:latin typeface="ＭＳ Ｐゴシック"/>
              </a:rPr>
              <a:t>を</a:t>
            </a:r>
            <a:r>
              <a:rPr lang="ja-JP" altLang="en-US" sz="2000" dirty="0" smtClean="0">
                <a:latin typeface="ＭＳ Ｐゴシック"/>
              </a:rPr>
              <a:t>提唱</a:t>
            </a:r>
            <a:endParaRPr lang="en-US" altLang="ja-JP" sz="2000" dirty="0">
              <a:latin typeface="ＭＳ Ｐゴシック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1" y="0"/>
            <a:ext cx="9144000" cy="1079500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r>
              <a:rPr kumimoji="1" lang="ja-JP" altLang="en-US" sz="3600" b="1" dirty="0" smtClean="0"/>
              <a:t>クラブのサポートと強化</a:t>
            </a:r>
            <a:endParaRPr kumimoji="1" lang="ja-JP" altLang="en-US" sz="3600" b="1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397401" y="642604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2017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79512" y="1095152"/>
            <a:ext cx="878212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600" dirty="0" smtClean="0"/>
              <a:t>クラブ</a:t>
            </a:r>
            <a:r>
              <a:rPr lang="ja-JP" altLang="en-US" sz="2600" dirty="0"/>
              <a:t>の会員基盤を広げ、多様な会員を増やし、会員</a:t>
            </a:r>
            <a:r>
              <a:rPr kumimoji="1" lang="ja-JP" altLang="en-US" sz="2600" dirty="0" smtClean="0"/>
              <a:t>の</a:t>
            </a:r>
            <a:endParaRPr lang="en-US" altLang="ja-JP" sz="2600" dirty="0"/>
          </a:p>
          <a:p>
            <a:pPr algn="ctr"/>
            <a:r>
              <a:rPr kumimoji="1" lang="ja-JP" altLang="en-US" sz="2600" dirty="0" smtClean="0"/>
              <a:t>積極的参加を促し、会員の声をクラブの未来に反映する。</a:t>
            </a:r>
            <a:endParaRPr kumimoji="1" lang="ja-JP" altLang="en-US" sz="2600" dirty="0"/>
          </a:p>
        </p:txBody>
      </p:sp>
      <p:pic>
        <p:nvPicPr>
          <p:cNvPr id="7" name="Picture 2" descr="C:\Users\administrator\Documents\24.ロータリー\1701ロータリースライドフォーマット\ロゴ・テーマロゴ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60" y="6000769"/>
            <a:ext cx="4248473" cy="87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直線コネクタ 21"/>
          <p:cNvCxnSpPr/>
          <p:nvPr/>
        </p:nvCxnSpPr>
        <p:spPr>
          <a:xfrm>
            <a:off x="1187624" y="2530996"/>
            <a:ext cx="6379368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>
            <a:off x="1200696" y="3674616"/>
            <a:ext cx="6379368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>
            <a:off x="1200696" y="4860652"/>
            <a:ext cx="6379368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436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テキスト ボックス 14"/>
          <p:cNvSpPr txBox="1"/>
          <p:nvPr/>
        </p:nvSpPr>
        <p:spPr>
          <a:xfrm>
            <a:off x="827584" y="4581128"/>
            <a:ext cx="8151590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 dirty="0" smtClean="0">
                <a:latin typeface="ＭＳ Ｐゴシック"/>
                <a:ea typeface="ＭＳ Ｐゴシック"/>
              </a:rPr>
              <a:t>■より大きな成果の実現、プロジェクトの幅を広げる</a:t>
            </a:r>
            <a:endParaRPr lang="en-US" altLang="ja-JP" sz="2400" b="1" dirty="0" smtClean="0">
              <a:latin typeface="ＭＳ Ｐゴシック"/>
              <a:ea typeface="ＭＳ Ｐゴシック"/>
            </a:endParaRPr>
          </a:p>
          <a:p>
            <a:r>
              <a:rPr lang="ja-JP" altLang="en-US" dirty="0" smtClean="0"/>
              <a:t>　・地域内の他のクラブとの協力、「アイデア応援サイト」を利用したプロジェクト支援</a:t>
            </a:r>
            <a:endParaRPr lang="en-US" altLang="ja-JP" dirty="0" smtClean="0"/>
          </a:p>
          <a:p>
            <a:r>
              <a:rPr lang="ja-JP" altLang="en-US" dirty="0" smtClean="0"/>
              <a:t>　・ロータリーファミリー、ローターアクター、インターアクター、</a:t>
            </a:r>
            <a:endParaRPr lang="en-US" altLang="ja-JP" dirty="0" smtClean="0"/>
          </a:p>
          <a:p>
            <a:r>
              <a:rPr lang="ja-JP" altLang="en-US" dirty="0" smtClean="0"/>
              <a:t>　</a:t>
            </a:r>
            <a:r>
              <a:rPr lang="ja-JP" altLang="en-US" dirty="0"/>
              <a:t>　</a:t>
            </a:r>
            <a:r>
              <a:rPr lang="ja-JP" altLang="en-US" dirty="0" smtClean="0"/>
              <a:t>ロータリー地域社会共同体、ロータリー学友の行事への参加</a:t>
            </a:r>
            <a:endParaRPr lang="en-US" altLang="ja-JP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862737" y="3280082"/>
            <a:ext cx="5666936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 dirty="0" smtClean="0">
                <a:latin typeface="ＭＳ Ｐゴシック"/>
                <a:ea typeface="ＭＳ Ｐゴシック"/>
              </a:rPr>
              <a:t>■寄付の呼びかけ</a:t>
            </a:r>
            <a:endParaRPr lang="en-US" altLang="ja-JP" sz="2400" b="1" dirty="0" smtClean="0">
              <a:latin typeface="ＭＳ Ｐゴシック"/>
              <a:ea typeface="ＭＳ Ｐゴシック"/>
            </a:endParaRPr>
          </a:p>
          <a:p>
            <a:r>
              <a:rPr lang="ja-JP" altLang="en-US" dirty="0" smtClean="0"/>
              <a:t>　・</a:t>
            </a:r>
            <a:r>
              <a:rPr lang="ja-JP" altLang="en-US" dirty="0"/>
              <a:t>クラブからロータリー財団への</a:t>
            </a:r>
            <a:r>
              <a:rPr lang="ja-JP" altLang="en-US" dirty="0" smtClean="0"/>
              <a:t>寄付</a:t>
            </a:r>
            <a:r>
              <a:rPr lang="en-US" altLang="ja-JP" dirty="0" smtClean="0"/>
              <a:t>10</a:t>
            </a:r>
            <a:r>
              <a:rPr lang="en-US" altLang="ja-JP" dirty="0"/>
              <a:t>%</a:t>
            </a:r>
            <a:r>
              <a:rPr lang="ja-JP" altLang="en-US" dirty="0" smtClean="0"/>
              <a:t>以上増加</a:t>
            </a:r>
            <a:endParaRPr lang="en-US" altLang="ja-JP" dirty="0"/>
          </a:p>
          <a:p>
            <a:r>
              <a:rPr lang="ja-JP" altLang="en-US" dirty="0" smtClean="0"/>
              <a:t>　・</a:t>
            </a:r>
            <a:r>
              <a:rPr lang="ja-JP" altLang="en-US" dirty="0"/>
              <a:t>ロータリー</a:t>
            </a:r>
            <a:r>
              <a:rPr lang="ja-JP" altLang="en-US" dirty="0" smtClean="0"/>
              <a:t>財団に</a:t>
            </a:r>
            <a:r>
              <a:rPr lang="en-US" altLang="ja-JP" dirty="0" smtClean="0"/>
              <a:t>25</a:t>
            </a:r>
            <a:r>
              <a:rPr lang="ja-JP" altLang="en-US" dirty="0" smtClean="0"/>
              <a:t>米ドル以上寄付する会員</a:t>
            </a:r>
            <a:r>
              <a:rPr lang="ja-JP" altLang="en-US" dirty="0"/>
              <a:t>を増やす</a:t>
            </a:r>
            <a:endParaRPr lang="en-US" altLang="ja-JP" dirty="0"/>
          </a:p>
          <a:p>
            <a:r>
              <a:rPr lang="ja-JP" altLang="en-US" dirty="0" smtClean="0"/>
              <a:t>　・</a:t>
            </a:r>
            <a:r>
              <a:rPr lang="ja-JP" altLang="en-US" dirty="0"/>
              <a:t>年次基金へ</a:t>
            </a:r>
            <a:r>
              <a:rPr lang="ja-JP" altLang="en-US" dirty="0" smtClean="0"/>
              <a:t>の会員平均寄付</a:t>
            </a:r>
            <a:r>
              <a:rPr lang="ja-JP" altLang="en-US" dirty="0"/>
              <a:t>額</a:t>
            </a:r>
            <a:r>
              <a:rPr lang="ja-JP" altLang="en-US" dirty="0" smtClean="0"/>
              <a:t>を</a:t>
            </a:r>
            <a:r>
              <a:rPr lang="en-US" altLang="ja-JP" dirty="0" smtClean="0"/>
              <a:t>100</a:t>
            </a:r>
            <a:r>
              <a:rPr lang="ja-JP" altLang="en-US" dirty="0"/>
              <a:t>米ドル以上</a:t>
            </a:r>
            <a:r>
              <a:rPr lang="ja-JP" altLang="en-US" dirty="0" smtClean="0"/>
              <a:t>に</a:t>
            </a:r>
            <a:endParaRPr lang="en-US" altLang="ja-JP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899592" y="1988840"/>
            <a:ext cx="4278735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 dirty="0" smtClean="0">
                <a:latin typeface="ＭＳ Ｐゴシック"/>
                <a:ea typeface="ＭＳ Ｐゴシック"/>
              </a:rPr>
              <a:t>■人道的問題への取り組み</a:t>
            </a:r>
            <a:endParaRPr lang="en-US" altLang="ja-JP" sz="2400" b="1" dirty="0" smtClean="0">
              <a:latin typeface="ＭＳ Ｐゴシック"/>
              <a:ea typeface="ＭＳ Ｐゴシック"/>
            </a:endParaRPr>
          </a:p>
          <a:p>
            <a:r>
              <a:rPr lang="ja-JP" altLang="en-US" dirty="0" smtClean="0"/>
              <a:t>　・</a:t>
            </a:r>
            <a:r>
              <a:rPr lang="ja-JP" altLang="en-US" dirty="0"/>
              <a:t>ポリオ関連</a:t>
            </a:r>
            <a:r>
              <a:rPr lang="ja-JP" altLang="en-US" dirty="0" smtClean="0"/>
              <a:t>の募金活動、イベント</a:t>
            </a:r>
            <a:r>
              <a:rPr lang="ja-JP" altLang="en-US" dirty="0"/>
              <a:t>の</a:t>
            </a:r>
            <a:r>
              <a:rPr lang="ja-JP" altLang="en-US" dirty="0" smtClean="0"/>
              <a:t>開催</a:t>
            </a:r>
            <a:endParaRPr lang="en-US" altLang="ja-JP" dirty="0" smtClean="0"/>
          </a:p>
          <a:p>
            <a:r>
              <a:rPr lang="ja-JP" altLang="en-US" dirty="0" smtClean="0"/>
              <a:t>　・補助金を利用したプロジェクトの提唱</a:t>
            </a:r>
            <a:endParaRPr lang="en-US" altLang="ja-JP" dirty="0" smtClean="0"/>
          </a:p>
          <a:p>
            <a:r>
              <a:rPr lang="ja-JP" altLang="en-US" dirty="0" smtClean="0"/>
              <a:t>　・環境に焦点をあてたプロジェクトの実施</a:t>
            </a:r>
            <a:endParaRPr lang="en-US" altLang="ja-JP" dirty="0"/>
          </a:p>
        </p:txBody>
      </p:sp>
      <p:sp>
        <p:nvSpPr>
          <p:cNvPr id="2" name="正方形/長方形 1"/>
          <p:cNvSpPr/>
          <p:nvPr/>
        </p:nvSpPr>
        <p:spPr>
          <a:xfrm>
            <a:off x="1" y="0"/>
            <a:ext cx="9144000" cy="1079500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r>
              <a:rPr kumimoji="1" lang="ja-JP" altLang="en-US" sz="3600" b="1" dirty="0" smtClean="0"/>
              <a:t>人道的奉仕の重点化と増加</a:t>
            </a:r>
            <a:endParaRPr kumimoji="1" lang="ja-JP" altLang="en-US" sz="3600" b="1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397401" y="642604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2017</a:t>
            </a:r>
            <a:endParaRPr kumimoji="1" lang="ja-JP" altLang="en-US" dirty="0"/>
          </a:p>
        </p:txBody>
      </p:sp>
      <p:pic>
        <p:nvPicPr>
          <p:cNvPr id="7" name="Picture 2" descr="C:\Users\administrator\Documents\24.ロータリー\1701ロータリースライドフォーマット\ロゴ・テーマロゴ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60" y="6000769"/>
            <a:ext cx="4248473" cy="87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テキスト ボックス 8"/>
          <p:cNvSpPr txBox="1"/>
          <p:nvPr/>
        </p:nvSpPr>
        <p:spPr>
          <a:xfrm>
            <a:off x="179512" y="1078660"/>
            <a:ext cx="878212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600" dirty="0" smtClean="0"/>
              <a:t>地元や海外での奉仕プロジェクトを通じて、</a:t>
            </a:r>
            <a:endParaRPr lang="en-US" altLang="ja-JP" sz="2600" dirty="0"/>
          </a:p>
          <a:p>
            <a:pPr algn="ctr"/>
            <a:r>
              <a:rPr kumimoji="1" lang="ja-JP" altLang="en-US" sz="2600" dirty="0" smtClean="0"/>
              <a:t>世界的な人道的問題に取り組む。</a:t>
            </a:r>
            <a:endParaRPr kumimoji="1" lang="ja-JP" altLang="en-US" sz="2600" dirty="0"/>
          </a:p>
        </p:txBody>
      </p:sp>
      <p:cxnSp>
        <p:nvCxnSpPr>
          <p:cNvPr id="19" name="直線コネクタ 18"/>
          <p:cNvCxnSpPr/>
          <p:nvPr/>
        </p:nvCxnSpPr>
        <p:spPr>
          <a:xfrm>
            <a:off x="882700" y="2388468"/>
            <a:ext cx="6976976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>
            <a:off x="895400" y="3696568"/>
            <a:ext cx="6938876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>
            <a:off x="882700" y="4983584"/>
            <a:ext cx="6951576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007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252035" y="2517234"/>
            <a:ext cx="4044697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 smtClean="0"/>
              <a:t>■認知度の向上</a:t>
            </a:r>
            <a:endParaRPr kumimoji="1" lang="en-US" altLang="ja-JP" sz="2400" b="1" dirty="0" smtClean="0"/>
          </a:p>
          <a:p>
            <a:r>
              <a:rPr lang="ja-JP" altLang="en-US" dirty="0" smtClean="0"/>
              <a:t>・ブランドのガイドライン、テンプレート等</a:t>
            </a:r>
            <a:endParaRPr lang="en-US" altLang="ja-JP" dirty="0"/>
          </a:p>
          <a:p>
            <a:r>
              <a:rPr lang="ja-JP" altLang="en-US" dirty="0" smtClean="0"/>
              <a:t>　リソースを活用</a:t>
            </a:r>
            <a:endParaRPr lang="en-US" altLang="ja-JP" dirty="0" smtClean="0"/>
          </a:p>
          <a:p>
            <a:r>
              <a:rPr kumimoji="1" lang="ja-JP" altLang="en-US" dirty="0" smtClean="0"/>
              <a:t>・</a:t>
            </a:r>
            <a:r>
              <a:rPr kumimoji="1" lang="en-US" altLang="ja-JP" dirty="0" smtClean="0"/>
              <a:t>WEB</a:t>
            </a:r>
            <a:r>
              <a:rPr lang="en-US" altLang="ja-JP" dirty="0"/>
              <a:t>,</a:t>
            </a:r>
            <a:r>
              <a:rPr kumimoji="1" lang="en-US" altLang="ja-JP" dirty="0" smtClean="0"/>
              <a:t>SNS</a:t>
            </a:r>
            <a:r>
              <a:rPr kumimoji="1" lang="ja-JP" altLang="en-US" dirty="0" smtClean="0"/>
              <a:t>を通じた活動</a:t>
            </a:r>
            <a:r>
              <a:rPr lang="ja-JP" altLang="en-US" dirty="0"/>
              <a:t>や</a:t>
            </a:r>
            <a:r>
              <a:rPr kumimoji="1" lang="ja-JP" altLang="en-US" dirty="0" smtClean="0"/>
              <a:t>成果の紹介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778648" y="2515036"/>
            <a:ext cx="372089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 smtClean="0"/>
              <a:t>■地域社会との関係構築</a:t>
            </a:r>
            <a:endParaRPr kumimoji="1" lang="en-US" altLang="ja-JP" sz="2400" b="1" dirty="0" smtClean="0"/>
          </a:p>
          <a:p>
            <a:r>
              <a:rPr lang="ja-JP" altLang="en-US" dirty="0" smtClean="0"/>
              <a:t>・世界ポリオデー支援のイベント開催</a:t>
            </a:r>
            <a:endParaRPr lang="en-US" altLang="ja-JP" dirty="0" smtClean="0"/>
          </a:p>
          <a:p>
            <a:r>
              <a:rPr kumimoji="1" lang="ja-JP" altLang="en-US" dirty="0" smtClean="0"/>
              <a:t>・地元の市民のための</a:t>
            </a:r>
            <a:r>
              <a:rPr lang="ja-JP" altLang="en-US" dirty="0" smtClean="0"/>
              <a:t>交流会</a:t>
            </a:r>
            <a:endParaRPr lang="en-US" altLang="ja-JP" dirty="0" smtClean="0"/>
          </a:p>
          <a:p>
            <a:r>
              <a:rPr kumimoji="1" lang="ja-JP" altLang="en-US" dirty="0" smtClean="0"/>
              <a:t>・企業、団体、政府機関との提携</a:t>
            </a:r>
            <a:endParaRPr kumimoji="1" lang="en-US" altLang="ja-JP" dirty="0" smtClean="0"/>
          </a:p>
          <a:p>
            <a:r>
              <a:rPr lang="ja-JP" altLang="en-US" dirty="0" smtClean="0"/>
              <a:t>・地域の問題を扱ったセミナー開催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776100" y="4409939"/>
            <a:ext cx="35573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 smtClean="0"/>
              <a:t>■地元メディアによる報道</a:t>
            </a:r>
            <a:endParaRPr kumimoji="1" lang="en-US" altLang="ja-JP" sz="2400" b="1" dirty="0" smtClean="0"/>
          </a:p>
          <a:p>
            <a:r>
              <a:rPr lang="ja-JP" altLang="en-US" dirty="0" smtClean="0"/>
              <a:t>・クラブのプロジェクトやイベントを</a:t>
            </a:r>
            <a:endParaRPr lang="en-US" altLang="ja-JP" dirty="0" smtClean="0"/>
          </a:p>
          <a:p>
            <a:r>
              <a:rPr lang="ja-JP" altLang="en-US" dirty="0" smtClean="0"/>
              <a:t>　地元メディアに報道してもらう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39729" y="4411786"/>
            <a:ext cx="40350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 smtClean="0"/>
              <a:t>■交換学生の派遣・受け入れ</a:t>
            </a:r>
            <a:endParaRPr kumimoji="1" lang="en-US" altLang="ja-JP" sz="2400" b="1" dirty="0" smtClean="0"/>
          </a:p>
          <a:p>
            <a:r>
              <a:rPr lang="ja-JP" altLang="en-US" dirty="0" smtClean="0"/>
              <a:t>・青少年交換学生の派遣、受け入れ</a:t>
            </a:r>
            <a:endParaRPr lang="en-US" altLang="ja-JP" dirty="0" smtClean="0"/>
          </a:p>
          <a:p>
            <a:r>
              <a:rPr kumimoji="1" lang="ja-JP" altLang="en-US" dirty="0" smtClean="0"/>
              <a:t>・ＲＹＬＡ参加者の支援</a:t>
            </a:r>
            <a:endParaRPr kumimoji="1" lang="ja-JP" altLang="en-US" dirty="0"/>
          </a:p>
        </p:txBody>
      </p:sp>
      <p:sp>
        <p:nvSpPr>
          <p:cNvPr id="2" name="正方形/長方形 1"/>
          <p:cNvSpPr/>
          <p:nvPr/>
        </p:nvSpPr>
        <p:spPr>
          <a:xfrm>
            <a:off x="1" y="0"/>
            <a:ext cx="9144000" cy="1079500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r>
              <a:rPr kumimoji="1" lang="ja-JP" altLang="en-US" sz="3600" b="1" dirty="0" smtClean="0"/>
              <a:t>ロータリー公共イメージと認知度の向上</a:t>
            </a:r>
            <a:endParaRPr kumimoji="1" lang="ja-JP" altLang="en-US" sz="3600" b="1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397401" y="642604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2017</a:t>
            </a:r>
            <a:endParaRPr kumimoji="1" lang="ja-JP" altLang="en-US" dirty="0"/>
          </a:p>
        </p:txBody>
      </p:sp>
      <p:pic>
        <p:nvPicPr>
          <p:cNvPr id="7" name="Picture 2" descr="C:\Users\administrator\Documents\24.ロータリー\1701ロータリースライドフォーマット\ロゴ・テーマロゴ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60" y="6000769"/>
            <a:ext cx="4248473" cy="87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132456" y="1196752"/>
            <a:ext cx="885647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600" dirty="0" smtClean="0"/>
              <a:t>クラブの公共イメージと認知度を向上させ、地域社会との</a:t>
            </a:r>
            <a:endParaRPr lang="en-US" altLang="ja-JP" sz="2600" dirty="0" smtClean="0"/>
          </a:p>
          <a:p>
            <a:pPr algn="ctr"/>
            <a:r>
              <a:rPr lang="ja-JP" altLang="en-US" sz="2600" dirty="0" smtClean="0"/>
              <a:t>より良い関係構築、入会への関心アップに繋げる。</a:t>
            </a:r>
            <a:endParaRPr kumimoji="1" lang="ja-JP" altLang="en-US" sz="2600" dirty="0"/>
          </a:p>
        </p:txBody>
      </p:sp>
      <p:cxnSp>
        <p:nvCxnSpPr>
          <p:cNvPr id="21" name="直線コネクタ 20"/>
          <p:cNvCxnSpPr/>
          <p:nvPr/>
        </p:nvCxnSpPr>
        <p:spPr>
          <a:xfrm>
            <a:off x="166812" y="2926060"/>
            <a:ext cx="4107996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>
            <a:off x="230312" y="4831060"/>
            <a:ext cx="4107996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>
            <a:off x="4769396" y="2926060"/>
            <a:ext cx="4107996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>
            <a:off x="4769396" y="4831060"/>
            <a:ext cx="4107996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147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/>
          <p:cNvSpPr/>
          <p:nvPr/>
        </p:nvSpPr>
        <p:spPr>
          <a:xfrm>
            <a:off x="3645" y="1628800"/>
            <a:ext cx="9144000" cy="352839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26000">
                <a:schemeClr val="accent1">
                  <a:tint val="44500"/>
                  <a:satMod val="160000"/>
                </a:schemeClr>
              </a:gs>
              <a:gs pos="85000">
                <a:schemeClr val="accent1">
                  <a:tint val="23500"/>
                  <a:satMod val="160000"/>
                </a:schemeClr>
              </a:gs>
              <a:gs pos="53000">
                <a:schemeClr val="accent1">
                  <a:tint val="23500"/>
                  <a:satMod val="160000"/>
                  <a:lumMod val="96000"/>
                  <a:lumOff val="4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grpSp>
        <p:nvGrpSpPr>
          <p:cNvPr id="15" name="グループ化 14"/>
          <p:cNvGrpSpPr/>
          <p:nvPr/>
        </p:nvGrpSpPr>
        <p:grpSpPr>
          <a:xfrm>
            <a:off x="6457856" y="221948"/>
            <a:ext cx="2573368" cy="1031184"/>
            <a:chOff x="3668384" y="245900"/>
            <a:chExt cx="5294600" cy="2121618"/>
          </a:xfrm>
        </p:grpSpPr>
        <p:pic>
          <p:nvPicPr>
            <p:cNvPr id="16" name="Picture 2" descr="C:\Users\administrator\Desktop\RotaryMBS_PMS-C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08" y="245900"/>
              <a:ext cx="4867276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テキスト ボックス 18"/>
            <p:cNvSpPr txBox="1"/>
            <p:nvPr/>
          </p:nvSpPr>
          <p:spPr>
            <a:xfrm>
              <a:off x="3668384" y="1607633"/>
              <a:ext cx="3401015" cy="759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solidFill>
                    <a:srgbClr val="004686"/>
                  </a:solidFill>
                </a:rPr>
                <a:t>District 2650</a:t>
              </a:r>
              <a:endParaRPr lang="ja-JP" altLang="en-US" dirty="0">
                <a:solidFill>
                  <a:srgbClr val="004686"/>
                </a:solidFill>
              </a:endParaRPr>
            </a:p>
          </p:txBody>
        </p:sp>
      </p:grpSp>
      <p:sp>
        <p:nvSpPr>
          <p:cNvPr id="20" name="タイトル 1"/>
          <p:cNvSpPr txBox="1">
            <a:spLocks/>
          </p:cNvSpPr>
          <p:nvPr/>
        </p:nvSpPr>
        <p:spPr>
          <a:xfrm>
            <a:off x="640892" y="1960374"/>
            <a:ext cx="7850604" cy="1900674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1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ja-JP" altLang="en-US" sz="2800" dirty="0" smtClean="0">
                <a:solidFill>
                  <a:srgbClr val="464646"/>
                </a:solidFill>
                <a:effectLst/>
              </a:rPr>
              <a:t>ＲＩ第</a:t>
            </a:r>
            <a:r>
              <a:rPr lang="en-US" altLang="ja-JP" sz="2800" dirty="0" smtClean="0">
                <a:solidFill>
                  <a:srgbClr val="464646"/>
                </a:solidFill>
                <a:effectLst/>
              </a:rPr>
              <a:t>2650</a:t>
            </a:r>
            <a:r>
              <a:rPr lang="ja-JP" altLang="en-US" sz="2800" dirty="0" smtClean="0">
                <a:solidFill>
                  <a:srgbClr val="464646"/>
                </a:solidFill>
                <a:effectLst/>
              </a:rPr>
              <a:t>地区</a:t>
            </a:r>
            <a:r>
              <a:rPr lang="en-US" altLang="ja-JP" sz="2800" dirty="0" smtClean="0">
                <a:solidFill>
                  <a:srgbClr val="464646"/>
                </a:solidFill>
                <a:effectLst/>
              </a:rPr>
              <a:t/>
            </a:r>
            <a:br>
              <a:rPr lang="en-US" altLang="ja-JP" sz="2800" dirty="0" smtClean="0">
                <a:solidFill>
                  <a:srgbClr val="464646"/>
                </a:solidFill>
                <a:effectLst/>
              </a:rPr>
            </a:br>
            <a:r>
              <a:rPr lang="en-US" altLang="ja-JP" sz="2800" dirty="0" smtClean="0">
                <a:solidFill>
                  <a:srgbClr val="464646"/>
                </a:solidFill>
                <a:effectLst/>
              </a:rPr>
              <a:t>2017-18</a:t>
            </a:r>
            <a:r>
              <a:rPr lang="ja-JP" altLang="en-US" sz="2800" dirty="0" smtClean="0">
                <a:solidFill>
                  <a:srgbClr val="464646"/>
                </a:solidFill>
                <a:effectLst/>
              </a:rPr>
              <a:t>年度　地区スローガン</a:t>
            </a:r>
            <a:endParaRPr lang="en-US" altLang="ja-JP" sz="2800" dirty="0" smtClean="0">
              <a:solidFill>
                <a:srgbClr val="464646"/>
              </a:solidFill>
              <a:effectLst/>
            </a:endParaRPr>
          </a:p>
          <a:p>
            <a:pPr algn="ctr"/>
            <a:r>
              <a:rPr lang="ja-JP" altLang="en-US" sz="4400" dirty="0" smtClean="0">
                <a:solidFill>
                  <a:srgbClr val="464646"/>
                </a:solidFill>
                <a:effectLst/>
                <a:latin typeface="ＭＳ Ｐ明朝" panose="02020600040205080304" pitchFamily="18" charset="-128"/>
                <a:ea typeface="ＭＳ Ｐ明朝" panose="02020600040205080304" pitchFamily="18" charset="-128"/>
              </a:rPr>
              <a:t>愛着と誇り</a:t>
            </a:r>
            <a:endParaRPr lang="ja-JP" altLang="en-US" sz="4400" dirty="0">
              <a:solidFill>
                <a:srgbClr val="464646"/>
              </a:solidFill>
              <a:effectLst/>
              <a:latin typeface="ＭＳ Ｐ明朝" panose="02020600040205080304" pitchFamily="18" charset="-128"/>
              <a:ea typeface="ＭＳ Ｐ明朝" panose="02020600040205080304" pitchFamily="18" charset="-128"/>
            </a:endParaRPr>
          </a:p>
        </p:txBody>
      </p:sp>
      <p:sp>
        <p:nvSpPr>
          <p:cNvPr id="27" name="サブタイトル 2"/>
          <p:cNvSpPr txBox="1">
            <a:spLocks/>
          </p:cNvSpPr>
          <p:nvPr/>
        </p:nvSpPr>
        <p:spPr>
          <a:xfrm>
            <a:off x="1808513" y="4101504"/>
            <a:ext cx="5517207" cy="119970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1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1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 algn="ctr">
              <a:buClr>
                <a:srgbClr val="2DA2BF"/>
              </a:buClr>
              <a:buFont typeface="Wingdings 3"/>
              <a:buNone/>
            </a:pPr>
            <a:r>
              <a:rPr lang="en-US" altLang="ja-JP" dirty="0" smtClean="0">
                <a:solidFill>
                  <a:prstClr val="black"/>
                </a:solidFill>
                <a:latin typeface="+mj-ea"/>
                <a:ea typeface="+mj-ea"/>
              </a:rPr>
              <a:t>2016-17</a:t>
            </a:r>
            <a:r>
              <a:rPr lang="ja-JP" altLang="en-US" dirty="0" smtClean="0">
                <a:solidFill>
                  <a:prstClr val="black"/>
                </a:solidFill>
                <a:latin typeface="+mj-ea"/>
                <a:ea typeface="+mj-ea"/>
              </a:rPr>
              <a:t>年度ガバナーエレクト</a:t>
            </a:r>
            <a:endParaRPr lang="en-US" altLang="ja-JP" dirty="0" smtClean="0">
              <a:solidFill>
                <a:prstClr val="black"/>
              </a:solidFill>
              <a:latin typeface="+mj-ea"/>
              <a:ea typeface="+mj-ea"/>
            </a:endParaRPr>
          </a:p>
          <a:p>
            <a:pPr marL="109728" indent="0" algn="ctr">
              <a:buClr>
                <a:srgbClr val="2DA2BF"/>
              </a:buClr>
              <a:buFont typeface="Wingdings 3"/>
              <a:buNone/>
            </a:pPr>
            <a:r>
              <a:rPr lang="ja-JP" altLang="en-US" dirty="0" smtClean="0">
                <a:solidFill>
                  <a:prstClr val="black"/>
                </a:solidFill>
                <a:latin typeface="+mj-ea"/>
                <a:ea typeface="+mj-ea"/>
              </a:rPr>
              <a:t>田中　誠二</a:t>
            </a:r>
            <a:endParaRPr lang="en-US" altLang="ja-JP" dirty="0" smtClean="0">
              <a:solidFill>
                <a:prstClr val="black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63592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角丸四角形 4"/>
          <p:cNvSpPr/>
          <p:nvPr/>
        </p:nvSpPr>
        <p:spPr>
          <a:xfrm>
            <a:off x="1619672" y="2118342"/>
            <a:ext cx="5904656" cy="106941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0" y="0"/>
            <a:ext cx="9144000" cy="105273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26000">
                <a:schemeClr val="accent1">
                  <a:tint val="44500"/>
                  <a:satMod val="160000"/>
                </a:schemeClr>
              </a:gs>
              <a:gs pos="85000">
                <a:schemeClr val="accent1">
                  <a:tint val="23500"/>
                  <a:satMod val="160000"/>
                </a:schemeClr>
              </a:gs>
              <a:gs pos="53000">
                <a:schemeClr val="accent1">
                  <a:tint val="23500"/>
                  <a:satMod val="160000"/>
                  <a:lumMod val="96000"/>
                  <a:lumOff val="4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226662" y="1644"/>
            <a:ext cx="5842992" cy="1143000"/>
          </a:xfrm>
        </p:spPr>
        <p:txBody>
          <a:bodyPr>
            <a:normAutofit/>
          </a:bodyPr>
          <a:lstStyle/>
          <a:p>
            <a:r>
              <a:rPr kumimoji="1" lang="ja-JP" altLang="en-US" sz="4000" dirty="0" smtClean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愛着と誇り</a:t>
            </a:r>
            <a:endParaRPr kumimoji="1" lang="ja-JP" altLang="en-US" sz="4000" dirty="0"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077230" y="2233646"/>
            <a:ext cx="496482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400" b="1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●</a:t>
            </a:r>
            <a:r>
              <a:rPr lang="en-US" altLang="ja-JP" sz="24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2017-18</a:t>
            </a:r>
            <a:r>
              <a:rPr lang="ja-JP" altLang="en-US" sz="2400" b="1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年度　地区スローガン</a:t>
            </a:r>
            <a:endParaRPr lang="en-US" altLang="ja-JP" sz="2400" b="1" dirty="0" smtClean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/>
            <a:r>
              <a:rPr lang="ja-JP" altLang="en-US" sz="3200" b="1" dirty="0" smtClean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メイリオ" panose="020B0604030504040204" pitchFamily="50" charset="-128"/>
              </a:rPr>
              <a:t>愛着</a:t>
            </a:r>
            <a:r>
              <a:rPr lang="ja-JP" altLang="en-US" sz="3200" b="1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メイリオ" panose="020B0604030504040204" pitchFamily="50" charset="-128"/>
              </a:rPr>
              <a:t>と</a:t>
            </a:r>
            <a:r>
              <a:rPr lang="ja-JP" altLang="en-US" sz="3200" b="1" dirty="0" smtClean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メイリオ" panose="020B0604030504040204" pitchFamily="50" charset="-128"/>
              </a:rPr>
              <a:t>誇り</a:t>
            </a:r>
            <a:endParaRPr lang="ja-JP" altLang="en-US" sz="3200" dirty="0">
              <a:solidFill>
                <a:prstClr val="black"/>
              </a:solidFill>
              <a:latin typeface="ＭＳ 明朝" panose="02020609040205080304" pitchFamily="17" charset="-128"/>
              <a:ea typeface="ＭＳ 明朝" panose="02020609040205080304" pitchFamily="17" charset="-128"/>
              <a:cs typeface="メイリオ" panose="020B0604030504040204" pitchFamily="50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16677" y="3438277"/>
            <a:ext cx="82882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＜仕事、人生、ロータリー</a:t>
            </a:r>
            <a:r>
              <a:rPr lang="ja-JP" altLang="en-US" sz="2000" b="1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に「愛着と誇り」を＞</a:t>
            </a:r>
            <a:endParaRPr lang="en-US" altLang="ja-JP" sz="2000" dirty="0" smtClean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/>
            <a:endParaRPr lang="en-US" altLang="ja-JP" sz="2000" dirty="0" smtClean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lang="ja-JP" altLang="en-US" sz="20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・会員</a:t>
            </a:r>
            <a:r>
              <a:rPr lang="ja-JP" altLang="en-US" sz="2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同士で切磋琢磨しながら、道徳心、品位、品格を高める</a:t>
            </a:r>
            <a:endParaRPr lang="en-US" altLang="ja-JP" sz="20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lang="ja-JP" altLang="en-US" sz="20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・ロータリーの</a:t>
            </a:r>
            <a:r>
              <a:rPr lang="en-US" altLang="ja-JP" sz="20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112</a:t>
            </a:r>
            <a:r>
              <a:rPr lang="ja-JP" altLang="en-US" sz="20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年の歴史に愛着と誇りをも</a:t>
            </a:r>
            <a:r>
              <a:rPr lang="ja-JP" altLang="en-US" sz="2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ち</a:t>
            </a:r>
            <a:r>
              <a:rPr lang="ja-JP" altLang="en-US" sz="20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、ロータリーを</a:t>
            </a:r>
            <a:endParaRPr lang="en-US" altLang="ja-JP" sz="2000" dirty="0" smtClean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lang="ja-JP" altLang="en-US" sz="20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2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20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通じて地域と連携し、絆を育み、意義ある奉仕を実現</a:t>
            </a:r>
            <a:endParaRPr lang="en-US" altLang="ja-JP" sz="2000" dirty="0" smtClean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endParaRPr lang="en-US" altLang="ja-JP" sz="2000" dirty="0" smtClean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lang="ja-JP" altLang="en-US" sz="2000" b="1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よりよい地域、よりよい国づくり、</a:t>
            </a:r>
            <a:endParaRPr lang="en-US" altLang="ja-JP" sz="2000" b="1" dirty="0" smtClean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lang="ja-JP" altLang="en-US" sz="20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2000" b="1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　　　　　　　　　ひいては世界の平和と繁栄に貢献しよう</a:t>
            </a:r>
            <a:endParaRPr lang="en-US" altLang="ja-JP" sz="2000" b="1" dirty="0" smtClean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grpSp>
        <p:nvGrpSpPr>
          <p:cNvPr id="12" name="グループ化 11"/>
          <p:cNvGrpSpPr/>
          <p:nvPr/>
        </p:nvGrpSpPr>
        <p:grpSpPr>
          <a:xfrm>
            <a:off x="6457856" y="75688"/>
            <a:ext cx="2573368" cy="1031184"/>
            <a:chOff x="3668384" y="245900"/>
            <a:chExt cx="5294600" cy="2121618"/>
          </a:xfrm>
        </p:grpSpPr>
        <p:pic>
          <p:nvPicPr>
            <p:cNvPr id="13" name="Picture 2" descr="C:\Users\administrator\Desktop\RotaryMBS_PMS-C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08" y="245900"/>
              <a:ext cx="4867276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テキスト ボックス 13"/>
            <p:cNvSpPr txBox="1"/>
            <p:nvPr/>
          </p:nvSpPr>
          <p:spPr>
            <a:xfrm>
              <a:off x="3668384" y="1607633"/>
              <a:ext cx="3401015" cy="759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solidFill>
                    <a:srgbClr val="004686"/>
                  </a:solidFill>
                </a:rPr>
                <a:t>District 2650</a:t>
              </a:r>
              <a:endParaRPr lang="ja-JP" altLang="en-US" dirty="0">
                <a:solidFill>
                  <a:srgbClr val="004686"/>
                </a:solidFill>
              </a:endParaRPr>
            </a:p>
          </p:txBody>
        </p:sp>
      </p:grpSp>
      <p:sp>
        <p:nvSpPr>
          <p:cNvPr id="10" name="テキスト ボックス 9"/>
          <p:cNvSpPr txBox="1"/>
          <p:nvPr/>
        </p:nvSpPr>
        <p:spPr>
          <a:xfrm>
            <a:off x="-66246" y="1179442"/>
            <a:ext cx="92544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400" b="1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●</a:t>
            </a:r>
            <a:r>
              <a:rPr lang="en-US" altLang="ja-JP" sz="24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2017-18</a:t>
            </a:r>
            <a:r>
              <a:rPr lang="ja-JP" altLang="en-US" sz="2400" b="1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年度イアン・ライズリー</a:t>
            </a:r>
            <a:r>
              <a:rPr lang="en-US" altLang="ja-JP" sz="2400" b="1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RI</a:t>
            </a:r>
            <a:r>
              <a:rPr lang="ja-JP" altLang="en-US" sz="2400" b="1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会長テーマ</a:t>
            </a:r>
            <a:endParaRPr lang="en-US" altLang="ja-JP" sz="2400" b="1" dirty="0" smtClean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/>
            <a:r>
              <a:rPr lang="ja-JP" altLang="en-US" sz="2400" b="1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「ロータリー：変化をもたらす</a:t>
            </a:r>
            <a:r>
              <a:rPr lang="ja-JP" altLang="ja-JP" sz="2400" b="1" dirty="0">
                <a:solidFill>
                  <a:prstClr val="black"/>
                </a:solidFill>
              </a:rPr>
              <a:t>（</a:t>
            </a:r>
            <a:r>
              <a:rPr lang="en-US" altLang="ja-JP" sz="2400" b="1" dirty="0">
                <a:solidFill>
                  <a:prstClr val="black"/>
                </a:solidFill>
              </a:rPr>
              <a:t>Rotary: Making a Difference</a:t>
            </a:r>
            <a:r>
              <a:rPr lang="ja-JP" altLang="ja-JP" sz="2400" b="1" dirty="0">
                <a:solidFill>
                  <a:prstClr val="black"/>
                </a:solidFill>
              </a:rPr>
              <a:t>）</a:t>
            </a:r>
            <a:r>
              <a:rPr lang="ja-JP" altLang="en-US" sz="2400" b="1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」</a:t>
            </a:r>
            <a:endParaRPr lang="ja-JP" altLang="en-US" sz="24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4646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下矢印 4"/>
          <p:cNvSpPr/>
          <p:nvPr/>
        </p:nvSpPr>
        <p:spPr>
          <a:xfrm>
            <a:off x="1619672" y="1756451"/>
            <a:ext cx="5904656" cy="2592288"/>
          </a:xfrm>
          <a:prstGeom prst="downArrow">
            <a:avLst>
              <a:gd name="adj1" fmla="val 50000"/>
              <a:gd name="adj2" fmla="val 37365"/>
            </a:avLst>
          </a:prstGeom>
          <a:gradFill flip="none" rotWithShape="1">
            <a:gsLst>
              <a:gs pos="75000">
                <a:schemeClr val="accent1">
                  <a:tint val="23500"/>
                  <a:satMod val="160000"/>
                  <a:lumMod val="38000"/>
                  <a:lumOff val="62000"/>
                </a:schemeClr>
              </a:gs>
              <a:gs pos="0">
                <a:schemeClr val="accent1">
                  <a:tint val="66000"/>
                  <a:satMod val="160000"/>
                </a:schemeClr>
              </a:gs>
              <a:gs pos="25000">
                <a:schemeClr val="accent1">
                  <a:tint val="44500"/>
                  <a:satMod val="160000"/>
                </a:schemeClr>
              </a:gs>
              <a:gs pos="47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0" y="0"/>
            <a:ext cx="9144000" cy="105273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26000">
                <a:schemeClr val="accent1">
                  <a:tint val="44500"/>
                  <a:satMod val="160000"/>
                </a:schemeClr>
              </a:gs>
              <a:gs pos="85000">
                <a:schemeClr val="accent1">
                  <a:tint val="23500"/>
                  <a:satMod val="160000"/>
                </a:schemeClr>
              </a:gs>
              <a:gs pos="53000">
                <a:schemeClr val="accent1">
                  <a:tint val="23500"/>
                  <a:satMod val="160000"/>
                  <a:lumMod val="96000"/>
                  <a:lumOff val="4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226662" y="1644"/>
            <a:ext cx="5842992" cy="1143000"/>
          </a:xfrm>
        </p:spPr>
        <p:txBody>
          <a:bodyPr>
            <a:normAutofit/>
          </a:bodyPr>
          <a:lstStyle/>
          <a:p>
            <a:r>
              <a:rPr lang="ja-JP" altLang="en-US" sz="40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愛着</a:t>
            </a:r>
            <a:r>
              <a:rPr lang="ja-JP" altLang="en-US" sz="4000" dirty="0" smtClean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と誇り</a:t>
            </a:r>
            <a:endParaRPr kumimoji="1" lang="ja-JP" altLang="en-US" sz="4000" dirty="0"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466352" y="1258880"/>
            <a:ext cx="4185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●持続可能な発展を見据えて</a:t>
            </a:r>
            <a:endParaRPr lang="ja-JP" altLang="en-US" sz="2400" b="1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989584" y="1859340"/>
            <a:ext cx="480131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400" b="1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ロータリー戦略計画の優先項目</a:t>
            </a:r>
            <a:endParaRPr lang="en-US" altLang="ja-JP" sz="2400" b="1" dirty="0" smtClean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/>
            <a:r>
              <a:rPr lang="ja-JP" altLang="en-US" sz="24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「</a:t>
            </a:r>
            <a:r>
              <a:rPr lang="ja-JP" altLang="en-US" sz="24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クラブの強化」</a:t>
            </a:r>
            <a:endParaRPr lang="en-US" altLang="ja-JP" sz="2400" dirty="0" smtClean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/>
            <a:r>
              <a:rPr lang="ja-JP" altLang="en-US" sz="24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「</a:t>
            </a:r>
            <a:r>
              <a:rPr lang="ja-JP" altLang="en-US" sz="24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人道的奉仕の重点化と増加」</a:t>
            </a:r>
            <a:endParaRPr lang="en-US" altLang="ja-JP" sz="2400" dirty="0" smtClean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/>
            <a:r>
              <a:rPr lang="ja-JP" altLang="en-US" sz="24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「</a:t>
            </a:r>
            <a:r>
              <a:rPr lang="ja-JP" altLang="en-US" sz="24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公共イメージと認知度の向上」</a:t>
            </a:r>
            <a:endParaRPr lang="en-US" altLang="ja-JP" sz="2400" dirty="0" smtClean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547664" y="4442336"/>
            <a:ext cx="67218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その</a:t>
            </a:r>
            <a:r>
              <a:rPr lang="ja-JP" altLang="en-US" sz="24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実践のために：</a:t>
            </a:r>
            <a:endParaRPr lang="en-US" altLang="ja-JP" sz="2400" dirty="0" smtClean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lang="ja-JP" altLang="en-US" sz="24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24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持続可能な発展を見据え、</a:t>
            </a:r>
            <a:endParaRPr lang="en-US" altLang="ja-JP" sz="2400" dirty="0" smtClean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lang="ja-JP" altLang="en-US" sz="24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24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中長期の視点に立った奉仕事業</a:t>
            </a:r>
            <a:r>
              <a:rPr lang="ja-JP" altLang="en-US" sz="24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</a:t>
            </a:r>
            <a:r>
              <a:rPr lang="ja-JP" altLang="en-US" sz="24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構想</a:t>
            </a:r>
            <a:endParaRPr lang="en-US" altLang="ja-JP" sz="2400" dirty="0" smtClean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endParaRPr lang="en-US" altLang="ja-JP" sz="24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lang="ja-JP" altLang="en-US" sz="24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　　⇒</a:t>
            </a:r>
            <a:r>
              <a:rPr lang="ja-JP" altLang="en-US" sz="2400" b="1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活き活きとしたクラブの充実へ</a:t>
            </a:r>
            <a:endParaRPr lang="ja-JP" altLang="en-US" sz="24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grpSp>
        <p:nvGrpSpPr>
          <p:cNvPr id="12" name="グループ化 11"/>
          <p:cNvGrpSpPr/>
          <p:nvPr/>
        </p:nvGrpSpPr>
        <p:grpSpPr>
          <a:xfrm>
            <a:off x="6457856" y="75688"/>
            <a:ext cx="2573368" cy="1031184"/>
            <a:chOff x="3668384" y="245900"/>
            <a:chExt cx="5294600" cy="2121618"/>
          </a:xfrm>
        </p:grpSpPr>
        <p:pic>
          <p:nvPicPr>
            <p:cNvPr id="13" name="Picture 2" descr="C:\Users\administrator\Desktop\RotaryMBS_PMS-C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08" y="245900"/>
              <a:ext cx="4867276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テキスト ボックス 13"/>
            <p:cNvSpPr txBox="1"/>
            <p:nvPr/>
          </p:nvSpPr>
          <p:spPr>
            <a:xfrm>
              <a:off x="3668384" y="1607633"/>
              <a:ext cx="3401015" cy="759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solidFill>
                    <a:srgbClr val="004686"/>
                  </a:solidFill>
                </a:rPr>
                <a:t>District 2650</a:t>
              </a:r>
              <a:endParaRPr lang="ja-JP" altLang="en-US" dirty="0">
                <a:solidFill>
                  <a:srgbClr val="004686"/>
                </a:solidFill>
              </a:endParaRPr>
            </a:p>
          </p:txBody>
        </p:sp>
      </p:grpSp>
      <p:cxnSp>
        <p:nvCxnSpPr>
          <p:cNvPr id="7" name="直線コネクタ 6"/>
          <p:cNvCxnSpPr/>
          <p:nvPr/>
        </p:nvCxnSpPr>
        <p:spPr>
          <a:xfrm>
            <a:off x="1907704" y="5517232"/>
            <a:ext cx="518457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890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9144000" cy="105273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26000">
                <a:schemeClr val="accent1">
                  <a:tint val="44500"/>
                  <a:satMod val="160000"/>
                </a:schemeClr>
              </a:gs>
              <a:gs pos="85000">
                <a:schemeClr val="accent1">
                  <a:tint val="23500"/>
                  <a:satMod val="160000"/>
                </a:schemeClr>
              </a:gs>
              <a:gs pos="53000">
                <a:schemeClr val="accent1">
                  <a:tint val="23500"/>
                  <a:satMod val="160000"/>
                  <a:lumMod val="96000"/>
                  <a:lumOff val="4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226662" y="1644"/>
            <a:ext cx="6001522" cy="1143000"/>
          </a:xfrm>
        </p:spPr>
        <p:txBody>
          <a:bodyPr>
            <a:normAutofit/>
          </a:bodyPr>
          <a:lstStyle/>
          <a:p>
            <a:r>
              <a:rPr kumimoji="1" lang="ja-JP" altLang="en-US" sz="3200" dirty="0" smtClean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時代の要諦、ロータリー</a:t>
            </a:r>
            <a:endParaRPr kumimoji="1" lang="ja-JP" altLang="en-US" sz="3200" dirty="0"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50484" y="1124182"/>
            <a:ext cx="3570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●現代社会とロータリー</a:t>
            </a:r>
            <a:endParaRPr lang="ja-JP" altLang="en-US" sz="2400" b="1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" name="角丸四角形 1"/>
          <p:cNvSpPr/>
          <p:nvPr/>
        </p:nvSpPr>
        <p:spPr>
          <a:xfrm>
            <a:off x="4283968" y="1974326"/>
            <a:ext cx="4608512" cy="2162634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・</a:t>
            </a:r>
            <a:r>
              <a:rPr lang="ja-JP" altLang="en-US" sz="20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利他的</a:t>
            </a:r>
            <a:r>
              <a:rPr lang="ja-JP" altLang="en-US" sz="2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な考え方</a:t>
            </a:r>
            <a:endParaRPr lang="en-US" altLang="ja-JP" sz="20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lang="ja-JP" altLang="en-US" sz="2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・高い</a:t>
            </a:r>
            <a:r>
              <a:rPr lang="ja-JP" altLang="en-US" sz="20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道徳心</a:t>
            </a:r>
            <a:endParaRPr lang="en-US" altLang="ja-JP" sz="2000" b="1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lang="ja-JP" altLang="en-US" sz="2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・</a:t>
            </a:r>
            <a:r>
              <a:rPr lang="ja-JP" altLang="en-US" sz="20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職業</a:t>
            </a:r>
            <a:r>
              <a:rPr lang="ja-JP" altLang="en-US" sz="2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を通じて</a:t>
            </a:r>
            <a:r>
              <a:rPr lang="ja-JP" altLang="en-US" sz="20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人類に奉仕</a:t>
            </a:r>
            <a:r>
              <a:rPr lang="ja-JP" altLang="en-US" sz="2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する</a:t>
            </a:r>
            <a:r>
              <a:rPr lang="ja-JP" altLang="en-US" sz="20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姿勢</a:t>
            </a:r>
            <a:endParaRPr lang="en-US" altLang="ja-JP" sz="20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endParaRPr lang="en-US" altLang="ja-JP" sz="2000" dirty="0" smtClean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lang="ja-JP" altLang="en-US" sz="20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⇒</a:t>
            </a:r>
            <a:r>
              <a:rPr lang="ja-JP" altLang="en-US" sz="2000" b="1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現代</a:t>
            </a:r>
            <a:r>
              <a:rPr lang="ja-JP" altLang="en-US" sz="20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社会に求められる</a:t>
            </a:r>
            <a:r>
              <a:rPr lang="ja-JP" altLang="en-US" sz="2000" b="1" u="sng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規範意識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788502" y="1559510"/>
            <a:ext cx="35189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＜ロータリーの哲学・理念＞</a:t>
            </a:r>
            <a:endParaRPr lang="ja-JP" altLang="en-US" sz="20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4" name="角丸四角形 13"/>
          <p:cNvSpPr/>
          <p:nvPr/>
        </p:nvSpPr>
        <p:spPr>
          <a:xfrm>
            <a:off x="439078" y="1985386"/>
            <a:ext cx="3528392" cy="215157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000" b="1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・紛争に対する刹那主義</a:t>
            </a:r>
            <a:endParaRPr lang="en-US" altLang="ja-JP" sz="2000" b="1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lang="ja-JP" altLang="en-US" sz="2000" b="1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・拝金志向</a:t>
            </a:r>
            <a:endParaRPr lang="en-US" altLang="ja-JP" sz="2000" b="1" dirty="0" smtClean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lang="ja-JP" altLang="en-US" sz="2000" b="1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・環境問題</a:t>
            </a:r>
            <a:endParaRPr lang="en-US" altLang="ja-JP" sz="2000" b="1" dirty="0" smtClean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lang="ja-JP" altLang="en-US" sz="2000" b="1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・地球温暖化</a:t>
            </a:r>
            <a:endParaRPr lang="en-US" altLang="ja-JP" sz="2000" b="1" dirty="0" smtClean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/>
            <a:endParaRPr lang="en-US" altLang="ja-JP" sz="1050" b="1" dirty="0" smtClean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/>
            <a:r>
              <a:rPr lang="ja-JP" altLang="en-US" sz="2000" b="1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道徳と持続可能な発展の</a:t>
            </a:r>
            <a:endParaRPr lang="en-US" altLang="ja-JP" sz="2000" b="1" dirty="0" smtClean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/>
            <a:r>
              <a:rPr lang="ja-JP" altLang="en-US" sz="2000" b="1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危機</a:t>
            </a:r>
            <a:endParaRPr lang="ja-JP" altLang="en-US" sz="2000" b="1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840776" y="1556792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＜国際社会の現状＞</a:t>
            </a:r>
            <a:endParaRPr lang="ja-JP" altLang="en-US" sz="20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269898" y="4259838"/>
            <a:ext cx="659667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000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⇒</a:t>
            </a:r>
            <a:r>
              <a:rPr lang="ja-JP" altLang="en-US" sz="2000" b="1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さらに世界に目を向けた奉仕活動が求められる</a:t>
            </a:r>
            <a:endParaRPr lang="en-US" altLang="ja-JP" sz="2000" dirty="0" smtClean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/>
            <a:r>
              <a:rPr lang="ja-JP" altLang="en-US" sz="2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endParaRPr lang="en-US" altLang="ja-JP" sz="2000" dirty="0" smtClean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/>
            <a:r>
              <a:rPr lang="ja-JP" altLang="en-US" sz="2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平和</a:t>
            </a:r>
            <a:r>
              <a:rPr lang="ja-JP" altLang="en-US" sz="20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と紛争解決、疾病予防、水と衛生、</a:t>
            </a:r>
            <a:endParaRPr lang="en-US" altLang="ja-JP" sz="2000" dirty="0" smtClean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/>
            <a:r>
              <a:rPr lang="ja-JP" altLang="en-US" sz="20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母子健康、識字率向上、経済と地域の発展</a:t>
            </a:r>
            <a:endParaRPr lang="en-US" altLang="ja-JP" sz="2000" dirty="0" smtClean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/>
            <a:endParaRPr lang="en-US" altLang="ja-JP" sz="16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/>
            <a:r>
              <a:rPr lang="ja-JP" altLang="en-US" sz="20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世界の奉仕団体や国・地域とのパートナーシップ　など</a:t>
            </a:r>
            <a:endParaRPr lang="ja-JP" altLang="en-US" sz="20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grpSp>
        <p:nvGrpSpPr>
          <p:cNvPr id="24" name="グループ化 23"/>
          <p:cNvGrpSpPr/>
          <p:nvPr/>
        </p:nvGrpSpPr>
        <p:grpSpPr>
          <a:xfrm>
            <a:off x="6457856" y="75688"/>
            <a:ext cx="2573368" cy="1031184"/>
            <a:chOff x="3668384" y="245900"/>
            <a:chExt cx="5294600" cy="2121618"/>
          </a:xfrm>
        </p:grpSpPr>
        <p:pic>
          <p:nvPicPr>
            <p:cNvPr id="25" name="Picture 2" descr="C:\Users\administrator\Desktop\RotaryMBS_PMS-C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08" y="245900"/>
              <a:ext cx="4867276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テキスト ボックス 25"/>
            <p:cNvSpPr txBox="1"/>
            <p:nvPr/>
          </p:nvSpPr>
          <p:spPr>
            <a:xfrm>
              <a:off x="3668384" y="1607633"/>
              <a:ext cx="3401015" cy="759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solidFill>
                    <a:srgbClr val="004686"/>
                  </a:solidFill>
                </a:rPr>
                <a:t>District 2650</a:t>
              </a:r>
              <a:endParaRPr lang="ja-JP" altLang="en-US" dirty="0">
                <a:solidFill>
                  <a:srgbClr val="00468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001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角丸四角形 26"/>
          <p:cNvSpPr/>
          <p:nvPr/>
        </p:nvSpPr>
        <p:spPr>
          <a:xfrm>
            <a:off x="4805756" y="2399547"/>
            <a:ext cx="4061299" cy="21602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2" name="角丸四角形 11"/>
          <p:cNvSpPr/>
          <p:nvPr/>
        </p:nvSpPr>
        <p:spPr>
          <a:xfrm>
            <a:off x="312093" y="2389824"/>
            <a:ext cx="4061299" cy="21602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0" y="0"/>
            <a:ext cx="9144000" cy="105273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26000">
                <a:schemeClr val="accent1">
                  <a:tint val="44500"/>
                  <a:satMod val="160000"/>
                </a:schemeClr>
              </a:gs>
              <a:gs pos="85000">
                <a:schemeClr val="accent1">
                  <a:tint val="23500"/>
                  <a:satMod val="160000"/>
                </a:schemeClr>
              </a:gs>
              <a:gs pos="53000">
                <a:schemeClr val="accent1">
                  <a:tint val="23500"/>
                  <a:satMod val="160000"/>
                  <a:lumMod val="96000"/>
                  <a:lumOff val="4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548185" y="1321008"/>
            <a:ext cx="60420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400" b="1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●</a:t>
            </a:r>
            <a:r>
              <a:rPr lang="en-US" altLang="ja-JP" sz="2400" b="1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2020</a:t>
            </a:r>
            <a:r>
              <a:rPr lang="ja-JP" altLang="en-US" sz="2400" b="1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年　節目の年</a:t>
            </a:r>
            <a:endParaRPr lang="en-US" altLang="ja-JP" sz="2400" b="1" dirty="0" smtClean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/>
            <a:r>
              <a:rPr lang="ja-JP" altLang="en-US" sz="24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日本初のロータリークラブ設立から</a:t>
            </a:r>
            <a:r>
              <a:rPr lang="en-US" altLang="ja-JP" sz="24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100</a:t>
            </a:r>
            <a:r>
              <a:rPr lang="ja-JP" altLang="en-US" sz="24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年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927976" y="3050521"/>
            <a:ext cx="38779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4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＜ロータリーの実践哲学＞</a:t>
            </a:r>
            <a:endParaRPr lang="en-US" altLang="ja-JP" sz="2400" dirty="0" smtClean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/>
            <a:r>
              <a:rPr lang="ja-JP" altLang="en-US" sz="24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「超我の奉仕」</a:t>
            </a:r>
            <a:endParaRPr lang="ja-JP" altLang="en-US" sz="24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09976" y="2656592"/>
            <a:ext cx="387798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＜日本人の精神性＞</a:t>
            </a:r>
            <a:endParaRPr lang="en-US" altLang="ja-JP" sz="2400" dirty="0" smtClean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lang="ja-JP" altLang="en-US" sz="24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・質素倹約、自然を愛でる</a:t>
            </a:r>
            <a:endParaRPr lang="en-US" altLang="ja-JP" sz="2400" dirty="0" smtClean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lang="ja-JP" altLang="en-US" sz="24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・隣人との絆を重んじる</a:t>
            </a:r>
            <a:endParaRPr lang="en-US" altLang="ja-JP" sz="2400" dirty="0" smtClean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lang="ja-JP" altLang="en-US" sz="24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・神仏を尊ぶ心</a:t>
            </a:r>
            <a:endParaRPr lang="ja-JP" altLang="en-US" sz="24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344169" y="4869160"/>
            <a:ext cx="84433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8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自然と</a:t>
            </a:r>
            <a:r>
              <a:rPr lang="ja-JP" altLang="en-US" sz="28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共生しながら</a:t>
            </a:r>
            <a:r>
              <a:rPr lang="ja-JP" altLang="en-US" sz="2800" b="1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持続可能な発展</a:t>
            </a:r>
            <a:r>
              <a:rPr lang="ja-JP" altLang="en-US" sz="28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</a:t>
            </a:r>
            <a:r>
              <a:rPr lang="ja-JP" altLang="en-US" sz="28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めざ</a:t>
            </a:r>
            <a:r>
              <a:rPr lang="ja-JP" altLang="en-US" sz="28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すための</a:t>
            </a:r>
            <a:endParaRPr lang="en-US" altLang="ja-JP" sz="2800" dirty="0" smtClean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/>
            <a:r>
              <a:rPr lang="ja-JP" altLang="en-US" sz="28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人として</a:t>
            </a:r>
            <a:r>
              <a:rPr lang="ja-JP" altLang="en-US" sz="28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の生き方、地域のあり方を示唆している</a:t>
            </a:r>
            <a:endParaRPr lang="ja-JP" altLang="en-US" sz="28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grpSp>
        <p:nvGrpSpPr>
          <p:cNvPr id="24" name="グループ化 23"/>
          <p:cNvGrpSpPr/>
          <p:nvPr/>
        </p:nvGrpSpPr>
        <p:grpSpPr>
          <a:xfrm>
            <a:off x="6457856" y="75688"/>
            <a:ext cx="2573368" cy="1031184"/>
            <a:chOff x="3668384" y="245900"/>
            <a:chExt cx="5294600" cy="2121618"/>
          </a:xfrm>
        </p:grpSpPr>
        <p:pic>
          <p:nvPicPr>
            <p:cNvPr id="25" name="Picture 2" descr="C:\Users\administrator\Desktop\RotaryMBS_PMS-C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08" y="245900"/>
              <a:ext cx="4867276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テキスト ボックス 25"/>
            <p:cNvSpPr txBox="1"/>
            <p:nvPr/>
          </p:nvSpPr>
          <p:spPr>
            <a:xfrm>
              <a:off x="3668384" y="1607633"/>
              <a:ext cx="3401015" cy="759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solidFill>
                    <a:srgbClr val="004686"/>
                  </a:solidFill>
                </a:rPr>
                <a:t>District 2650</a:t>
              </a:r>
              <a:endParaRPr lang="ja-JP" altLang="en-US" dirty="0">
                <a:solidFill>
                  <a:srgbClr val="004686"/>
                </a:solidFill>
              </a:endParaRPr>
            </a:p>
          </p:txBody>
        </p:sp>
      </p:grpSp>
      <p:sp>
        <p:nvSpPr>
          <p:cNvPr id="20" name="タイトル 2"/>
          <p:cNvSpPr txBox="1">
            <a:spLocks/>
          </p:cNvSpPr>
          <p:nvPr/>
        </p:nvSpPr>
        <p:spPr>
          <a:xfrm>
            <a:off x="226662" y="1644"/>
            <a:ext cx="6001522" cy="114300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1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ja-JP" altLang="en-US" sz="3200" dirty="0" smtClean="0">
                <a:solidFill>
                  <a:srgbClr val="464646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時代の要諦、ロータリー</a:t>
            </a:r>
            <a:endParaRPr lang="ja-JP" altLang="en-US" sz="3200" dirty="0">
              <a:solidFill>
                <a:srgbClr val="464646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3" name="角丸四角形 12"/>
          <p:cNvSpPr>
            <a:spLocks noChangeArrowheads="1"/>
          </p:cNvSpPr>
          <p:nvPr/>
        </p:nvSpPr>
        <p:spPr bwMode="auto">
          <a:xfrm rot="5400000">
            <a:off x="4427360" y="3121985"/>
            <a:ext cx="266700" cy="660771"/>
          </a:xfrm>
          <a:prstGeom prst="roundRect">
            <a:avLst>
              <a:gd name="adj" fmla="val 50000"/>
            </a:avLst>
          </a:prstGeom>
          <a:noFill/>
          <a:ln w="38100" algn="ctr">
            <a:solidFill>
              <a:schemeClr val="bg2">
                <a:lumMod val="1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ja-JP" altLang="en-US" sz="4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60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1" y="0"/>
            <a:ext cx="9144000" cy="1079500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r>
              <a:rPr lang="ja-JP" altLang="en-US" sz="4000" dirty="0"/>
              <a:t>国際協議会とは</a:t>
            </a:r>
            <a:endParaRPr kumimoji="1" lang="ja-JP" altLang="en-US" sz="4000" b="1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397401" y="642604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2017</a:t>
            </a:r>
            <a:endParaRPr kumimoji="1" lang="ja-JP" altLang="en-US" dirty="0"/>
          </a:p>
        </p:txBody>
      </p:sp>
      <p:pic>
        <p:nvPicPr>
          <p:cNvPr id="2050" name="Picture 2" descr="C:\Users\administrator\Documents\24.ロータリー\1701ロータリースライドフォーマット\ロゴ・テーマロゴ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60" y="6000769"/>
            <a:ext cx="4248473" cy="87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コンテンツ プレースホルダー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72561583"/>
              </p:ext>
            </p:extLst>
          </p:nvPr>
        </p:nvGraphicFramePr>
        <p:xfrm>
          <a:off x="412752" y="1417372"/>
          <a:ext cx="8261349" cy="4315884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275378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5075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049473">
                <a:tc>
                  <a:txBody>
                    <a:bodyPr/>
                    <a:lstStyle/>
                    <a:p>
                      <a:pPr algn="ctr"/>
                      <a:endParaRPr kumimoji="1" lang="ja-JP" altLang="en-US" sz="3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600" dirty="0">
                          <a:effectLst>
                            <a:outerShdw blurRad="1270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出席義務行事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640811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3600" dirty="0"/>
                        <a:t>　ガバナー</a:t>
                      </a:r>
                      <a:endParaRPr kumimoji="1" lang="en-US" altLang="ja-JP" sz="3600" dirty="0"/>
                    </a:p>
                    <a:p>
                      <a:pPr algn="l"/>
                      <a:r>
                        <a:rPr kumimoji="1" lang="ja-JP" altLang="en-US" sz="3600" dirty="0"/>
                        <a:t>　エレクト</a:t>
                      </a:r>
                      <a:endParaRPr kumimoji="1" lang="en-US" altLang="ja-JP" sz="3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3600" dirty="0"/>
                        <a:t>　</a:t>
                      </a:r>
                      <a:r>
                        <a:rPr kumimoji="1" lang="en-US" altLang="ja-JP" sz="3600" dirty="0">
                          <a:latin typeface="Segoe UI Semibold" panose="020B0702040204020203" pitchFamily="34" charset="0"/>
                        </a:rPr>
                        <a:t>GETS</a:t>
                      </a:r>
                      <a:r>
                        <a:rPr kumimoji="1" lang="ja-JP" altLang="en-US" sz="3600" dirty="0" err="1"/>
                        <a:t>、</a:t>
                      </a:r>
                      <a:r>
                        <a:rPr kumimoji="1" lang="ja-JP" altLang="en-US" sz="4000" b="0" dirty="0">
                          <a:solidFill>
                            <a:srgbClr val="FF1111"/>
                          </a:solidFill>
                        </a:rPr>
                        <a:t>国際協議会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62560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3600" dirty="0"/>
                        <a:t>　クラブ会長</a:t>
                      </a:r>
                      <a:endParaRPr kumimoji="1" lang="en-US" altLang="ja-JP" sz="3600" dirty="0"/>
                    </a:p>
                    <a:p>
                      <a:pPr algn="l"/>
                      <a:r>
                        <a:rPr kumimoji="1" lang="ja-JP" altLang="en-US" sz="3600" dirty="0"/>
                        <a:t>　エレクト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3600" dirty="0"/>
                        <a:t>　</a:t>
                      </a:r>
                      <a:r>
                        <a:rPr kumimoji="1" lang="en-US" altLang="ja-JP" sz="3600" dirty="0">
                          <a:latin typeface="Segoe UI Semibold" panose="020B07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PETS</a:t>
                      </a:r>
                      <a:r>
                        <a:rPr kumimoji="1" lang="ja-JP" altLang="en-US" sz="3600" dirty="0" err="1"/>
                        <a:t>、</a:t>
                      </a:r>
                      <a:r>
                        <a:rPr kumimoji="1" lang="ja-JP" altLang="en-US" sz="3600" dirty="0"/>
                        <a:t>地区研修・協議会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072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/>
          <p:cNvSpPr/>
          <p:nvPr/>
        </p:nvSpPr>
        <p:spPr>
          <a:xfrm>
            <a:off x="0" y="0"/>
            <a:ext cx="9144000" cy="105273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26000">
                <a:schemeClr val="accent1">
                  <a:tint val="44500"/>
                  <a:satMod val="160000"/>
                </a:schemeClr>
              </a:gs>
              <a:gs pos="85000">
                <a:schemeClr val="accent1">
                  <a:tint val="23500"/>
                  <a:satMod val="160000"/>
                </a:schemeClr>
              </a:gs>
              <a:gs pos="53000">
                <a:schemeClr val="accent1">
                  <a:tint val="23500"/>
                  <a:satMod val="160000"/>
                  <a:lumMod val="96000"/>
                  <a:lumOff val="4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-6354" y="19808"/>
            <a:ext cx="4105362" cy="1143000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 sz="4000" dirty="0" smtClean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多様性と価値創造</a:t>
            </a:r>
            <a:endParaRPr kumimoji="1" lang="ja-JP" altLang="en-US" sz="4000" dirty="0"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983189" y="3975447"/>
            <a:ext cx="5109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世界にも類まれな実績や歴史</a:t>
            </a:r>
            <a:r>
              <a:rPr lang="ja-JP" altLang="en-US" sz="2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と</a:t>
            </a:r>
            <a:r>
              <a:rPr lang="ja-JP" altLang="en-US" sz="2400" b="1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伝統</a:t>
            </a:r>
            <a:endParaRPr lang="ja-JP" altLang="en-US" sz="24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" name="円/楕円 1"/>
          <p:cNvSpPr/>
          <p:nvPr/>
        </p:nvSpPr>
        <p:spPr>
          <a:xfrm>
            <a:off x="1547664" y="4581128"/>
            <a:ext cx="5976664" cy="1944216"/>
          </a:xfrm>
          <a:prstGeom prst="ellipse">
            <a:avLst/>
          </a:prstGeom>
          <a:solidFill>
            <a:srgbClr val="FFFFCC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483768" y="5430414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ja-JP" altLang="en-US" sz="24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異なり</a:t>
            </a:r>
            <a:r>
              <a:rPr lang="ja-JP" altLang="en-US" sz="24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を認め合い相互に</a:t>
            </a:r>
            <a:r>
              <a:rPr lang="ja-JP" altLang="en-US" sz="24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敬愛</a:t>
            </a:r>
            <a:endParaRPr lang="ja-JP" altLang="en-US" sz="24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396387" y="1209576"/>
            <a:ext cx="6340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●地域に根差した、素晴らしい活動の実現へ</a:t>
            </a:r>
            <a:endParaRPr lang="ja-JP" altLang="en-US" sz="2400" b="1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graphicFrame>
        <p:nvGraphicFramePr>
          <p:cNvPr id="17" name="図表 16"/>
          <p:cNvGraphicFramePr/>
          <p:nvPr>
            <p:extLst>
              <p:ext uri="{D42A27DB-BD31-4B8C-83A1-F6EECF244321}">
                <p14:modId xmlns:p14="http://schemas.microsoft.com/office/powerpoint/2010/main" val="855205344"/>
              </p:ext>
            </p:extLst>
          </p:nvPr>
        </p:nvGraphicFramePr>
        <p:xfrm>
          <a:off x="899593" y="1745778"/>
          <a:ext cx="7272808" cy="21872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5" name="グループ化 14"/>
          <p:cNvGrpSpPr/>
          <p:nvPr/>
        </p:nvGrpSpPr>
        <p:grpSpPr>
          <a:xfrm>
            <a:off x="6457856" y="75688"/>
            <a:ext cx="2573368" cy="1031184"/>
            <a:chOff x="3668384" y="245900"/>
            <a:chExt cx="5294600" cy="2121618"/>
          </a:xfrm>
        </p:grpSpPr>
        <p:pic>
          <p:nvPicPr>
            <p:cNvPr id="16" name="Picture 2" descr="C:\Users\administrator\Desktop\RotaryMBS_PMS-C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08" y="245900"/>
              <a:ext cx="4867276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テキスト ボックス 18"/>
            <p:cNvSpPr txBox="1"/>
            <p:nvPr/>
          </p:nvSpPr>
          <p:spPr>
            <a:xfrm>
              <a:off x="3668384" y="1607633"/>
              <a:ext cx="3401015" cy="759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solidFill>
                    <a:srgbClr val="004686"/>
                  </a:solidFill>
                </a:rPr>
                <a:t>District 2650</a:t>
              </a:r>
              <a:endParaRPr lang="ja-JP" altLang="en-US" dirty="0">
                <a:solidFill>
                  <a:srgbClr val="004686"/>
                </a:solidFill>
              </a:endParaRPr>
            </a:p>
          </p:txBody>
        </p:sp>
      </p:grpSp>
      <p:sp>
        <p:nvSpPr>
          <p:cNvPr id="18" name="Oval 59"/>
          <p:cNvSpPr>
            <a:spLocks noChangeArrowheads="1"/>
          </p:cNvSpPr>
          <p:nvPr/>
        </p:nvSpPr>
        <p:spPr bwMode="auto">
          <a:xfrm>
            <a:off x="1907704" y="4427451"/>
            <a:ext cx="2736303" cy="873756"/>
          </a:xfrm>
          <a:prstGeom prst="ellipse">
            <a:avLst/>
          </a:prstGeom>
          <a:noFill/>
          <a:ln w="44450" algn="ctr">
            <a:solidFill>
              <a:srgbClr val="00B0F0"/>
            </a:solidFill>
            <a:round/>
            <a:headEnd/>
            <a:tailEnd/>
          </a:ln>
          <a:effectLst>
            <a:prstShdw prst="shdw13" dist="53882" dir="13500000">
              <a:srgbClr val="00007D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ja-JP" altLang="en-US" sz="2200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多様な地域性</a:t>
            </a:r>
            <a:endParaRPr kumimoji="0" lang="ja-JP" altLang="en-US" sz="2200" b="1" kern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1" name="Oval 59"/>
          <p:cNvSpPr>
            <a:spLocks noChangeArrowheads="1"/>
          </p:cNvSpPr>
          <p:nvPr/>
        </p:nvSpPr>
        <p:spPr bwMode="auto">
          <a:xfrm>
            <a:off x="4446409" y="4427450"/>
            <a:ext cx="2717879" cy="873757"/>
          </a:xfrm>
          <a:prstGeom prst="ellipse">
            <a:avLst/>
          </a:prstGeom>
          <a:noFill/>
          <a:ln w="44450" algn="ctr">
            <a:solidFill>
              <a:srgbClr val="003399"/>
            </a:solidFill>
            <a:round/>
            <a:headEnd/>
            <a:tailEnd/>
          </a:ln>
          <a:effectLst>
            <a:prstShdw prst="shdw13" dist="53882" dir="13500000">
              <a:srgbClr val="00007D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ja-JP" altLang="en-US" sz="2200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豊かな風土・文化</a:t>
            </a:r>
            <a:endParaRPr kumimoji="0" lang="ja-JP" altLang="en-US" sz="2200" b="1" kern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4" name="Oval 64"/>
          <p:cNvSpPr>
            <a:spLocks noChangeArrowheads="1"/>
          </p:cNvSpPr>
          <p:nvPr/>
        </p:nvSpPr>
        <p:spPr bwMode="auto">
          <a:xfrm>
            <a:off x="1049567" y="5325007"/>
            <a:ext cx="1420813" cy="704850"/>
          </a:xfrm>
          <a:prstGeom prst="ellipse">
            <a:avLst/>
          </a:prstGeom>
          <a:noFill/>
          <a:ln w="44450" algn="ctr">
            <a:solidFill>
              <a:srgbClr val="7030A0"/>
            </a:solidFill>
            <a:round/>
            <a:headEnd/>
            <a:tailEnd/>
          </a:ln>
          <a:effectLst>
            <a:prstShdw prst="shdw13" dist="53882" dir="13500000">
              <a:srgbClr val="00007D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ja-JP" altLang="en-US" sz="2400" b="1" kern="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気づき</a:t>
            </a:r>
            <a:endParaRPr kumimoji="0" lang="ja-JP" altLang="en-US" sz="2400" b="1" kern="0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5" name="Oval 64"/>
          <p:cNvSpPr>
            <a:spLocks noChangeArrowheads="1"/>
          </p:cNvSpPr>
          <p:nvPr/>
        </p:nvSpPr>
        <p:spPr bwMode="auto">
          <a:xfrm>
            <a:off x="3871267" y="5877272"/>
            <a:ext cx="1420813" cy="704850"/>
          </a:xfrm>
          <a:prstGeom prst="ellipse">
            <a:avLst/>
          </a:prstGeom>
          <a:noFill/>
          <a:ln w="44450" algn="ctr">
            <a:solidFill>
              <a:srgbClr val="7030A0"/>
            </a:solidFill>
            <a:round/>
            <a:headEnd/>
            <a:tailEnd/>
          </a:ln>
          <a:effectLst>
            <a:prstShdw prst="shdw13" dist="53882" dir="13500000">
              <a:srgbClr val="00007D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ja-JP" altLang="en-US" sz="2400" b="1" kern="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出会い</a:t>
            </a:r>
            <a:endParaRPr kumimoji="0" lang="en-US" altLang="ja-JP" sz="2400" b="1" kern="0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6" name="Oval 64"/>
          <p:cNvSpPr>
            <a:spLocks noChangeArrowheads="1"/>
          </p:cNvSpPr>
          <p:nvPr/>
        </p:nvSpPr>
        <p:spPr bwMode="auto">
          <a:xfrm>
            <a:off x="6679579" y="5325007"/>
            <a:ext cx="1420813" cy="704850"/>
          </a:xfrm>
          <a:prstGeom prst="ellipse">
            <a:avLst/>
          </a:prstGeom>
          <a:noFill/>
          <a:ln w="44450" algn="ctr">
            <a:solidFill>
              <a:srgbClr val="7030A0"/>
            </a:solidFill>
            <a:round/>
            <a:headEnd/>
            <a:tailEnd/>
          </a:ln>
          <a:effectLst>
            <a:prstShdw prst="shdw13" dist="53882" dir="13500000">
              <a:srgbClr val="00007D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ja-JP" altLang="en-US" sz="2400" b="1" kern="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学び</a:t>
            </a:r>
            <a:endParaRPr kumimoji="0" lang="en-US" altLang="ja-JP" sz="2400" b="1" kern="0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2992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9144000" cy="105273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26000">
                <a:schemeClr val="accent1">
                  <a:tint val="44500"/>
                  <a:satMod val="160000"/>
                </a:schemeClr>
              </a:gs>
              <a:gs pos="85000">
                <a:schemeClr val="accent1">
                  <a:tint val="23500"/>
                  <a:satMod val="160000"/>
                </a:schemeClr>
              </a:gs>
              <a:gs pos="53000">
                <a:schemeClr val="accent1">
                  <a:tint val="23500"/>
                  <a:satMod val="160000"/>
                  <a:lumMod val="96000"/>
                  <a:lumOff val="4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226662" y="16158"/>
            <a:ext cx="5842992" cy="1143000"/>
          </a:xfrm>
        </p:spPr>
        <p:txBody>
          <a:bodyPr>
            <a:normAutofit/>
          </a:bodyPr>
          <a:lstStyle/>
          <a:p>
            <a:r>
              <a:rPr kumimoji="1" lang="ja-JP" altLang="en-US" sz="4000" dirty="0" smtClean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奉仕と親睦の融合</a:t>
            </a:r>
            <a:endParaRPr kumimoji="1" lang="ja-JP" altLang="en-US" sz="4000" dirty="0"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79512" y="1196752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b="1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●「超我の奉仕」</a:t>
            </a:r>
            <a:endParaRPr lang="en-US" altLang="ja-JP" sz="2000" b="1" dirty="0" smtClean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67544" y="1625032"/>
            <a:ext cx="8136904" cy="184665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2400" b="1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ロータリアンの使命</a:t>
            </a:r>
            <a:endParaRPr lang="en-US" altLang="ja-JP" sz="2400" b="1" dirty="0" smtClean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/>
            <a:endParaRPr lang="en-US" altLang="ja-JP" b="1" dirty="0" smtClean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/>
            <a:r>
              <a:rPr lang="ja-JP" altLang="en-US" sz="24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・「超我の奉仕」の精神の下、職業を通じて</a:t>
            </a:r>
            <a:endParaRPr lang="en-US" altLang="ja-JP" sz="2400" dirty="0" smtClean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/>
            <a:r>
              <a:rPr lang="ja-JP" altLang="en-US" sz="24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我が国の地域社会、広くは世界に奉仕する</a:t>
            </a:r>
            <a:endParaRPr lang="en-US" altLang="ja-JP" sz="2400" dirty="0" smtClean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/>
            <a:r>
              <a:rPr lang="ja-JP" altLang="en-US" sz="24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・家庭、職業、地域社会、国際社会で奉仕を実践</a:t>
            </a:r>
            <a:endParaRPr lang="ja-JP" altLang="en-US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945725" y="3735880"/>
            <a:ext cx="5239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b="1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⇒クラブは奉仕と親睦の融合の場</a:t>
            </a:r>
            <a:endParaRPr lang="ja-JP" altLang="en-US" sz="2400" b="1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38825" y="4318598"/>
            <a:ext cx="84249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・会員同士の親睦を深め友情を育むことが奉仕活動の基礎</a:t>
            </a:r>
            <a:endParaRPr lang="en-US" altLang="ja-JP" sz="2400" dirty="0" smtClean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lang="ja-JP" altLang="en-US" sz="24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・ロータリアン一人ひとりが職業人として、社会に果たす</a:t>
            </a:r>
            <a:endParaRPr lang="en-US" altLang="ja-JP" sz="2400" dirty="0" smtClean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lang="ja-JP" altLang="en-US" sz="24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2400" dirty="0" err="1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べき</a:t>
            </a:r>
            <a:r>
              <a:rPr lang="ja-JP" altLang="en-US" sz="24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役割を自覚し、その責任を果たすことを通じてより</a:t>
            </a:r>
            <a:endParaRPr lang="en-US" altLang="ja-JP" sz="2400" dirty="0" smtClean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lang="ja-JP" altLang="en-US" sz="24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24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善き人生を歩む</a:t>
            </a:r>
            <a:endParaRPr lang="ja-JP" altLang="en-US" sz="24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grpSp>
        <p:nvGrpSpPr>
          <p:cNvPr id="10" name="グループ化 9"/>
          <p:cNvGrpSpPr/>
          <p:nvPr/>
        </p:nvGrpSpPr>
        <p:grpSpPr>
          <a:xfrm>
            <a:off x="6457856" y="75688"/>
            <a:ext cx="2573368" cy="1031184"/>
            <a:chOff x="3668384" y="245900"/>
            <a:chExt cx="5294600" cy="2121618"/>
          </a:xfrm>
        </p:grpSpPr>
        <p:pic>
          <p:nvPicPr>
            <p:cNvPr id="11" name="Picture 2" descr="C:\Users\administrator\Desktop\RotaryMBS_PMS-C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08" y="245900"/>
              <a:ext cx="4867276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テキスト ボックス 11"/>
            <p:cNvSpPr txBox="1"/>
            <p:nvPr/>
          </p:nvSpPr>
          <p:spPr>
            <a:xfrm>
              <a:off x="3668384" y="1607633"/>
              <a:ext cx="3401015" cy="759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solidFill>
                    <a:srgbClr val="004686"/>
                  </a:solidFill>
                </a:rPr>
                <a:t>District 2650</a:t>
              </a:r>
              <a:endParaRPr lang="ja-JP" altLang="en-US" dirty="0">
                <a:solidFill>
                  <a:srgbClr val="00468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107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9144000" cy="105273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26000">
                <a:schemeClr val="accent1">
                  <a:tint val="44500"/>
                  <a:satMod val="160000"/>
                </a:schemeClr>
              </a:gs>
              <a:gs pos="85000">
                <a:schemeClr val="accent1">
                  <a:tint val="23500"/>
                  <a:satMod val="160000"/>
                </a:schemeClr>
              </a:gs>
              <a:gs pos="53000">
                <a:schemeClr val="accent1">
                  <a:tint val="23500"/>
                  <a:satMod val="160000"/>
                  <a:lumMod val="96000"/>
                  <a:lumOff val="4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226662" y="16158"/>
            <a:ext cx="5842992" cy="1143000"/>
          </a:xfrm>
        </p:spPr>
        <p:txBody>
          <a:bodyPr>
            <a:normAutofit/>
          </a:bodyPr>
          <a:lstStyle/>
          <a:p>
            <a:r>
              <a:rPr kumimoji="1" lang="ja-JP" altLang="en-US" sz="4000" dirty="0" smtClean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奉仕と親睦の融合</a:t>
            </a:r>
            <a:endParaRPr kumimoji="1" lang="ja-JP" altLang="en-US" sz="4000" dirty="0"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0" y="1196752"/>
            <a:ext cx="9144000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1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１</a:t>
            </a:r>
            <a:r>
              <a:rPr lang="ja-JP" altLang="en-US" sz="2100" b="1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．ロータリーを楽しみ、日々の暮らしにロータリーを実践しましょう。</a:t>
            </a:r>
            <a:endParaRPr lang="en-US" altLang="ja-JP" sz="2100" b="1" dirty="0" smtClean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lang="ja-JP" altLang="en-US" sz="22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</a:t>
            </a:r>
            <a:r>
              <a:rPr lang="ja-JP" altLang="en-US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「超我の奉仕」の意味を知り、実践し、それを楽しむ</a:t>
            </a:r>
            <a:endParaRPr lang="en-US" altLang="ja-JP" dirty="0" smtClean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endParaRPr lang="en-US" altLang="ja-JP" sz="2200" b="1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lang="ja-JP" altLang="en-US" sz="2100" b="1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２．ビジョンを描き、クラブの将来を構想し、創造と変革に</a:t>
            </a:r>
            <a:endParaRPr lang="en-US" altLang="ja-JP" sz="2100" b="1" dirty="0" smtClean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lang="ja-JP" altLang="en-US" sz="21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2100" b="1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挑戦しましょう。</a:t>
            </a:r>
            <a:endParaRPr lang="en-US" altLang="ja-JP" sz="2100" b="1" dirty="0" smtClean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lang="ja-JP" altLang="en-US" sz="22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</a:t>
            </a:r>
            <a:r>
              <a:rPr lang="ja-JP" altLang="en-US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柔軟な発想で、創造的で活き活きとしたクラブづくり</a:t>
            </a:r>
            <a:endParaRPr lang="en-US" altLang="ja-JP" dirty="0" smtClean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endParaRPr lang="en-US" altLang="ja-JP" sz="2200" b="1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lang="ja-JP" altLang="en-US" sz="2100" b="1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３．個々の力をクラブ全体の力にしましょう。</a:t>
            </a:r>
            <a:endParaRPr lang="en-US" altLang="ja-JP" sz="2100" b="1" dirty="0" smtClean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lang="ja-JP" altLang="en-US" sz="2200" b="1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</a:t>
            </a:r>
            <a:r>
              <a:rPr lang="ja-JP" altLang="en-US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人々の人生に変化をもたらす奉仕に向けて、会員の個性と能力を</a:t>
            </a:r>
            <a:endParaRPr lang="en-US" altLang="ja-JP" dirty="0" smtClean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lang="ja-JP" altLang="en-US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クラブ全体の力に</a:t>
            </a:r>
            <a:endParaRPr lang="en-US" altLang="ja-JP" dirty="0" smtClean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endParaRPr lang="en-US" altLang="ja-JP" sz="2200" b="1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lang="ja-JP" altLang="en-US" sz="2100" b="1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４．異なりを認めながら、相互に敬愛しましょう。</a:t>
            </a:r>
            <a:endParaRPr lang="en-US" altLang="ja-JP" sz="2100" b="1" dirty="0" smtClean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lang="ja-JP" altLang="en-US" sz="22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2200" b="1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</a:t>
            </a:r>
            <a:r>
              <a:rPr lang="ja-JP" altLang="en-US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一人</a:t>
            </a:r>
            <a:r>
              <a:rPr lang="ja-JP" altLang="en-US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ひとり</a:t>
            </a:r>
            <a:r>
              <a:rPr lang="ja-JP" altLang="en-US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のロータリー観を醸成し、異なりを認め合い、</a:t>
            </a:r>
            <a:endParaRPr lang="en-US" altLang="ja-JP" dirty="0" smtClean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lang="ja-JP" altLang="en-US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寛容の精神を育む</a:t>
            </a:r>
            <a:endParaRPr lang="en-US" altLang="ja-JP" dirty="0" smtClean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grpSp>
        <p:nvGrpSpPr>
          <p:cNvPr id="6" name="グループ化 5"/>
          <p:cNvGrpSpPr/>
          <p:nvPr/>
        </p:nvGrpSpPr>
        <p:grpSpPr>
          <a:xfrm>
            <a:off x="6457856" y="75688"/>
            <a:ext cx="2573368" cy="1031184"/>
            <a:chOff x="3668384" y="245900"/>
            <a:chExt cx="5294600" cy="2121618"/>
          </a:xfrm>
        </p:grpSpPr>
        <p:pic>
          <p:nvPicPr>
            <p:cNvPr id="8" name="Picture 2" descr="C:\Users\administrator\Desktop\RotaryMBS_PMS-C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08" y="245900"/>
              <a:ext cx="4867276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テキスト ボックス 8"/>
            <p:cNvSpPr txBox="1"/>
            <p:nvPr/>
          </p:nvSpPr>
          <p:spPr>
            <a:xfrm>
              <a:off x="3668384" y="1607633"/>
              <a:ext cx="3401015" cy="759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solidFill>
                    <a:srgbClr val="004686"/>
                  </a:solidFill>
                </a:rPr>
                <a:t>District 2650</a:t>
              </a:r>
              <a:endParaRPr lang="ja-JP" altLang="en-US" dirty="0">
                <a:solidFill>
                  <a:srgbClr val="004686"/>
                </a:solidFill>
              </a:endParaRPr>
            </a:p>
          </p:txBody>
        </p:sp>
      </p:grpSp>
      <p:cxnSp>
        <p:nvCxnSpPr>
          <p:cNvPr id="5" name="直線コネクタ 4"/>
          <p:cNvCxnSpPr/>
          <p:nvPr/>
        </p:nvCxnSpPr>
        <p:spPr>
          <a:xfrm>
            <a:off x="5148064" y="1484784"/>
            <a:ext cx="21363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>
            <a:off x="5669409" y="2492896"/>
            <a:ext cx="1566887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>
            <a:off x="611560" y="2780928"/>
            <a:ext cx="57606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>
            <a:off x="611560" y="3789040"/>
            <a:ext cx="108012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>
            <a:off x="2699792" y="3789040"/>
            <a:ext cx="108012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>
            <a:off x="611560" y="5085184"/>
            <a:ext cx="237626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288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2348880"/>
            <a:ext cx="9144000" cy="2232248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pPr algn="ctr"/>
            <a:r>
              <a:rPr kumimoji="1" lang="ja-JP" altLang="en-US" sz="3600" b="1" dirty="0" smtClean="0"/>
              <a:t>特別講話</a:t>
            </a:r>
            <a:endParaRPr kumimoji="1" lang="en-US" altLang="ja-JP" sz="3600" b="1" dirty="0" smtClean="0"/>
          </a:p>
          <a:p>
            <a:pPr algn="ctr"/>
            <a:r>
              <a:rPr lang="ja-JP" altLang="en-US" sz="3600" b="1" dirty="0" smtClean="0"/>
              <a:t>「クラブ会長の使命と責任」</a:t>
            </a:r>
            <a:endParaRPr kumimoji="1" lang="en-US" altLang="ja-JP" sz="3600" b="1" dirty="0" smtClean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397401" y="642604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2017</a:t>
            </a:r>
            <a:endParaRPr kumimoji="1" lang="ja-JP" altLang="en-US" dirty="0"/>
          </a:p>
        </p:txBody>
      </p:sp>
      <p:pic>
        <p:nvPicPr>
          <p:cNvPr id="7" name="Picture 2" descr="C:\Users\administrator\Desktop\RotaryMBS_PMS-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22" y="188078"/>
            <a:ext cx="5040560" cy="189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2938244" y="6002124"/>
            <a:ext cx="3259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/>
              <a:t>2017</a:t>
            </a:r>
            <a:r>
              <a:rPr lang="ja-JP" altLang="en-US" sz="2800" dirty="0" smtClean="0"/>
              <a:t>年</a:t>
            </a:r>
            <a:r>
              <a:rPr lang="en-US" altLang="ja-JP" sz="2800" dirty="0"/>
              <a:t>3</a:t>
            </a:r>
            <a:r>
              <a:rPr lang="ja-JP" altLang="en-US" sz="2800" dirty="0" smtClean="0"/>
              <a:t>月</a:t>
            </a:r>
            <a:r>
              <a:rPr lang="en-US" altLang="ja-JP" sz="2800" dirty="0"/>
              <a:t>19</a:t>
            </a:r>
            <a:r>
              <a:rPr lang="ja-JP" altLang="en-US" sz="2800" dirty="0" smtClean="0"/>
              <a:t>日（日）</a:t>
            </a:r>
            <a:endParaRPr kumimoji="1" lang="ja-JP" altLang="en-US" sz="28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159922" y="4748951"/>
            <a:ext cx="48141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 smtClean="0"/>
              <a:t>RI</a:t>
            </a:r>
            <a:r>
              <a:rPr lang="ja-JP" altLang="en-US" sz="2400" b="1" dirty="0" smtClean="0"/>
              <a:t>元理事・パストガバナー</a:t>
            </a:r>
            <a:endParaRPr lang="en-US" altLang="ja-JP" sz="2400" b="1" dirty="0" smtClean="0"/>
          </a:p>
          <a:p>
            <a:pPr algn="ctr"/>
            <a:r>
              <a:rPr lang="ja-JP" altLang="en-US" sz="2400" b="1" dirty="0" smtClean="0"/>
              <a:t>（公財）ロータリー日本財団　理事長</a:t>
            </a:r>
            <a:endParaRPr lang="en-US" altLang="ja-JP" sz="2400" b="1" dirty="0" smtClean="0"/>
          </a:p>
          <a:p>
            <a:pPr algn="ctr"/>
            <a:r>
              <a:rPr lang="ja-JP" altLang="en-US" sz="2400" b="1" dirty="0" smtClean="0"/>
              <a:t>千　玄室</a:t>
            </a:r>
            <a:endParaRPr lang="ja-JP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49727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2348880"/>
            <a:ext cx="9144000" cy="2232248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pPr algn="ctr"/>
            <a:r>
              <a:rPr kumimoji="1" lang="ja-JP" altLang="en-US" sz="3600" b="1" dirty="0" smtClean="0"/>
              <a:t>国際ロータリー第</a:t>
            </a:r>
            <a:r>
              <a:rPr kumimoji="1" lang="en-US" altLang="ja-JP" sz="3600" b="1" dirty="0" smtClean="0"/>
              <a:t>2650</a:t>
            </a:r>
            <a:r>
              <a:rPr kumimoji="1" lang="ja-JP" altLang="en-US" sz="3600" b="1" dirty="0" smtClean="0"/>
              <a:t>地区</a:t>
            </a:r>
            <a:endParaRPr kumimoji="1" lang="en-US" altLang="ja-JP" sz="3600" b="1" dirty="0" smtClean="0"/>
          </a:p>
          <a:p>
            <a:pPr algn="ctr"/>
            <a:r>
              <a:rPr lang="en-US" altLang="ja-JP" sz="3600" b="1" dirty="0" smtClean="0"/>
              <a:t>2017-18</a:t>
            </a:r>
            <a:r>
              <a:rPr lang="ja-JP" altLang="en-US" sz="3600" b="1" dirty="0" smtClean="0"/>
              <a:t>年度</a:t>
            </a:r>
            <a:endParaRPr lang="en-US" altLang="ja-JP" sz="3600" b="1" dirty="0" smtClean="0"/>
          </a:p>
          <a:p>
            <a:pPr algn="ctr"/>
            <a:r>
              <a:rPr kumimoji="1" lang="ja-JP" altLang="en-US" sz="3600" b="1" dirty="0" smtClean="0"/>
              <a:t>会長エレクト研修セミナー</a:t>
            </a:r>
            <a:endParaRPr kumimoji="1" lang="en-US" altLang="ja-JP" sz="3600" b="1" dirty="0" smtClean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397401" y="642604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2017</a:t>
            </a:r>
            <a:endParaRPr kumimoji="1" lang="ja-JP" altLang="en-US" dirty="0"/>
          </a:p>
        </p:txBody>
      </p:sp>
      <p:pic>
        <p:nvPicPr>
          <p:cNvPr id="7" name="Picture 2" descr="C:\Users\administrator\Desktop\RotaryMBS_PMS-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22" y="188078"/>
            <a:ext cx="5040560" cy="189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2938244" y="4830832"/>
            <a:ext cx="3259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/>
              <a:t>2017</a:t>
            </a:r>
            <a:r>
              <a:rPr lang="ja-JP" altLang="en-US" sz="2800" dirty="0" smtClean="0"/>
              <a:t>年</a:t>
            </a:r>
            <a:r>
              <a:rPr lang="en-US" altLang="ja-JP" sz="2800" dirty="0"/>
              <a:t>3</a:t>
            </a:r>
            <a:r>
              <a:rPr lang="ja-JP" altLang="en-US" sz="2800" dirty="0" smtClean="0"/>
              <a:t>月</a:t>
            </a:r>
            <a:r>
              <a:rPr lang="en-US" altLang="ja-JP" sz="2800" dirty="0"/>
              <a:t>19</a:t>
            </a:r>
            <a:r>
              <a:rPr lang="ja-JP" altLang="en-US" sz="2800" dirty="0" smtClean="0"/>
              <a:t>日（日）</a:t>
            </a:r>
            <a:endParaRPr kumimoji="1" lang="ja-JP" altLang="en-US" sz="28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139578" y="5517232"/>
            <a:ext cx="71048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ウェスティン都ホテル京都　東館２</a:t>
            </a:r>
            <a:r>
              <a:rPr lang="ja-JP" altLang="en-US" sz="2800" dirty="0" smtClean="0"/>
              <a:t>Ｆ</a:t>
            </a:r>
            <a:r>
              <a:rPr lang="ja-JP" altLang="en-US" sz="2800" dirty="0"/>
              <a:t> </a:t>
            </a:r>
            <a:r>
              <a:rPr kumimoji="1" lang="ja-JP" altLang="en-US" sz="2800" dirty="0" smtClean="0"/>
              <a:t>山城の間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23297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1" y="0"/>
            <a:ext cx="9144000" cy="1079500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r>
              <a:rPr lang="en-US" altLang="ja-JP" sz="4000" dirty="0"/>
              <a:t>2017</a:t>
            </a:r>
            <a:r>
              <a:rPr lang="ja-JP" altLang="en-US" sz="4000" dirty="0"/>
              <a:t>年国際協議会</a:t>
            </a:r>
            <a:endParaRPr kumimoji="1" lang="ja-JP" altLang="en-US" sz="4000" b="1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8397401" y="642604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2017</a:t>
            </a:r>
            <a:endParaRPr kumimoji="1" lang="ja-JP" altLang="en-US" dirty="0"/>
          </a:p>
        </p:txBody>
      </p:sp>
      <p:pic>
        <p:nvPicPr>
          <p:cNvPr id="6" name="Picture 2" descr="C:\Users\administrator\Documents\24.ロータリー\1701ロータリースライドフォーマット\ロゴ・テーマロゴ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60" y="6000769"/>
            <a:ext cx="4248473" cy="87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86367"/>
            <a:ext cx="9144000" cy="5871633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3456633" y="5717118"/>
            <a:ext cx="5517610" cy="954107"/>
          </a:xfrm>
          <a:prstGeom prst="rect">
            <a:avLst/>
          </a:prstGeom>
          <a:gradFill>
            <a:gsLst>
              <a:gs pos="0">
                <a:schemeClr val="dk1">
                  <a:satMod val="103000"/>
                  <a:lumMod val="102000"/>
                  <a:tint val="94000"/>
                  <a:alpha val="60000"/>
                </a:schemeClr>
              </a:gs>
              <a:gs pos="50000">
                <a:schemeClr val="dk1">
                  <a:satMod val="110000"/>
                  <a:lumMod val="100000"/>
                  <a:shade val="100000"/>
                </a:schemeClr>
              </a:gs>
              <a:gs pos="100000">
                <a:schemeClr val="dk1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ja-JP" sz="2800" dirty="0" smtClean="0"/>
              <a:t>2017</a:t>
            </a:r>
            <a:r>
              <a:rPr lang="ja-JP" altLang="en-US" sz="2800" dirty="0" smtClean="0"/>
              <a:t>年</a:t>
            </a:r>
            <a:r>
              <a:rPr lang="en-US" altLang="ja-JP" sz="2800" dirty="0"/>
              <a:t>1</a:t>
            </a:r>
            <a:r>
              <a:rPr lang="ja-JP" altLang="en-US" sz="2800" dirty="0"/>
              <a:t>月</a:t>
            </a:r>
            <a:r>
              <a:rPr lang="en-US" altLang="ja-JP" sz="2800" dirty="0"/>
              <a:t>15</a:t>
            </a:r>
            <a:r>
              <a:rPr lang="ja-JP" altLang="en-US" sz="2800" dirty="0"/>
              <a:t>日（日）－</a:t>
            </a:r>
            <a:r>
              <a:rPr lang="en-US" altLang="ja-JP" sz="2800" dirty="0"/>
              <a:t>21</a:t>
            </a:r>
            <a:r>
              <a:rPr lang="ja-JP" altLang="en-US" sz="2800" dirty="0"/>
              <a:t>日</a:t>
            </a:r>
            <a:r>
              <a:rPr lang="ja-JP" altLang="en-US" sz="2800" dirty="0" smtClean="0"/>
              <a:t>（土）</a:t>
            </a:r>
            <a:endParaRPr lang="en-US" altLang="ja-JP" sz="2800" dirty="0"/>
          </a:p>
          <a:p>
            <a:pPr algn="ctr"/>
            <a:r>
              <a:rPr lang="ja-JP" altLang="en-US" sz="2800" dirty="0"/>
              <a:t>カリフォルニア州　サンディエゴ</a:t>
            </a:r>
          </a:p>
        </p:txBody>
      </p:sp>
    </p:spTree>
    <p:extLst>
      <p:ext uri="{BB962C8B-B14F-4D97-AF65-F5344CB8AC3E}">
        <p14:creationId xmlns:p14="http://schemas.microsoft.com/office/powerpoint/2010/main" val="182378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40031"/>
            <a:ext cx="9144000" cy="7338060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636106" y="84665"/>
            <a:ext cx="7871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マンチェスター・グランド・ハイアット</a:t>
            </a:r>
          </a:p>
        </p:txBody>
      </p:sp>
    </p:spTree>
    <p:extLst>
      <p:ext uri="{BB962C8B-B14F-4D97-AF65-F5344CB8AC3E}">
        <p14:creationId xmlns:p14="http://schemas.microsoft.com/office/powerpoint/2010/main" val="257806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グループ化 7"/>
          <p:cNvGrpSpPr/>
          <p:nvPr/>
        </p:nvGrpSpPr>
        <p:grpSpPr>
          <a:xfrm>
            <a:off x="-2" y="3451411"/>
            <a:ext cx="9144002" cy="3406589"/>
            <a:chOff x="-2" y="3541056"/>
            <a:chExt cx="9144002" cy="3406589"/>
          </a:xfrm>
        </p:grpSpPr>
        <p:pic>
          <p:nvPicPr>
            <p:cNvPr id="9" name="コンテンツ プレースホルダー 3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7135" b="16634"/>
            <a:stretch/>
          </p:blipFill>
          <p:spPr>
            <a:xfrm>
              <a:off x="-2" y="3541056"/>
              <a:ext cx="9144002" cy="3406589"/>
            </a:xfrm>
            <a:prstGeom prst="rect">
              <a:avLst/>
            </a:prstGeom>
          </p:spPr>
        </p:pic>
        <p:sp>
          <p:nvSpPr>
            <p:cNvPr id="10" name="テキスト ボックス 9"/>
            <p:cNvSpPr txBox="1"/>
            <p:nvPr/>
          </p:nvSpPr>
          <p:spPr>
            <a:xfrm>
              <a:off x="260570" y="6044666"/>
              <a:ext cx="3606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44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ミッドウェー</a:t>
              </a:r>
              <a:endParaRPr lang="ja-JP" altLang="en-US" sz="4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" name="グループ化 10"/>
          <p:cNvGrpSpPr/>
          <p:nvPr/>
        </p:nvGrpSpPr>
        <p:grpSpPr>
          <a:xfrm>
            <a:off x="0" y="0"/>
            <a:ext cx="9144000" cy="3424517"/>
            <a:chOff x="0" y="2112582"/>
            <a:chExt cx="9144000" cy="3478475"/>
          </a:xfrm>
        </p:grpSpPr>
        <p:pic>
          <p:nvPicPr>
            <p:cNvPr id="12" name="図 11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0803" b="18475"/>
            <a:stretch/>
          </p:blipFill>
          <p:spPr>
            <a:xfrm>
              <a:off x="0" y="2112582"/>
              <a:ext cx="9144000" cy="3478475"/>
            </a:xfrm>
            <a:prstGeom prst="rect">
              <a:avLst/>
            </a:prstGeom>
          </p:spPr>
        </p:pic>
        <p:sp>
          <p:nvSpPr>
            <p:cNvPr id="13" name="テキスト ボックス 12"/>
            <p:cNvSpPr txBox="1"/>
            <p:nvPr/>
          </p:nvSpPr>
          <p:spPr>
            <a:xfrm>
              <a:off x="5355144" y="2269457"/>
              <a:ext cx="3606800" cy="781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ja-JP" altLang="en-US" sz="4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ホテル</a:t>
              </a:r>
              <a:r>
                <a:rPr lang="ja-JP" altLang="en-US" sz="44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近辺</a:t>
              </a:r>
              <a:endParaRPr lang="ja-JP" altLang="en-US" sz="4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241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1" y="0"/>
            <a:ext cx="9144000" cy="1079500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pPr>
              <a:lnSpc>
                <a:spcPct val="80000"/>
              </a:lnSpc>
            </a:pPr>
            <a:r>
              <a:rPr lang="ja-JP" altLang="en-US" sz="3600" b="1" dirty="0">
                <a:solidFill>
                  <a:schemeClr val="bg1"/>
                </a:solidFill>
                <a:latin typeface="Arial Narrow Bold" pitchFamily="-84" charset="0"/>
              </a:rPr>
              <a:t>国際協議会の日程（参考）</a:t>
            </a:r>
            <a:endParaRPr lang="en-US" altLang="ja-JP" sz="3600" b="1" dirty="0">
              <a:solidFill>
                <a:schemeClr val="bg1"/>
              </a:solidFill>
              <a:latin typeface="Arial Narrow Bold" pitchFamily="-84" charset="0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397401" y="642604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2017</a:t>
            </a:r>
            <a:endParaRPr kumimoji="1" lang="ja-JP" altLang="en-US" dirty="0"/>
          </a:p>
        </p:txBody>
      </p:sp>
      <p:pic>
        <p:nvPicPr>
          <p:cNvPr id="7" name="Picture 2" descr="C:\Users\administrator\Documents\24.ロータリー\1701ロータリースライドフォーマット\ロゴ・テーマロゴ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60" y="6000769"/>
            <a:ext cx="4248473" cy="87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図表 14"/>
          <p:cNvGraphicFramePr/>
          <p:nvPr>
            <p:extLst>
              <p:ext uri="{D42A27DB-BD31-4B8C-83A1-F6EECF244321}">
                <p14:modId xmlns:p14="http://schemas.microsoft.com/office/powerpoint/2010/main" val="1635289702"/>
              </p:ext>
            </p:extLst>
          </p:nvPr>
        </p:nvGraphicFramePr>
        <p:xfrm>
          <a:off x="827584" y="1256147"/>
          <a:ext cx="7569817" cy="4590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0304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1" y="0"/>
            <a:ext cx="9144000" cy="1079500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pPr>
              <a:lnSpc>
                <a:spcPct val="80000"/>
              </a:lnSpc>
            </a:pPr>
            <a:r>
              <a:rPr lang="ja-JP" altLang="en-US" sz="3600" b="1" dirty="0">
                <a:solidFill>
                  <a:schemeClr val="bg1"/>
                </a:solidFill>
                <a:latin typeface="Arial Narrow Bold" pitchFamily="-84" charset="0"/>
              </a:rPr>
              <a:t>本会議</a:t>
            </a:r>
            <a:endParaRPr lang="en-US" altLang="ja-JP" sz="3600" b="1" dirty="0">
              <a:solidFill>
                <a:schemeClr val="bg1"/>
              </a:solidFill>
              <a:latin typeface="Arial Narrow Bold" pitchFamily="-84" charset="0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397401" y="642604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2017</a:t>
            </a:r>
            <a:endParaRPr kumimoji="1" lang="ja-JP" altLang="en-US" dirty="0"/>
          </a:p>
        </p:txBody>
      </p:sp>
      <p:pic>
        <p:nvPicPr>
          <p:cNvPr id="7" name="Picture 2" descr="C:\Users\administrator\Documents\24.ロータリー\1701ロータリースライドフォーマット\ロゴ・テーマロゴ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60" y="6000769"/>
            <a:ext cx="4248473" cy="87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istrator\Documents\24.ロータリー\1701ロータリースライドフォーマット\1701ライズリーＲＩ会長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65"/>
          <a:stretch/>
        </p:blipFill>
        <p:spPr bwMode="auto">
          <a:xfrm>
            <a:off x="5142880" y="1434605"/>
            <a:ext cx="3528154" cy="429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istrator\Downloads\1701ライズリーＲＩ会長と田中ガバナー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2" r="10117"/>
          <a:stretch/>
        </p:blipFill>
        <p:spPr bwMode="auto">
          <a:xfrm>
            <a:off x="424895" y="1434605"/>
            <a:ext cx="4338215" cy="429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758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1" y="0"/>
            <a:ext cx="9144000" cy="1079500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pPr>
              <a:lnSpc>
                <a:spcPct val="80000"/>
              </a:lnSpc>
            </a:pPr>
            <a:r>
              <a:rPr lang="ja-JP" altLang="en-US" sz="3600" b="1" dirty="0">
                <a:solidFill>
                  <a:schemeClr val="bg1"/>
                </a:solidFill>
                <a:latin typeface="Arial Narrow Bold" pitchFamily="-84" charset="0"/>
              </a:rPr>
              <a:t>分科会</a:t>
            </a:r>
            <a:endParaRPr lang="en-US" altLang="ja-JP" sz="3600" b="1" dirty="0">
              <a:solidFill>
                <a:schemeClr val="bg1"/>
              </a:solidFill>
              <a:latin typeface="Arial Narrow Bold" pitchFamily="-84" charset="0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" r="1786" b="8282"/>
          <a:stretch/>
        </p:blipFill>
        <p:spPr bwMode="auto">
          <a:xfrm>
            <a:off x="-1" y="1052736"/>
            <a:ext cx="9144001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820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ビジネス">
  <a:themeElements>
    <a:clrScheme name="ビジネス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ビジネス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ビジネス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2033</TotalTime>
  <Words>998</Words>
  <Application>Microsoft Office PowerPoint</Application>
  <PresentationFormat>画面に合わせる (4:3)</PresentationFormat>
  <Paragraphs>298</Paragraphs>
  <Slides>34</Slides>
  <Notes>4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13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34</vt:i4>
      </vt:variant>
    </vt:vector>
  </HeadingPairs>
  <TitlesOfParts>
    <vt:vector size="49" baseType="lpstr">
      <vt:lpstr>ＭＳ Ｐゴシック</vt:lpstr>
      <vt:lpstr>ＭＳ Ｐ明朝</vt:lpstr>
      <vt:lpstr>ＭＳ 明朝</vt:lpstr>
      <vt:lpstr>メイリオ</vt:lpstr>
      <vt:lpstr>Arial</vt:lpstr>
      <vt:lpstr>Arial Narrow Bold</vt:lpstr>
      <vt:lpstr>Calibri</vt:lpstr>
      <vt:lpstr>Lucida Sans Unicode</vt:lpstr>
      <vt:lpstr>Segoe UI</vt:lpstr>
      <vt:lpstr>Segoe UI Semibold</vt:lpstr>
      <vt:lpstr>Verdana</vt:lpstr>
      <vt:lpstr>Wingdings 2</vt:lpstr>
      <vt:lpstr>Wingdings 3</vt:lpstr>
      <vt:lpstr>Office テーマ</vt:lpstr>
      <vt:lpstr>ビジネス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愛着と誇り</vt:lpstr>
      <vt:lpstr>愛着と誇り</vt:lpstr>
      <vt:lpstr>時代の要諦、ロータリー</vt:lpstr>
      <vt:lpstr>PowerPoint プレゼンテーション</vt:lpstr>
      <vt:lpstr>多様性と価値創造</vt:lpstr>
      <vt:lpstr>奉仕と親睦の融合</vt:lpstr>
      <vt:lpstr>奉仕と親睦の融合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Administrator</dc:creator>
  <cp:lastModifiedBy>学生用パソコン</cp:lastModifiedBy>
  <cp:revision>83</cp:revision>
  <cp:lastPrinted>2017-02-25T02:59:17Z</cp:lastPrinted>
  <dcterms:created xsi:type="dcterms:W3CDTF">2017-01-13T08:16:35Z</dcterms:created>
  <dcterms:modified xsi:type="dcterms:W3CDTF">2014-04-11T13:33:01Z</dcterms:modified>
</cp:coreProperties>
</file>